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p:scale>
          <a:sx n="84" d="100"/>
          <a:sy n="84" d="100"/>
        </p:scale>
        <p:origin x="1512" y="60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02768197556084082"/>
          <c:y val="0.09593272206754229"/>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11.0</c:v>
                </c:pt>
                <c:pt idx="1">
                  <c:v>1.0</c:v>
                </c:pt>
                <c:pt idx="3">
                  <c:v>2.0</c:v>
                </c:pt>
                <c:pt idx="4">
                  <c:v>2.0</c:v>
                </c:pt>
                <c:pt idx="5">
                  <c:v>12.0</c:v>
                </c:pt>
                <c:pt idx="6">
                  <c:v>1.0</c:v>
                </c:pt>
                <c:pt idx="7">
                  <c:v>1.0</c:v>
                </c:pt>
                <c:pt idx="9">
                  <c:v>4.0</c:v>
                </c:pt>
                <c:pt idx="10">
                  <c:v>16.0</c:v>
                </c:pt>
                <c:pt idx="12">
                  <c:v>3.0</c:v>
                </c:pt>
                <c:pt idx="14">
                  <c:v>2.0</c:v>
                </c:pt>
                <c:pt idx="15">
                  <c:v>9.0</c:v>
                </c:pt>
                <c:pt idx="18">
                  <c:v>2.0</c:v>
                </c:pt>
                <c:pt idx="19">
                  <c:v>6.0</c:v>
                </c:pt>
                <c:pt idx="20">
                  <c:v>15.0</c:v>
                </c:pt>
                <c:pt idx="24">
                  <c:v>6.0</c:v>
                </c:pt>
                <c:pt idx="25">
                  <c:v>20.0</c:v>
                </c:pt>
                <c:pt idx="26">
                  <c:v>2.0</c:v>
                </c:pt>
                <c:pt idx="28">
                  <c:v>1.0</c:v>
                </c:pt>
                <c:pt idx="29">
                  <c:v>6.0</c:v>
                </c:pt>
                <c:pt idx="30">
                  <c:v>14.0</c:v>
                </c:pt>
                <c:pt idx="31">
                  <c:v>1.0</c:v>
                </c:pt>
                <c:pt idx="32">
                  <c:v>2.0</c:v>
                </c:pt>
                <c:pt idx="33">
                  <c:v>1.0</c:v>
                </c:pt>
                <c:pt idx="34">
                  <c:v>8.0</c:v>
                </c:pt>
                <c:pt idx="35">
                  <c:v>19.0</c:v>
                </c:pt>
                <c:pt idx="37">
                  <c:v>2.0</c:v>
                </c:pt>
                <c:pt idx="38">
                  <c:v>1.0</c:v>
                </c:pt>
                <c:pt idx="39">
                  <c:v>4.0</c:v>
                </c:pt>
                <c:pt idx="40">
                  <c:v>15.0</c:v>
                </c:pt>
                <c:pt idx="42">
                  <c:v>3.0</c:v>
                </c:pt>
                <c:pt idx="43">
                  <c:v>1.0</c:v>
                </c:pt>
                <c:pt idx="44">
                  <c:v>2.0</c:v>
                </c:pt>
                <c:pt idx="45">
                  <c:v>20.0</c:v>
                </c:pt>
                <c:pt idx="48">
                  <c:v>1.0</c:v>
                </c:pt>
                <c:pt idx="49">
                  <c:v>4.0</c:v>
                </c:pt>
              </c:numCache>
            </c:numRef>
          </c:val>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20.0</c:v>
                </c:pt>
                <c:pt idx="1">
                  <c:v>2.0</c:v>
                </c:pt>
                <c:pt idx="2">
                  <c:v>3.0</c:v>
                </c:pt>
                <c:pt idx="3">
                  <c:v>5.0</c:v>
                </c:pt>
                <c:pt idx="4">
                  <c:v>4.0</c:v>
                </c:pt>
                <c:pt idx="5">
                  <c:v>33.0</c:v>
                </c:pt>
                <c:pt idx="6">
                  <c:v>6.0</c:v>
                </c:pt>
                <c:pt idx="7">
                  <c:v>2.0</c:v>
                </c:pt>
                <c:pt idx="8">
                  <c:v>2.0</c:v>
                </c:pt>
                <c:pt idx="9">
                  <c:v>4.0</c:v>
                </c:pt>
                <c:pt idx="10">
                  <c:v>26.0</c:v>
                </c:pt>
                <c:pt idx="11">
                  <c:v>2.0</c:v>
                </c:pt>
                <c:pt idx="12">
                  <c:v>5.0</c:v>
                </c:pt>
                <c:pt idx="13">
                  <c:v>1.0</c:v>
                </c:pt>
                <c:pt idx="14">
                  <c:v>7.0</c:v>
                </c:pt>
                <c:pt idx="15">
                  <c:v>25.0</c:v>
                </c:pt>
                <c:pt idx="16">
                  <c:v>1.0</c:v>
                </c:pt>
                <c:pt idx="17">
                  <c:v>6.0</c:v>
                </c:pt>
                <c:pt idx="18">
                  <c:v>3.0</c:v>
                </c:pt>
                <c:pt idx="19">
                  <c:v>4.0</c:v>
                </c:pt>
                <c:pt idx="20">
                  <c:v>29.0</c:v>
                </c:pt>
                <c:pt idx="21">
                  <c:v>2.0</c:v>
                </c:pt>
                <c:pt idx="22">
                  <c:v>1.0</c:v>
                </c:pt>
                <c:pt idx="23">
                  <c:v>2.0</c:v>
                </c:pt>
                <c:pt idx="24">
                  <c:v>7.0</c:v>
                </c:pt>
                <c:pt idx="25">
                  <c:v>23.0</c:v>
                </c:pt>
                <c:pt idx="26">
                  <c:v>2.0</c:v>
                </c:pt>
                <c:pt idx="27">
                  <c:v>1.0</c:v>
                </c:pt>
                <c:pt idx="28">
                  <c:v>2.0</c:v>
                </c:pt>
                <c:pt idx="29">
                  <c:v>5.0</c:v>
                </c:pt>
                <c:pt idx="30">
                  <c:v>34.0</c:v>
                </c:pt>
                <c:pt idx="31">
                  <c:v>1.0</c:v>
                </c:pt>
                <c:pt idx="32">
                  <c:v>2.0</c:v>
                </c:pt>
                <c:pt idx="33">
                  <c:v>1.0</c:v>
                </c:pt>
                <c:pt idx="34">
                  <c:v>3.0</c:v>
                </c:pt>
                <c:pt idx="35">
                  <c:v>32.0</c:v>
                </c:pt>
                <c:pt idx="36">
                  <c:v>2.0</c:v>
                </c:pt>
                <c:pt idx="37">
                  <c:v>3.0</c:v>
                </c:pt>
                <c:pt idx="39">
                  <c:v>6.0</c:v>
                </c:pt>
                <c:pt idx="40">
                  <c:v>33.0</c:v>
                </c:pt>
                <c:pt idx="42">
                  <c:v>2.0</c:v>
                </c:pt>
                <c:pt idx="43">
                  <c:v>1.0</c:v>
                </c:pt>
                <c:pt idx="44">
                  <c:v>9.0</c:v>
                </c:pt>
                <c:pt idx="45">
                  <c:v>26.0</c:v>
                </c:pt>
                <c:pt idx="46">
                  <c:v>2.0</c:v>
                </c:pt>
                <c:pt idx="47">
                  <c:v>1.0</c:v>
                </c:pt>
                <c:pt idx="49">
                  <c:v>5.0</c:v>
                </c:pt>
              </c:numCache>
            </c:numRef>
          </c:val>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50.0</c:v>
                </c:pt>
                <c:pt idx="1">
                  <c:v>3.0</c:v>
                </c:pt>
                <c:pt idx="2">
                  <c:v>6.0</c:v>
                </c:pt>
                <c:pt idx="3">
                  <c:v>5.0</c:v>
                </c:pt>
                <c:pt idx="4">
                  <c:v>21.0</c:v>
                </c:pt>
                <c:pt idx="5">
                  <c:v>40.0</c:v>
                </c:pt>
                <c:pt idx="6">
                  <c:v>4.0</c:v>
                </c:pt>
                <c:pt idx="8">
                  <c:v>3.0</c:v>
                </c:pt>
                <c:pt idx="9">
                  <c:v>18.0</c:v>
                </c:pt>
                <c:pt idx="10">
                  <c:v>44.0</c:v>
                </c:pt>
                <c:pt idx="11">
                  <c:v>2.0</c:v>
                </c:pt>
                <c:pt idx="12">
                  <c:v>7.0</c:v>
                </c:pt>
                <c:pt idx="13">
                  <c:v>3.0</c:v>
                </c:pt>
                <c:pt idx="14">
                  <c:v>22.0</c:v>
                </c:pt>
                <c:pt idx="15">
                  <c:v>61.0</c:v>
                </c:pt>
                <c:pt idx="16">
                  <c:v>2.0</c:v>
                </c:pt>
                <c:pt idx="17">
                  <c:v>4.0</c:v>
                </c:pt>
                <c:pt idx="18">
                  <c:v>5.0</c:v>
                </c:pt>
                <c:pt idx="19">
                  <c:v>20.0</c:v>
                </c:pt>
                <c:pt idx="20">
                  <c:v>42.0</c:v>
                </c:pt>
                <c:pt idx="21">
                  <c:v>4.0</c:v>
                </c:pt>
                <c:pt idx="22">
                  <c:v>5.0</c:v>
                </c:pt>
                <c:pt idx="23">
                  <c:v>3.0</c:v>
                </c:pt>
                <c:pt idx="24">
                  <c:v>23.0</c:v>
                </c:pt>
                <c:pt idx="25">
                  <c:v>38.0</c:v>
                </c:pt>
                <c:pt idx="26">
                  <c:v>4.0</c:v>
                </c:pt>
                <c:pt idx="27">
                  <c:v>8.0</c:v>
                </c:pt>
                <c:pt idx="28">
                  <c:v>3.0</c:v>
                </c:pt>
                <c:pt idx="29">
                  <c:v>16.0</c:v>
                </c:pt>
                <c:pt idx="30">
                  <c:v>49.0</c:v>
                </c:pt>
                <c:pt idx="31">
                  <c:v>4.0</c:v>
                </c:pt>
                <c:pt idx="32">
                  <c:v>3.0</c:v>
                </c:pt>
                <c:pt idx="33">
                  <c:v>3.0</c:v>
                </c:pt>
                <c:pt idx="34">
                  <c:v>16.0</c:v>
                </c:pt>
                <c:pt idx="35">
                  <c:v>46.0</c:v>
                </c:pt>
                <c:pt idx="36">
                  <c:v>8.0</c:v>
                </c:pt>
                <c:pt idx="37">
                  <c:v>5.0</c:v>
                </c:pt>
                <c:pt idx="38">
                  <c:v>1.0</c:v>
                </c:pt>
                <c:pt idx="39">
                  <c:v>22.0</c:v>
                </c:pt>
                <c:pt idx="40">
                  <c:v>42.0</c:v>
                </c:pt>
                <c:pt idx="41">
                  <c:v>3.0</c:v>
                </c:pt>
                <c:pt idx="42">
                  <c:v>3.0</c:v>
                </c:pt>
                <c:pt idx="43">
                  <c:v>1.0</c:v>
                </c:pt>
                <c:pt idx="44">
                  <c:v>22.0</c:v>
                </c:pt>
                <c:pt idx="45">
                  <c:v>58.0</c:v>
                </c:pt>
                <c:pt idx="46">
                  <c:v>4.0</c:v>
                </c:pt>
                <c:pt idx="48">
                  <c:v>3.0</c:v>
                </c:pt>
                <c:pt idx="49">
                  <c:v>19.0</c:v>
                </c:pt>
              </c:numCache>
            </c:numRef>
          </c:val>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9.0</c:v>
                </c:pt>
                <c:pt idx="3">
                  <c:v>1.0</c:v>
                </c:pt>
                <c:pt idx="4">
                  <c:v>5.0</c:v>
                </c:pt>
                <c:pt idx="5">
                  <c:v>9.0</c:v>
                </c:pt>
                <c:pt idx="6">
                  <c:v>1.0</c:v>
                </c:pt>
                <c:pt idx="7">
                  <c:v>1.0</c:v>
                </c:pt>
                <c:pt idx="8">
                  <c:v>1.0</c:v>
                </c:pt>
                <c:pt idx="9">
                  <c:v>3.0</c:v>
                </c:pt>
                <c:pt idx="10">
                  <c:v>11.0</c:v>
                </c:pt>
                <c:pt idx="11">
                  <c:v>1.0</c:v>
                </c:pt>
                <c:pt idx="14">
                  <c:v>2.0</c:v>
                </c:pt>
                <c:pt idx="15">
                  <c:v>5.0</c:v>
                </c:pt>
                <c:pt idx="16">
                  <c:v>1.0</c:v>
                </c:pt>
                <c:pt idx="18">
                  <c:v>1.0</c:v>
                </c:pt>
                <c:pt idx="19">
                  <c:v>2.0</c:v>
                </c:pt>
                <c:pt idx="20">
                  <c:v>10.0</c:v>
                </c:pt>
                <c:pt idx="22">
                  <c:v>1.0</c:v>
                </c:pt>
                <c:pt idx="23">
                  <c:v>2.0</c:v>
                </c:pt>
                <c:pt idx="24">
                  <c:v>2.0</c:v>
                </c:pt>
                <c:pt idx="25">
                  <c:v>7.0</c:v>
                </c:pt>
                <c:pt idx="26">
                  <c:v>1.0</c:v>
                </c:pt>
                <c:pt idx="28">
                  <c:v>3.0</c:v>
                </c:pt>
                <c:pt idx="29">
                  <c:v>1.0</c:v>
                </c:pt>
                <c:pt idx="30">
                  <c:v>11.0</c:v>
                </c:pt>
                <c:pt idx="31">
                  <c:v>1.0</c:v>
                </c:pt>
                <c:pt idx="33">
                  <c:v>1.0</c:v>
                </c:pt>
                <c:pt idx="34">
                  <c:v>2.0</c:v>
                </c:pt>
                <c:pt idx="35">
                  <c:v>12.0</c:v>
                </c:pt>
                <c:pt idx="36">
                  <c:v>1.0</c:v>
                </c:pt>
                <c:pt idx="37">
                  <c:v>2.0</c:v>
                </c:pt>
                <c:pt idx="39">
                  <c:v>1.0</c:v>
                </c:pt>
                <c:pt idx="40">
                  <c:v>5.0</c:v>
                </c:pt>
                <c:pt idx="42">
                  <c:v>3.0</c:v>
                </c:pt>
                <c:pt idx="43">
                  <c:v>1.0</c:v>
                </c:pt>
                <c:pt idx="44">
                  <c:v>4.0</c:v>
                </c:pt>
                <c:pt idx="45">
                  <c:v>10.0</c:v>
                </c:pt>
                <c:pt idx="47">
                  <c:v>1.0</c:v>
                </c:pt>
                <c:pt idx="49">
                  <c:v>2.0</c:v>
                </c:pt>
              </c:numCache>
            </c:numRef>
          </c:val>
        </c:ser>
        <c:dLbls>
          <c:showLegendKey val="0"/>
          <c:showVal val="0"/>
          <c:showCatName val="0"/>
          <c:showSerName val="0"/>
          <c:showPercent val="0"/>
          <c:showBubbleSize val="0"/>
        </c:dLbls>
        <c:gapWidth val="219"/>
        <c:overlap val="-27"/>
        <c:axId val="512493216"/>
        <c:axId val="512475936"/>
      </c:barChart>
      <c:catAx>
        <c:axId val="51249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75936"/>
        <c:crosses val="autoZero"/>
        <c:auto val="1"/>
        <c:lblAlgn val="ctr"/>
        <c:lblOffset val="100"/>
        <c:noMultiLvlLbl val="0"/>
      </c:catAx>
      <c:valAx>
        <c:axId val="51247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9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68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3" name="Holder 3"/>
          <p:cNvSpPr>
            <a:spLocks noGrp="1"/>
          </p:cNvSpPr>
          <p:nvPr>
            <p:ph type="body" idx="1"/>
          </p:nvPr>
        </p:nvSpPr>
        <p:spPr/>
        <p:txBody>
          <a:bodyPr bIns="0" lIns="0" rIns="0" tIns="0"/>
          <a:p/>
        </p:txBody>
      </p:sp>
      <p:sp>
        <p:nvSpPr>
          <p:cNvPr id="104868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9.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a:t>
            </a:r>
            <a:r>
              <a:rPr dirty="0" sz="2400" lang="en-IN"/>
              <a:t> </a:t>
            </a:r>
            <a:r>
              <a:rPr dirty="0" sz="2400" lang="en-US"/>
              <a:t>M</a:t>
            </a:r>
            <a:r>
              <a:rPr dirty="0" sz="2400" lang="en-US"/>
              <a:t>A</a:t>
            </a:r>
            <a:r>
              <a:rPr dirty="0" sz="2400" lang="en-US"/>
              <a:t>N</a:t>
            </a:r>
            <a:r>
              <a:rPr dirty="0" sz="2400" lang="en-US"/>
              <a:t>A</a:t>
            </a:r>
            <a:r>
              <a:rPr dirty="0" sz="2400" lang="en-US"/>
              <a:t>S</a:t>
            </a:r>
            <a:r>
              <a:rPr dirty="0" sz="2400" lang="en-US"/>
              <a:t>A</a:t>
            </a:r>
            <a:r>
              <a:rPr dirty="0" sz="2400" lang="en-US"/>
              <a:t> </a:t>
            </a:r>
            <a:r>
              <a:rPr dirty="0" sz="2400" lang="en-US"/>
              <a:t>M</a:t>
            </a:r>
            <a:r>
              <a:rPr dirty="0" sz="2400" lang="en-US"/>
              <a:t>.</a:t>
            </a:r>
            <a:r>
              <a:rPr dirty="0" sz="2400" lang="en-US"/>
              <a:t>A</a:t>
            </a:r>
            <a:endParaRPr altLang="en-US" lang="zh-CN"/>
          </a:p>
          <a:p>
            <a:r>
              <a:rPr dirty="0" sz="2400" lang="en-US"/>
              <a:t>REGISTER NO:</a:t>
            </a:r>
            <a:r>
              <a:rPr dirty="0" sz="2400" lang="en-US"/>
              <a:t>3</a:t>
            </a:r>
            <a:r>
              <a:rPr dirty="0" sz="2400" lang="en-US"/>
              <a:t>1</a:t>
            </a:r>
            <a:r>
              <a:rPr dirty="0" sz="2400" lang="en-US"/>
              <a:t>2</a:t>
            </a:r>
            <a:r>
              <a:rPr dirty="0" sz="2400" lang="en-US"/>
              <a:t>2</a:t>
            </a:r>
            <a:r>
              <a:rPr dirty="0" sz="2400" lang="en-US"/>
              <a:t>0</a:t>
            </a:r>
            <a:r>
              <a:rPr dirty="0" sz="2400" lang="en-US"/>
              <a:t>6</a:t>
            </a:r>
            <a:r>
              <a:rPr dirty="0" sz="2400" lang="en-US"/>
              <a:t>5</a:t>
            </a:r>
            <a:r>
              <a:rPr dirty="0" sz="2400" lang="en-US"/>
              <a:t>1</a:t>
            </a:r>
            <a:r>
              <a:rPr dirty="0" sz="2400" lang="en-US"/>
              <a:t>9</a:t>
            </a:r>
            <a:endParaRPr dirty="0" sz="2400" lang="en-US"/>
          </a:p>
          <a:p>
            <a:r>
              <a:rPr dirty="0" sz="2400" lang="en-US"/>
              <a:t>DEPARTMENT:B.COM(GEN)</a:t>
            </a:r>
          </a:p>
          <a:p>
            <a:r>
              <a:rPr dirty="0" sz="2400" lang="en-US"/>
              <a:t>COLLEGE:</a:t>
            </a:r>
            <a:r>
              <a:rPr dirty="0" sz="2400" lang="en-US"/>
              <a:t>A</a:t>
            </a:r>
            <a:r>
              <a:rPr dirty="0" sz="2400" lang="en-US"/>
              <a:t>g</a:t>
            </a:r>
            <a:r>
              <a:rPr dirty="0" sz="2400" lang="en-US"/>
              <a:t>u</a:t>
            </a:r>
            <a:r>
              <a:rPr dirty="0" sz="2400" lang="en-US"/>
              <a:t>r</a:t>
            </a:r>
            <a:r>
              <a:rPr dirty="0" sz="2400" lang="en-US"/>
              <a:t>c</a:t>
            </a:r>
            <a:r>
              <a:rPr dirty="0" sz="2400" lang="en-US"/>
              <a:t>h</a:t>
            </a:r>
            <a:r>
              <a:rPr dirty="0" sz="2400" lang="en-US"/>
              <a:t>a</a:t>
            </a:r>
            <a:r>
              <a:rPr dirty="0" sz="2400" lang="en-US"/>
              <a:t>n</a:t>
            </a:r>
            <a:r>
              <a:rPr dirty="0" sz="2400" lang="en-US"/>
              <a:t>d</a:t>
            </a:r>
            <a:r>
              <a:rPr dirty="0" sz="2400" lang="en-US"/>
              <a:t> </a:t>
            </a:r>
            <a:r>
              <a:rPr dirty="0" sz="2400" lang="en-US"/>
              <a:t>M</a:t>
            </a:r>
            <a:r>
              <a:rPr dirty="0" sz="2400" lang="en-US"/>
              <a:t>a</a:t>
            </a:r>
            <a:r>
              <a:rPr dirty="0" sz="2400" lang="en-US"/>
              <a:t>n</a:t>
            </a:r>
            <a:r>
              <a:rPr dirty="0" sz="2400" lang="en-US"/>
              <a:t>m</a:t>
            </a:r>
            <a:r>
              <a:rPr dirty="0" sz="2400" lang="en-US"/>
              <a:t>u</a:t>
            </a:r>
            <a:r>
              <a:rPr dirty="0" sz="2400" lang="en-US"/>
              <a:t>l</a:t>
            </a:r>
            <a:r>
              <a:rPr dirty="0" sz="2400" lang="en-US"/>
              <a:t>l</a:t>
            </a:r>
            <a:r>
              <a:rPr dirty="0" sz="2400" lang="en-US"/>
              <a:t> </a:t>
            </a:r>
            <a:r>
              <a:rPr dirty="0" sz="2400" lang="en-US"/>
              <a:t>J</a:t>
            </a:r>
            <a:r>
              <a:rPr dirty="0" sz="2400" lang="en-US"/>
              <a:t>a</a:t>
            </a:r>
            <a:r>
              <a:rPr dirty="0" sz="2400" lang="en-US"/>
              <a:t>i</a:t>
            </a:r>
            <a:r>
              <a:rPr dirty="0" sz="2400" lang="en-US"/>
              <a:t>n</a:t>
            </a:r>
            <a:r>
              <a:rPr dirty="0" sz="2400" lang="en-US"/>
              <a:t> </a:t>
            </a:r>
            <a:r>
              <a:rPr dirty="0" sz="2400" lang="en-US"/>
              <a:t>C</a:t>
            </a:r>
            <a:r>
              <a:rPr dirty="0" sz="2400" lang="en-US"/>
              <a:t>o</a:t>
            </a:r>
            <a:r>
              <a:rPr dirty="0" sz="2400" lang="en-US"/>
              <a:t>l</a:t>
            </a:r>
            <a:r>
              <a:rPr dirty="0" sz="2400" lang="en-US"/>
              <a:t>l</a:t>
            </a:r>
            <a:r>
              <a:rPr dirty="0" sz="2400" lang="en-US"/>
              <a:t>e</a:t>
            </a:r>
            <a:r>
              <a:rPr dirty="0" sz="2400" lang="en-US"/>
              <a:t>g</a:t>
            </a:r>
            <a:r>
              <a:rPr dirty="0" sz="2400" lang="en-US"/>
              <a:t>e</a:t>
            </a:r>
            <a:endParaRPr altLang="en-US" lang="zh-CN"/>
          </a:p>
          <a:p>
            <a:r>
              <a:rPr dirty="0" sz="2400" lang="en-US"/>
              <a:t>           </a:t>
            </a:r>
            <a:endParaRPr dirty="0" sz="240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Box 2"/>
          <p:cNvSpPr txBox="1"/>
          <p:nvPr/>
        </p:nvSpPr>
        <p:spPr>
          <a:xfrm>
            <a:off x="838200" y="1271855"/>
            <a:ext cx="7162800" cy="5958840"/>
          </a:xfrm>
          <a:prstGeom prst="rect"/>
          <a:noFill/>
        </p:spPr>
        <p:txBody>
          <a:bodyPr rtlCol="0" wrap="square">
            <a:spAutoFit/>
          </a:bodyPr>
          <a:p>
            <a:r>
              <a:rPr dirty="0" lang="en-US"/>
              <a:t>In attendance analysis using Excel, several modeling techniques can help you gain insights and make data-driven decisions. Here’s an overview of key modeling approaches you might use:</a:t>
            </a:r>
          </a:p>
          <a:p>
            <a:r>
              <a:rPr dirty="0" lang="en-US"/>
              <a:t>1. </a:t>
            </a:r>
            <a:r>
              <a:rPr b="1" dirty="0" lang="en-US" u="sng"/>
              <a:t>Descriptive Statistics Mean and Median Attendance</a:t>
            </a:r>
            <a:r>
              <a:rPr dirty="0" lang="en-US"/>
              <a:t>: Calculate average and median attendance times to understand typical patterns. Standard Deviation: Measure the variability in attendance times. Excel Functions: AVERAGE(), MEDIAN(), STDEV.P(), STDEV.S()</a:t>
            </a:r>
          </a:p>
          <a:p>
            <a:r>
              <a:rPr dirty="0" lang="en-US"/>
              <a:t>2. </a:t>
            </a:r>
            <a:r>
              <a:rPr b="1" dirty="0" lang="en-US" u="sng"/>
              <a:t>Time Series Analysis Trend Analysis</a:t>
            </a:r>
            <a:r>
              <a:rPr dirty="0" lang="en-US"/>
              <a:t>: Analyze attendance trends over time (daily, weekly, monthly).Seasonality: Identify patterns or recurring trends related to specific days of the week or times of the year . Excel Functions: Use line charts or pivot tables to visualize trends.</a:t>
            </a:r>
          </a:p>
          <a:p>
            <a:r>
              <a:rPr dirty="0" lang="en-US"/>
              <a:t>3. </a:t>
            </a:r>
            <a:r>
              <a:rPr b="1" dirty="0" lang="en-US" u="sng"/>
              <a:t>Pivot Tables and Charts Attendance Summary</a:t>
            </a:r>
            <a:r>
              <a:rPr dirty="0" lang="en-US"/>
              <a:t>: Create pivot tables to summarize attendance data by employee, department, or time period . Visual Representation: Use pivot charts to visualize attendance patterns and anomalies . Excel Functions: PivotTable, PivotChart</a:t>
            </a:r>
          </a:p>
          <a:p>
            <a:r>
              <a:rPr dirty="0" lang="en-US"/>
              <a:t>4. </a:t>
            </a:r>
            <a:r>
              <a:rPr b="1" dirty="0" lang="en-US" u="sng"/>
              <a:t>Absenteeism Analysis Absence Rates</a:t>
            </a:r>
            <a:r>
              <a:rPr dirty="0" lang="en-US"/>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7" name="Text Placeholder 2"/>
          <p:cNvSpPr>
            <a:spLocks noGrp="1"/>
          </p:cNvSpPr>
          <p:nvPr>
            <p:ph type="body" idx="1"/>
          </p:nvPr>
        </p:nvSpPr>
        <p:spPr>
          <a:xfrm>
            <a:off x="381000" y="533400"/>
            <a:ext cx="9144000" cy="6400800"/>
          </a:xfrm>
        </p:spPr>
        <p:txBody>
          <a:bodyPr/>
          <a:p>
            <a:r>
              <a:rPr dirty="0" lang="en-US"/>
              <a:t>5. </a:t>
            </a:r>
            <a:r>
              <a:rPr b="1" dirty="0" lang="en-US" u="sng"/>
              <a:t>Work Hours Calculation Hours Worked</a:t>
            </a:r>
            <a:r>
              <a:rPr dirty="0" lang="en-US"/>
              <a:t>: Compute the total hours worked per day, week, or month using Time In and Time Out data . Overtime Calculation: Identify and calculate any overtime based on scheduled hours Excel Functions: DATEDIF(), TEXT(), SUM() </a:t>
            </a:r>
          </a:p>
          <a:p>
            <a:r>
              <a:rPr dirty="0" lang="en-US"/>
              <a:t>6. </a:t>
            </a:r>
            <a:r>
              <a:rPr b="1" dirty="0" lang="en-US" u="sng"/>
              <a:t>Anomaly Detection Late Arrivals and Early Departures</a:t>
            </a:r>
            <a:r>
              <a:rPr dirty="0" lang="en-US"/>
              <a:t>: Identify patterns of lateness or early departures using conditional formatting or formulas . Outliers: Detect outliers or unusual attendance patterns . Excel Functions: IF(), CONDITIONAL FORMATTING, Z-SCORE</a:t>
            </a:r>
          </a:p>
          <a:p>
            <a:r>
              <a:rPr dirty="0" lang="en-US"/>
              <a:t>7. </a:t>
            </a:r>
            <a:r>
              <a:rPr b="1" dirty="0" lang="en-US" u="sng"/>
              <a:t>Forecasting Future Attendance Trends</a:t>
            </a:r>
            <a:r>
              <a:rPr dirty="0" lang="en-US"/>
              <a:t>: Use linear regression to forecast future attendance based on historical data . Excel Functions: LINEST(), FORECAST.LINEAR()</a:t>
            </a:r>
          </a:p>
          <a:p>
            <a:r>
              <a:rPr dirty="0" lang="en-US"/>
              <a:t>8. </a:t>
            </a:r>
            <a:r>
              <a:rPr b="1" dirty="0" lang="en-US" u="sng"/>
              <a:t>Scenario Analysis What-If Scenarios</a:t>
            </a:r>
            <a:r>
              <a:rPr dirty="0" lang="en-US"/>
              <a:t>: Model different scenarios to understand potential impacts of policy changes on attendance .</a:t>
            </a:r>
          </a:p>
          <a:p>
            <a:r>
              <a:rPr dirty="0" lang="en-US"/>
              <a:t> Excel Functions: “DATA TABLE”,” GOAL SEEK”</a:t>
            </a:r>
          </a:p>
          <a:p>
            <a:r>
              <a:rPr dirty="0" lang="en-US" u="sng"/>
              <a:t>Example Implementation </a:t>
            </a:r>
            <a:r>
              <a:rPr dirty="0" lang="en-US"/>
              <a:t>: </a:t>
            </a:r>
          </a:p>
          <a:p>
            <a:pPr indent="-342900" marL="342900">
              <a:buFont typeface="+mj-lt"/>
              <a:buAutoNum type="arabicPeriod"/>
            </a:pPr>
            <a:r>
              <a:rPr b="1" dirty="0" lang="en-US"/>
              <a:t>Create a Data Table</a:t>
            </a:r>
            <a:r>
              <a:rPr dirty="0" lang="en-US"/>
              <a:t>: Organize your data into columns for Date, Time In, Time Out, Employee ID, etc.</a:t>
            </a:r>
          </a:p>
          <a:p>
            <a:pPr indent="-342900" marL="342900">
              <a:buFont typeface="+mj-lt"/>
              <a:buAutoNum type="arabicPeriod"/>
            </a:pPr>
            <a:r>
              <a:rPr b="1" dirty="0" lang="en-US"/>
              <a:t>Use Pivot Tables</a:t>
            </a:r>
            <a:r>
              <a:rPr dirty="0" lang="en-US"/>
              <a:t>: Summarize attendance by employee or department.</a:t>
            </a:r>
          </a:p>
          <a:p>
            <a:pPr indent="-342900" marL="342900">
              <a:buFont typeface="+mj-lt"/>
              <a:buAutoNum type="arabicPeriod"/>
            </a:pPr>
            <a:r>
              <a:rPr b="1" dirty="0" lang="en-US"/>
              <a:t>Visualize Data</a:t>
            </a:r>
            <a:r>
              <a:rPr dirty="0" lang="en-US"/>
              <a:t>: Create charts to visualize trends and patterns.</a:t>
            </a:r>
          </a:p>
          <a:p>
            <a:pPr indent="-342900" marL="342900">
              <a:buFont typeface="+mj-lt"/>
              <a:buAutoNum type="arabicPeriod"/>
            </a:pPr>
            <a:r>
              <a:rPr b="1" dirty="0" lang="en-US"/>
              <a:t>Apply Formulas</a:t>
            </a:r>
            <a:r>
              <a:rPr dirty="0" lang="en-US"/>
              <a:t>: Calculate hours worked, absenteeism rates, and any anomalies.</a:t>
            </a:r>
          </a:p>
          <a:p>
            <a:pPr indent="-342900" marL="342900">
              <a:buFont typeface="+mj-lt"/>
              <a:buAutoNum type="arabicPeriod"/>
            </a:pPr>
            <a:r>
              <a:rPr b="1" dirty="0" lang="en-US"/>
              <a:t>Analyze and Interpret</a:t>
            </a:r>
            <a:r>
              <a:rPr dirty="0" lang="en-US"/>
              <a:t>: Use descriptive statistics and trend analysis to derive insights and make recommendations.</a:t>
            </a:r>
          </a:p>
          <a:p>
            <a:r>
              <a:rPr dirty="0" lang="en-US"/>
              <a:t>These modeling techniques enable you to perform a comprehensive analysis of attendance data, leading to better management decisions and improved operational efficiency</a:t>
            </a:r>
            <a:endParaRPr dirty="0" lang="en-IN"/>
          </a:p>
          <a:p>
            <a:endParaRPr dirty="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4" name="Chart 1"/>
          <p:cNvGraphicFramePr>
            <a:graphicFrameLocks/>
          </p:cNvGraphicFramePr>
          <p:nvPr/>
        </p:nvGraphicFramePr>
        <p:xfrm>
          <a:off x="152400" y="1116330"/>
          <a:ext cx="11124818" cy="552894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TextBox 2"/>
          <p:cNvSpPr txBox="1"/>
          <p:nvPr/>
        </p:nvSpPr>
        <p:spPr>
          <a:xfrm>
            <a:off x="755332" y="1447800"/>
            <a:ext cx="8007668" cy="4053840"/>
          </a:xfrm>
          <a:prstGeom prst="rect"/>
          <a:noFill/>
        </p:spPr>
        <p:txBody>
          <a:bodyPr rtlCol="0" wrap="square">
            <a:spAutoFit/>
          </a:bodyPr>
          <a:p>
            <a:r>
              <a:rPr dirty="0" sz="2000" lang="en-US">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dirty="0" sz="2000" lang="en-IN">
              <a:latin typeface="+mj-l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1398495" y="2514600"/>
            <a:ext cx="6325945" cy="2580640"/>
          </a:xfrm>
          <a:prstGeom prst="rect"/>
          <a:noFill/>
        </p:spPr>
        <p:txBody>
          <a:bodyPr rtlCol="0" wrap="square">
            <a:spAutoFit/>
          </a:bodyPr>
          <a:p>
            <a:r>
              <a:rPr dirty="0" sz="2400" i="0" lang="en-US">
                <a:effectLst/>
              </a:rPr>
              <a:t>When employees give their best at work, they help the organization flourish. Companies therefore implement </a:t>
            </a:r>
            <a:r>
              <a:rPr dirty="0" sz="2400" i="0" lang="en-US" strike="noStrike">
                <a:effectLst/>
              </a:rPr>
              <a:t>attendance management </a:t>
            </a:r>
            <a:r>
              <a:rPr dirty="0" sz="2400" i="0" lang="en-US" strike="noStrike" u="none">
                <a:effectLst/>
              </a:rPr>
              <a:t>systems</a:t>
            </a:r>
            <a:r>
              <a:rPr dirty="0" sz="2400" i="0" lang="en-US">
                <a:effectLst/>
              </a:rPr>
              <a:t> to ensure that employees maximize their potential. It is an excellent way to monitor the punctuality and</a:t>
            </a:r>
            <a:r>
              <a:rPr dirty="0" sz="2400" i="0" lang="en-US" strike="noStrike" u="none">
                <a:effectLst/>
              </a:rPr>
              <a:t> performance of the employees</a:t>
            </a:r>
            <a:r>
              <a:rPr dirty="0" sz="2000" i="0" lang="en-US">
                <a:effectLst/>
                <a:latin typeface="Merriweather" panose="020F0502020204030204" pitchFamily="2" charset="0"/>
              </a:rPr>
              <a:t>. </a:t>
            </a:r>
            <a:endParaRPr dirty="0" sz="200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1081088" y="2412420"/>
            <a:ext cx="7924800" cy="4003040"/>
          </a:xfrm>
          <a:prstGeom prst="rect"/>
          <a:noFill/>
        </p:spPr>
        <p:txBody>
          <a:bodyPr rtlCol="0" wrap="square">
            <a:spAutoFit/>
          </a:bodyPr>
          <a:p>
            <a:pPr>
              <a:buFont typeface="Arial" panose="020B0604020202020204" pitchFamily="34" charset="0"/>
              <a:buChar char="•"/>
            </a:pPr>
            <a:r>
              <a:rPr dirty="0" sz="2400" i="0" lang="en-US">
                <a:solidFill>
                  <a:srgbClr val="0D0D0D"/>
                </a:solidFill>
                <a:effectLst/>
                <a:latin typeface="Times New Roman" panose="02020603050405020304" pitchFamily="18" charset="0"/>
                <a:cs typeface="Times New Roman" panose="02020603050405020304" pitchFamily="18" charset="0"/>
              </a:rPr>
              <a:t>.</a:t>
            </a:r>
            <a:r>
              <a:rPr dirty="0" sz="2400" lang="en-US"/>
              <a:t> The attendance analysis project aims to streamline and enhance the tracking of employee or student attendance through advanced data analytics. </a:t>
            </a:r>
          </a:p>
          <a:p>
            <a:pPr>
              <a:buFont typeface="Arial" panose="020B0604020202020204" pitchFamily="34" charset="0"/>
              <a:buChar char="•"/>
            </a:pPr>
            <a:r>
              <a:rPr dirty="0" sz="2400" lang="en-US"/>
              <a:t> By leveraging historical data, the project seeks to identify patterns, trends, and anomalies in attendance records. </a:t>
            </a:r>
          </a:p>
          <a:p>
            <a:pPr>
              <a:buFont typeface="Arial" panose="020B0604020202020204" pitchFamily="34" charset="0"/>
              <a:buChar char="•"/>
            </a:pPr>
            <a:r>
              <a:rPr dirty="0" sz="2400" lang="en-US"/>
              <a:t> The analysis will provide actionable insights to improve punctuality, optimize scheduling, and reduce absenteeism. </a:t>
            </a:r>
          </a:p>
          <a:p>
            <a:pPr>
              <a:buFont typeface="Arial" panose="020B0604020202020204" pitchFamily="34" charset="0"/>
              <a:buChar char="•"/>
            </a:pPr>
            <a:r>
              <a:rPr dirty="0" sz="2400" lang="en-US"/>
              <a:t> Key deliverables include comprehensive reports and visualizations that support decision-making processes.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6"/>
          <p:cNvSpPr txBox="1"/>
          <p:nvPr/>
        </p:nvSpPr>
        <p:spPr>
          <a:xfrm>
            <a:off x="1143000" y="2078772"/>
            <a:ext cx="6934200" cy="4663440"/>
          </a:xfrm>
          <a:prstGeom prst="rect"/>
          <a:noFill/>
        </p:spPr>
        <p:txBody>
          <a:bodyPr rtlCol="0" wrap="square">
            <a:spAutoFit/>
          </a:bodyPr>
          <a:p>
            <a:pPr indent="-285750" marL="285750">
              <a:buFont typeface="Arial" panose="020B0604020202020204" pitchFamily="34" charset="0"/>
              <a:buChar char="•"/>
            </a:pPr>
            <a:r>
              <a:rPr b="1" dirty="0" sz="2000" lang="en-US" u="sng"/>
              <a:t>Human Resources (HR) Managers</a:t>
            </a:r>
            <a:r>
              <a:rPr dirty="0" sz="2000" lang="en-US"/>
              <a:t>: They use attendance data to manage employee schedules, address absenteeism, and ensure compliance with company policies.</a:t>
            </a:r>
          </a:p>
          <a:p>
            <a:pPr indent="-285750" marL="285750">
              <a:buFont typeface="Arial" panose="020B0604020202020204" pitchFamily="34" charset="0"/>
              <a:buChar char="•"/>
            </a:pPr>
            <a:r>
              <a:rPr b="1" dirty="0" sz="2000" lang="en-US" u="sng"/>
              <a:t>Department Heads and Supervisors</a:t>
            </a:r>
            <a:r>
              <a:rPr dirty="0" sz="2000" lang="en-US"/>
              <a:t>: They leverage attendance insights to optimize team scheduling, manage workload distribution, and address performance issues.</a:t>
            </a:r>
          </a:p>
          <a:p>
            <a:pPr indent="-285750" marL="285750">
              <a:buFont typeface="Arial" panose="020B0604020202020204" pitchFamily="34" charset="0"/>
              <a:buChar char="•"/>
            </a:pPr>
            <a:r>
              <a:rPr b="1" dirty="0" sz="2000" lang="en-US" u="sng"/>
              <a:t>Employees</a:t>
            </a:r>
            <a:r>
              <a:rPr b="1" dirty="0" sz="2000" lang="en-US"/>
              <a:t> </a:t>
            </a:r>
            <a:r>
              <a:rPr dirty="0" sz="2000" lang="en-US"/>
              <a:t>: They may access their own attendance records for personal tracking, understanding patterns, and improving time management.</a:t>
            </a:r>
          </a:p>
          <a:p>
            <a:pPr indent="-285750" marL="285750">
              <a:buFont typeface="Arial" panose="020B0604020202020204" pitchFamily="34" charset="0"/>
              <a:buChar char="•"/>
            </a:pPr>
            <a:r>
              <a:rPr b="1" dirty="0" sz="2000" lang="en-US" u="sng"/>
              <a:t>Executives and Decision Makers</a:t>
            </a:r>
            <a:r>
              <a:rPr dirty="0" sz="2000" lang="en-US"/>
              <a:t>: They use aggregated attendance data to make strategic decisions about workforce management, resource allocation, and overall organizational effectiveness</a:t>
            </a:r>
            <a:r>
              <a:rPr dirty="0" lang="en-US"/>
              <a:t>.</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2971800" y="2597169"/>
            <a:ext cx="6096000" cy="4168140"/>
          </a:xfrm>
          <a:prstGeom prst="rect"/>
          <a:noFill/>
        </p:spPr>
        <p:txBody>
          <a:bodyPr rtlCol="0" wrap="square">
            <a:spAutoFit/>
          </a:bodyPr>
          <a:p>
            <a:pPr indent="-285750" marL="285750">
              <a:buFont typeface="Arial" panose="020B0604020202020204" pitchFamily="34" charset="0"/>
              <a:buChar char="•"/>
            </a:pPr>
            <a:r>
              <a:rPr b="1" dirty="0" sz="2000" lang="en-IN" u="sng"/>
              <a:t>Conditional Formatting</a:t>
            </a:r>
            <a:r>
              <a:rPr b="1" dirty="0" sz="2000" lang="en-IN"/>
              <a:t> </a:t>
            </a:r>
            <a:r>
              <a:rPr dirty="0" sz="2000" lang="en-IN"/>
              <a:t>:It is used for highlighting the missing values.</a:t>
            </a:r>
          </a:p>
          <a:p>
            <a:pPr indent="-285750" marL="285750">
              <a:buFont typeface="Arial" panose="020B0604020202020204" pitchFamily="34" charset="0"/>
              <a:buChar char="•"/>
            </a:pPr>
            <a:r>
              <a:rPr b="1" dirty="0" sz="2000" lang="en-IN" u="sng"/>
              <a:t>Filter</a:t>
            </a:r>
            <a:r>
              <a:rPr dirty="0" sz="2000" lang="en-IN"/>
              <a:t>: It is used for removing or filtering out the missing values.</a:t>
            </a:r>
            <a:r>
              <a:rPr dirty="0" sz="2000" lang="en-IN" u="sng"/>
              <a:t> </a:t>
            </a:r>
          </a:p>
          <a:p>
            <a:pPr indent="-285750" marL="285750">
              <a:buFont typeface="Arial" panose="020B0604020202020204" pitchFamily="34" charset="0"/>
              <a:buChar char="•"/>
            </a:pPr>
            <a:r>
              <a:rPr b="1" dirty="0" sz="2000" lang="en-IN" u="sng"/>
              <a:t>Formula</a:t>
            </a:r>
            <a:r>
              <a:rPr dirty="0" sz="2000" lang="en-IN"/>
              <a:t>: It is used for to calculate the attendance levels of the employee.</a:t>
            </a:r>
          </a:p>
          <a:p>
            <a:pPr indent="-285750" marL="285750">
              <a:buFont typeface="Arial" panose="020B0604020202020204" pitchFamily="34" charset="0"/>
              <a:buChar char="•"/>
            </a:pPr>
            <a:r>
              <a:rPr b="1" dirty="0" sz="2000" lang="en-IN" u="sng"/>
              <a:t>Pivot</a:t>
            </a:r>
            <a:r>
              <a:rPr dirty="0" sz="2000" lang="en-IN"/>
              <a:t>: It is used for summary of the data.</a:t>
            </a:r>
          </a:p>
          <a:p>
            <a:pPr indent="-285750" marL="285750">
              <a:buFont typeface="Arial" panose="020B0604020202020204" pitchFamily="34" charset="0"/>
              <a:buChar char="•"/>
            </a:pPr>
            <a:r>
              <a:rPr b="1" dirty="0" sz="2000" lang="en-IN" u="sng"/>
              <a:t>Graph</a:t>
            </a:r>
            <a:r>
              <a:rPr b="1" dirty="0" sz="2000" lang="en-IN"/>
              <a:t>:</a:t>
            </a:r>
            <a:r>
              <a:rPr dirty="0" sz="2000" lang="en-IN"/>
              <a:t> It </a:t>
            </a:r>
            <a:r>
              <a:rPr dirty="0" sz="2000" i="0" lang="en-US">
                <a:effectLst/>
                <a:latin typeface="Google Sans"/>
              </a:rPr>
              <a:t>is a visual element that represents data in a worksheet.</a:t>
            </a:r>
            <a:endParaRPr dirty="0" sz="2000" lang="en-IN"/>
          </a:p>
          <a:p>
            <a:pPr indent="-285750" marL="285750">
              <a:buFont typeface="Arial" panose="020B0604020202020204" pitchFamily="34" charset="0"/>
              <a:buChar char="•"/>
            </a:pPr>
            <a:endParaRPr dirty="0" lang="en-IN"/>
          </a:p>
          <a:p>
            <a:endParaRPr dirty="0" lang="en-IN" u="sng"/>
          </a:p>
          <a:p>
            <a:pPr indent="-285750" marL="285750">
              <a:buFont typeface="Arial" panose="020B0604020202020204" pitchFamily="34" charset="0"/>
              <a:buChar char="•"/>
            </a:pPr>
            <a:endParaRPr dirty="0" lang="en-IN"/>
          </a:p>
          <a:p>
            <a:pPr indent="-285750" marL="285750">
              <a:buFont typeface="Arial" panose="020B0604020202020204" pitchFamily="34" charset="0"/>
              <a:buChar char="•"/>
            </a:pPr>
            <a:endParaRPr dirty="0" lang="en-IN"/>
          </a:p>
          <a:p>
            <a:r>
              <a:rPr dirty="0" lang="en-IN"/>
              <a:t>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TextBox 2"/>
          <p:cNvSpPr txBox="1"/>
          <p:nvPr/>
        </p:nvSpPr>
        <p:spPr>
          <a:xfrm>
            <a:off x="838200" y="1295400"/>
            <a:ext cx="7620000" cy="5120640"/>
          </a:xfrm>
          <a:prstGeom prst="rect"/>
          <a:noFill/>
        </p:spPr>
        <p:txBody>
          <a:bodyPr rtlCol="0" wrap="square">
            <a:spAutoFit/>
          </a:bodyPr>
          <a:p>
            <a:r>
              <a:rPr dirty="0" sz="2000" lang="en-IN"/>
              <a:t>The dataset used for this analysis includes employee records with attributes such as :</a:t>
            </a:r>
          </a:p>
          <a:p>
            <a:pPr indent="-285750" marL="285750">
              <a:buFont typeface="Arial" panose="020B0604020202020204" pitchFamily="34" charset="0"/>
              <a:buChar char="•"/>
            </a:pPr>
            <a:r>
              <a:rPr b="1" dirty="0" sz="2000" lang="en-IN"/>
              <a:t>Employee dataset </a:t>
            </a:r>
            <a:r>
              <a:rPr dirty="0" sz="2000" lang="en-IN"/>
              <a:t>– It was downloaded from Kaggle. There were 26 features in that dataset but in those we selected only 8 features there are,</a:t>
            </a:r>
          </a:p>
          <a:p>
            <a:pPr indent="-285750" marL="285750">
              <a:buFont typeface="Arial" panose="020B0604020202020204" pitchFamily="34" charset="0"/>
              <a:buChar char="•"/>
            </a:pPr>
            <a:r>
              <a:rPr b="1" dirty="0" sz="2000" lang="en-IN"/>
              <a:t>Employee ID </a:t>
            </a:r>
            <a:r>
              <a:rPr dirty="0" sz="2000" lang="en-IN"/>
              <a:t>(Numerical value)</a:t>
            </a:r>
          </a:p>
          <a:p>
            <a:pPr indent="-285750" marL="285750">
              <a:buFont typeface="Arial" panose="020B0604020202020204" pitchFamily="34" charset="0"/>
              <a:buChar char="•"/>
            </a:pPr>
            <a:r>
              <a:rPr b="1" dirty="0" sz="2000" lang="en-IN"/>
              <a:t>Name </a:t>
            </a:r>
            <a:r>
              <a:rPr dirty="0" sz="2000" lang="en-IN"/>
              <a:t>(Text)</a:t>
            </a:r>
          </a:p>
          <a:p>
            <a:pPr indent="-285750" marL="285750">
              <a:buFont typeface="Arial" panose="020B0604020202020204" pitchFamily="34" charset="0"/>
              <a:buChar char="•"/>
            </a:pPr>
            <a:r>
              <a:rPr b="1" dirty="0" sz="2000" lang="en-IN"/>
              <a:t>Employee type </a:t>
            </a:r>
            <a:r>
              <a:rPr dirty="0" sz="2000" lang="en-IN"/>
              <a:t>(Text)</a:t>
            </a:r>
            <a:endParaRPr b="1" dirty="0" sz="2000" lang="en-IN"/>
          </a:p>
          <a:p>
            <a:pPr indent="-285750" marL="285750">
              <a:buFont typeface="Arial" panose="020B0604020202020204" pitchFamily="34" charset="0"/>
              <a:buChar char="•"/>
            </a:pPr>
            <a:r>
              <a:rPr b="1" dirty="0" sz="2000" lang="en-IN"/>
              <a:t>Performance level</a:t>
            </a:r>
            <a:r>
              <a:rPr dirty="0" sz="2000" lang="en-IN"/>
              <a:t> (Text)</a:t>
            </a:r>
            <a:endParaRPr b="1" dirty="0" sz="2000" lang="en-IN"/>
          </a:p>
          <a:p>
            <a:pPr indent="-285750" marL="285750">
              <a:buFont typeface="Arial" panose="020B0604020202020204" pitchFamily="34" charset="0"/>
              <a:buChar char="•"/>
            </a:pPr>
            <a:r>
              <a:rPr b="1" dirty="0" sz="2000" lang="en-IN"/>
              <a:t>Gender </a:t>
            </a:r>
            <a:r>
              <a:rPr dirty="0" sz="2000" lang="en-IN"/>
              <a:t>(Male, Female)</a:t>
            </a:r>
          </a:p>
          <a:p>
            <a:pPr indent="-285750" marL="285750">
              <a:buFont typeface="Arial" panose="020B0604020202020204" pitchFamily="34" charset="0"/>
              <a:buChar char="•"/>
            </a:pPr>
            <a:r>
              <a:rPr b="1" dirty="0" sz="2000" lang="en-IN"/>
              <a:t>Employee Rating </a:t>
            </a:r>
            <a:r>
              <a:rPr dirty="0" sz="2000" lang="en-IN"/>
              <a:t>(Numerical value)</a:t>
            </a:r>
          </a:p>
          <a:p>
            <a:pPr indent="-285750" marL="285750">
              <a:buFont typeface="Arial" panose="020B0604020202020204" pitchFamily="34" charset="0"/>
              <a:buChar char="•"/>
            </a:pPr>
            <a:r>
              <a:rPr b="1" dirty="0" sz="2000" lang="en-IN"/>
              <a:t>Employee status </a:t>
            </a:r>
            <a:r>
              <a:rPr dirty="0" sz="2000" lang="en-IN"/>
              <a:t>(Numerical value)</a:t>
            </a:r>
          </a:p>
          <a:p>
            <a:pPr indent="-285750" marL="285750">
              <a:buFont typeface="Arial" panose="020B0604020202020204" pitchFamily="34" charset="0"/>
              <a:buChar char="•"/>
            </a:pPr>
            <a:r>
              <a:rPr b="1" dirty="0" sz="2000" lang="en-IN"/>
              <a:t>Business unit </a:t>
            </a:r>
            <a:r>
              <a:rPr dirty="0" sz="2000" lang="en-IN"/>
              <a:t>(Text)</a:t>
            </a:r>
            <a:endParaRPr b="1" dirty="0" sz="2000" lang="en-IN"/>
          </a:p>
          <a:p>
            <a:pPr indent="-285750" marL="285750">
              <a:buFont typeface="Arial" panose="020B0604020202020204" pitchFamily="34" charset="0"/>
              <a:buChar char="•"/>
            </a:pPr>
            <a:endParaRPr b="1" dirty="0" lang="en-IN"/>
          </a:p>
          <a:p>
            <a:pPr indent="-285750" marL="285750">
              <a:buFont typeface="Arial" panose="020B0604020202020204" pitchFamily="34" charset="0"/>
              <a:buChar char="•"/>
            </a:pPr>
            <a:endParaRPr dirty="0" lang="en-IN"/>
          </a:p>
          <a:p>
            <a:r>
              <a:rPr dirty="0" lang="en-IN"/>
              <a:t>                                   </a:t>
            </a:r>
          </a:p>
          <a:p>
            <a:endParaRPr dirty="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Rectangle 2"/>
          <p:cNvSpPr>
            <a:spLocks noChangeArrowheads="1"/>
          </p:cNvSpPr>
          <p:nvPr/>
        </p:nvSpPr>
        <p:spPr bwMode="auto">
          <a:xfrm>
            <a:off x="533400" y="1502292"/>
            <a:ext cx="8820150" cy="466344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chemeClr val="tx1"/>
                </a:solidFill>
                <a:effectLst/>
              </a:rPr>
              <a:t>Method: </a:t>
            </a:r>
            <a:r>
              <a:rPr altLang="en-US" baseline="0" b="1" cap="none" dirty="0" sz="2000" i="0" kumimoji="0" lang="en-US" normalizeH="0" strike="noStrike" u="sng">
                <a:ln>
                  <a:noFill/>
                </a:ln>
                <a:solidFill>
                  <a:schemeClr val="tx1"/>
                </a:solidFill>
                <a:effectLst/>
              </a:rPr>
              <a:t>Power Query and Dynamic Dashboards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chemeClr val="tx1"/>
                </a:solidFill>
                <a:effectLst/>
              </a:rPr>
              <a:t> </a:t>
            </a:r>
            <a:r>
              <a:rPr altLang="en-US" baseline="0" b="1" cap="none" dirty="0" sz="2000" i="0" kumimoji="0" lang="en-US" normalizeH="0" strike="noStrike" u="sng">
                <a:ln>
                  <a:noFill/>
                </a:ln>
                <a:solidFill>
                  <a:schemeClr val="tx1"/>
                </a:solidFill>
                <a:effectLst/>
              </a:rPr>
              <a:t>Data Import and Transformation with Power Query</a:t>
            </a:r>
            <a:r>
              <a:rPr altLang="en-US" b="1" dirty="0" sz="2000" lang="en-US"/>
              <a:t>:</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Import Data</a:t>
            </a:r>
            <a:r>
              <a:rPr altLang="en-US" baseline="0" b="0" cap="none" dirty="0" sz="2000" i="0" kumimoji="0" lang="en-US" normalizeH="0" strike="noStrike" u="none">
                <a:ln>
                  <a:noFill/>
                </a:ln>
                <a:solidFill>
                  <a:schemeClr val="tx1"/>
                </a:solidFill>
                <a:effectLst/>
              </a:rPr>
              <a:t>: Use Power Query to connect to various data sources (e.g., databases, CSV files) and import attendance data into Excel.</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Transform Data</a:t>
            </a:r>
            <a:r>
              <a:rPr altLang="en-US" baseline="0" b="0" cap="none" dirty="0" sz="2000" i="0" kumimoji="0" lang="en-US" normalizeH="0" strike="noStrike" u="none">
                <a:ln>
                  <a:noFill/>
                </a:ln>
                <a:solidFill>
                  <a:schemeClr val="tx1"/>
                </a:solidFill>
                <a:effectLst/>
              </a:rPr>
              <a:t>: Clean and transform the data directly within Power Query. This includes filtering, merging tables, and handling missing values.</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Automate Updates</a:t>
            </a:r>
            <a:r>
              <a:rPr altLang="en-US" baseline="0" b="0" cap="none" dirty="0" sz="2000" i="0" kumimoji="0" lang="en-US" normalizeH="0" strike="noStrike" u="none">
                <a:ln>
                  <a:noFill/>
                </a:ln>
                <a:solidFill>
                  <a:schemeClr val="tx1"/>
                </a:solidFill>
                <a:effectLst/>
              </a:rPr>
              <a:t>: Set up Power Query to refresh data automatically, ensuring that your analysis is always up-to-date.</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kumimoji="0" lang="en-US" normalizeH="0" strike="noStrike" u="sng">
                <a:ln>
                  <a:noFill/>
                </a:ln>
                <a:solidFill>
                  <a:schemeClr val="tx1"/>
                </a:solidFill>
                <a:effectLst/>
              </a:rPr>
              <a:t>How to Use</a:t>
            </a:r>
            <a:r>
              <a:rPr altLang="en-US" baseline="0" b="0" cap="none" dirty="0" sz="2000" i="0" kumimoji="0" lang="en-US" normalizeH="0" strike="noStrike" u="none">
                <a:ln>
                  <a:noFill/>
                </a:ln>
                <a:solidFill>
                  <a:schemeClr val="tx1"/>
                </a:solidFill>
                <a:effectLst/>
              </a:rPr>
              <a:t>: Go to Data &gt; Get &amp; Transform Data &gt; From Table/Range or other data sources to use Power Query</a:t>
            </a:r>
            <a:r>
              <a:rPr altLang="en-US" baseline="0" b="0" cap="none" dirty="0" sz="900" i="0" kumimoji="0" lang="en-US" normalizeH="0" strike="noStrike" u="none">
                <a:ln>
                  <a:noFill/>
                </a:ln>
                <a:solidFill>
                  <a:schemeClr val="tx1"/>
                </a:solidFill>
                <a:effectLst/>
              </a:rPr>
              <a:t>.</a:t>
            </a:r>
            <a:endParaRPr altLang="en-US" baseline="0" b="0" cap="none" dirty="0" sz="2000" i="0" kumimoji="0" lang="en-US" normalizeH="0" strike="noStrike" u="none">
              <a:ln>
                <a:noFill/>
              </a:ln>
              <a:solidFill>
                <a:schemeClr val="tx1"/>
              </a:solidFill>
              <a:effectLs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aavindhan55@gmail.com</cp:lastModifiedBy>
  <dcterms:created xsi:type="dcterms:W3CDTF">2024-03-28T17:07:22Z</dcterms:created>
  <dcterms:modified xsi:type="dcterms:W3CDTF">2024-11-15T10:15:46Z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ecc4095b044342fc99df48e1c976f39c</vt:lpwstr>
  </property>
</Properties>
</file>