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5"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26-03-2024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ED291B17-9318-49DB-B28B-6E5994AE9581}" type="datetime1">
              <a:rPr lang="en-US" smtClean="0"/>
              <a:pPr/>
              <a:t>3/26/2024</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3A98EE3D-8CD1-4C3F-BD1C-C98C9596463C}" type="slidenum">
              <a:rPr lang="en-US" smtClean="0"/>
              <a:pPr/>
              <a:t>‹#›</a:t>
            </a:fld>
            <a:endParaRPr lang="en-US"/>
          </a:p>
        </p:txBody>
      </p:sp>
      <p:sp>
        <p:nvSpPr>
          <p:cNvPr id="32" name="Rectangle 31"/>
          <p:cNvSpPr/>
          <p:nvPr/>
        </p:nvSpPr>
        <p:spPr>
          <a:xfrm>
            <a:off x="0" y="-1"/>
            <a:ext cx="48768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412744" y="680477"/>
            <a:ext cx="6096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358764"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333360"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95691"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1219200" y="4343400"/>
            <a:ext cx="103632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1219200" y="2834640"/>
            <a:ext cx="103632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340388" y="5047394"/>
            <a:ext cx="97536"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340388" y="4796819"/>
            <a:ext cx="97536"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340388" y="4637685"/>
            <a:ext cx="97536"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340388" y="4542559"/>
            <a:ext cx="97536"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CED4963-E985-44C4-B8C4-FDD613B7C2F8}" type="datetime1">
              <a:rPr lang="en-US" smtClean="0"/>
              <a:pPr/>
              <a:t>3/26/2024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A98EE3D-8CD1-4C3F-BD1C-C98C959646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6416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812800" y="274640"/>
            <a:ext cx="78232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D291B17-9318-49DB-B28B-6E5994AE9581}" type="datetime1">
              <a:rPr lang="en-US" smtClean="0"/>
              <a:pPr/>
              <a:t>3/26/2024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A98EE3D-8CD1-4C3F-BD1C-C98C959646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8DD82B9-B8EE-4375-B6FF-88FA6ABB15D9}" type="datetime1">
              <a:rPr lang="en-US" smtClean="0"/>
              <a:pPr/>
              <a:t>3/26/2024</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6438603" y="1073888"/>
            <a:ext cx="5762848"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498621" y="0"/>
            <a:ext cx="7352715"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6635304" y="1285480"/>
            <a:ext cx="4114800" cy="158496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7924800" y="0"/>
            <a:ext cx="36576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7924800" y="4267200"/>
            <a:ext cx="42672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7924800" y="0"/>
            <a:ext cx="18288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7931152" y="4246564"/>
            <a:ext cx="2787649"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7924800" y="4267200"/>
            <a:ext cx="21336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7924800" y="1371600"/>
            <a:ext cx="42672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7924800" y="1752600"/>
            <a:ext cx="42672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1320800" y="4267200"/>
            <a:ext cx="660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711200" y="4267200"/>
            <a:ext cx="7112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489099" y="2438400"/>
            <a:ext cx="75184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489099" y="2133600"/>
            <a:ext cx="75184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6096000" y="4267200"/>
            <a:ext cx="18288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942536" y="1351672"/>
            <a:ext cx="7624064"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2497495-0637-405E-AE64-5CC7506D51F5}" type="datetime1">
              <a:rPr lang="en-US" smtClean="0"/>
              <a:pPr/>
              <a:t>3/26/2024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A98EE3D-8CD1-4C3F-BD1C-C98C9596463C}" type="slidenum">
              <a:rPr lang="en-US" smtClean="0"/>
              <a:pPr/>
              <a:t>‹#›</a:t>
            </a:fld>
            <a:endParaRPr lang="en-US"/>
          </a:p>
        </p:txBody>
      </p:sp>
      <p:sp>
        <p:nvSpPr>
          <p:cNvPr id="7" name="Rectangle 6"/>
          <p:cNvSpPr/>
          <p:nvPr/>
        </p:nvSpPr>
        <p:spPr>
          <a:xfrm>
            <a:off x="484213" y="402265"/>
            <a:ext cx="1133856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942536" y="512064"/>
            <a:ext cx="10875264"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495384"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548145"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597933"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635603"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667304" y="680477"/>
            <a:ext cx="48768"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12064"/>
            <a:ext cx="109728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19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207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BFFD690-9426-415D-8B65-26881E07B2D4}" type="datetime1">
              <a:rPr lang="en-US" smtClean="0"/>
              <a:pPr/>
              <a:t>3/26/2024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A98EE3D-8CD1-4C3F-BD1C-C98C959646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6"/>
            <a:ext cx="11822773"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673099" y="512064"/>
            <a:ext cx="103632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09750"/>
            <a:ext cx="5386917"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09750"/>
            <a:ext cx="5389033"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459037"/>
            <a:ext cx="5386917"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459037"/>
            <a:ext cx="5389033"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4C4989A-474C-40DE-95B9-011C28B71673}" type="datetime1">
              <a:rPr lang="en-US" smtClean="0"/>
              <a:pPr/>
              <a:t>3/26/2024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A98EE3D-8CD1-4C3F-BD1C-C98C9596463C}" type="slidenum">
              <a:rPr lang="en-US" smtClean="0"/>
              <a:pPr/>
              <a:t>‹#›</a:t>
            </a:fld>
            <a:endParaRPr lang="en-US"/>
          </a:p>
        </p:txBody>
      </p:sp>
      <p:sp>
        <p:nvSpPr>
          <p:cNvPr id="16" name="Rectangle 15"/>
          <p:cNvSpPr/>
          <p:nvPr/>
        </p:nvSpPr>
        <p:spPr>
          <a:xfrm>
            <a:off x="117053" y="680477"/>
            <a:ext cx="6096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63073"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37669"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99693"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252455"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302243"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339912"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371613" y="680477"/>
            <a:ext cx="48768"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9200" y="512064"/>
            <a:ext cx="103632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DB4ED54-5B5E-4A04-93D3-5772E3CE3818}" type="datetime1">
              <a:rPr lang="en-US" smtClean="0"/>
              <a:pPr/>
              <a:t>3/26/2024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A98EE3D-8CD1-4C3F-BD1C-C98C959646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EDE50D6-574B-40AF-946F-D52A04ADE379}" type="datetime1">
              <a:rPr lang="en-US" smtClean="0"/>
              <a:pPr/>
              <a:t>3/26/2024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3A98EE3D-8CD1-4C3F-BD1C-C98C959646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109728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435100"/>
            <a:ext cx="33528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0" y="1435100"/>
            <a:ext cx="73152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82884F1-FFEA-405F-9602-3DCA865EDA4E}" type="datetime1">
              <a:rPr lang="en-US" smtClean="0"/>
              <a:pPr/>
              <a:t>3/26/2024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A98EE3D-8CD1-4C3F-BD1C-C98C959646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490709" y="0"/>
            <a:ext cx="1170432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484260" y="1885028"/>
            <a:ext cx="11710163"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11374903" y="1197789"/>
            <a:ext cx="132763" cy="171288"/>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1219200" y="441252"/>
            <a:ext cx="9144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490709" y="1893781"/>
            <a:ext cx="1170432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1219200" y="1150144"/>
            <a:ext cx="9144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11578103" y="1350189"/>
            <a:ext cx="132763" cy="171288"/>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11115579" y="1453352"/>
            <a:ext cx="132763" cy="171288"/>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8636000" y="55499"/>
            <a:ext cx="2844800" cy="365125"/>
          </a:xfrm>
        </p:spPr>
        <p:txBody>
          <a:bodyPr/>
          <a:lstStyle>
            <a:extLst/>
          </a:lstStyle>
          <a:p>
            <a:fld id="{7E18DB4A-8810-4A10-AD5C-D5E2C667F5B3}" type="datetime1">
              <a:rPr lang="en-US" smtClean="0"/>
              <a:pPr/>
              <a:t>3/26/2024</a:t>
            </a:fld>
            <a:endParaRPr lang="en-US"/>
          </a:p>
        </p:txBody>
      </p:sp>
      <p:sp>
        <p:nvSpPr>
          <p:cNvPr id="6" name="Footer Placeholder 5"/>
          <p:cNvSpPr>
            <a:spLocks noGrp="1"/>
          </p:cNvSpPr>
          <p:nvPr>
            <p:ph type="ftr" sz="quarter" idx="11"/>
          </p:nvPr>
        </p:nvSpPr>
        <p:spPr>
          <a:xfrm>
            <a:off x="1219200" y="55499"/>
            <a:ext cx="7416800" cy="365125"/>
          </a:xfrm>
        </p:spPr>
        <p:txBody>
          <a:bodyPr/>
          <a:lstStyle>
            <a:extLst/>
          </a:lstStyle>
          <a:p>
            <a:pPr algn="l"/>
            <a:endParaRPr lang="en-US"/>
          </a:p>
        </p:txBody>
      </p:sp>
      <p:sp>
        <p:nvSpPr>
          <p:cNvPr id="7" name="Slide Number Placeholder 6"/>
          <p:cNvSpPr>
            <a:spLocks noGrp="1"/>
          </p:cNvSpPr>
          <p:nvPr>
            <p:ph type="sldNum" sz="quarter" idx="12"/>
          </p:nvPr>
        </p:nvSpPr>
        <p:spPr>
          <a:xfrm>
            <a:off x="11480800" y="55499"/>
            <a:ext cx="609600" cy="365125"/>
          </a:xfrm>
        </p:spPr>
        <p:txBody>
          <a:bodyPr/>
          <a:lstStyle>
            <a:extLst/>
          </a:lstStyle>
          <a:p>
            <a:fld id="{3A98EE3D-8CD1-4C3F-BD1C-C98C9596463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48768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340388" y="5047394"/>
            <a:ext cx="97536"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340388" y="4796819"/>
            <a:ext cx="97536"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340388" y="4637685"/>
            <a:ext cx="97536"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340388" y="4542559"/>
            <a:ext cx="97536"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412744" y="680477"/>
            <a:ext cx="6096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358764" y="680477"/>
            <a:ext cx="36576"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333360" y="680477"/>
            <a:ext cx="1219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95691" y="680477"/>
            <a:ext cx="1219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1219200" y="512064"/>
            <a:ext cx="103632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1219200" y="1783560"/>
            <a:ext cx="103632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636000" y="6416676"/>
            <a:ext cx="2844800" cy="365125"/>
          </a:xfrm>
          <a:prstGeom prst="rect">
            <a:avLst/>
          </a:prstGeom>
        </p:spPr>
        <p:txBody>
          <a:bodyPr vert="horz" anchor="b"/>
          <a:lstStyle>
            <a:lvl1pPr algn="l" eaLnBrk="1" latinLnBrk="0" hangingPunct="1">
              <a:defRPr kumimoji="0" sz="1100">
                <a:solidFill>
                  <a:schemeClr val="tx2"/>
                </a:solidFill>
              </a:defRPr>
            </a:lvl1pPr>
            <a:extLst/>
          </a:lstStyle>
          <a:p>
            <a:fld id="{ED291B17-9318-49DB-B28B-6E5994AE9581}" type="datetime1">
              <a:rPr lang="en-US" smtClean="0"/>
              <a:pPr/>
              <a:t>3/26/2024</a:t>
            </a:fld>
            <a:endParaRPr lang="en-US"/>
          </a:p>
        </p:txBody>
      </p:sp>
      <p:sp>
        <p:nvSpPr>
          <p:cNvPr id="3" name="Footer Placeholder 2"/>
          <p:cNvSpPr>
            <a:spLocks noGrp="1"/>
          </p:cNvSpPr>
          <p:nvPr>
            <p:ph type="ftr" sz="quarter" idx="3"/>
          </p:nvPr>
        </p:nvSpPr>
        <p:spPr>
          <a:xfrm>
            <a:off x="1219200" y="6416676"/>
            <a:ext cx="7416800" cy="365125"/>
          </a:xfrm>
          <a:prstGeom prst="rect">
            <a:avLst/>
          </a:prstGeom>
        </p:spPr>
        <p:txBody>
          <a:bodyPr vert="horz" anchor="b"/>
          <a:lstStyle>
            <a:lvl1pPr algn="r" eaLnBrk="1" latinLnBrk="0" hangingPunct="1">
              <a:defRPr kumimoji="0" sz="1100">
                <a:solidFill>
                  <a:schemeClr val="tx2"/>
                </a:solidFill>
              </a:defRPr>
            </a:lvl1pPr>
            <a:extLst/>
          </a:lstStyle>
          <a:p>
            <a:pPr algn="r" eaLnBrk="1" latinLnBrk="0" hangingPunct="1"/>
            <a:endParaRPr kumimoji="0" lang="en-US" sz="1000" dirty="0">
              <a:solidFill>
                <a:schemeClr val="tx1"/>
              </a:solidFill>
            </a:endParaRPr>
          </a:p>
        </p:txBody>
      </p:sp>
      <p:sp>
        <p:nvSpPr>
          <p:cNvPr id="23" name="Slide Number Placeholder 22"/>
          <p:cNvSpPr>
            <a:spLocks noGrp="1"/>
          </p:cNvSpPr>
          <p:nvPr>
            <p:ph type="sldNum" sz="quarter" idx="4"/>
          </p:nvPr>
        </p:nvSpPr>
        <p:spPr>
          <a:xfrm>
            <a:off x="11480800" y="6416676"/>
            <a:ext cx="609600" cy="365125"/>
          </a:xfrm>
          <a:prstGeom prst="rect">
            <a:avLst/>
          </a:prstGeom>
        </p:spPr>
        <p:txBody>
          <a:bodyPr vert="horz" anchor="b"/>
          <a:lstStyle>
            <a:lvl1pPr algn="l" eaLnBrk="1" latinLnBrk="0" hangingPunct="1">
              <a:defRPr kumimoji="0" sz="1200">
                <a:solidFill>
                  <a:schemeClr val="tx2"/>
                </a:solidFill>
              </a:defRPr>
            </a:lvl1pPr>
            <a:extLst/>
          </a:lstStyle>
          <a:p>
            <a:fld id="{3A98EE3D-8CD1-4C3F-BD1C-C98C9596463C}" type="slidenum">
              <a:rPr lang="en-US" smtClean="0"/>
              <a:pPr/>
              <a:t>‹#›</a:t>
            </a:fld>
            <a:endParaRPr lang="en-US"/>
          </a:p>
        </p:txBody>
      </p:sp>
      <p:pic>
        <p:nvPicPr>
          <p:cNvPr id="18" name="Picture 1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cSld>
  <p:clrMap bg1="dk1" tx1="lt1" bg2="dk2" tx2="lt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hf sldNum="0" hdr="0" ftr="0" dt="0"/>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943101" y="4586364"/>
            <a:ext cx="8674100" cy="1323439"/>
          </a:xfrm>
          <a:prstGeom prst="rect">
            <a:avLst/>
          </a:prstGeom>
          <a:solidFill>
            <a:schemeClr val="bg2">
              <a:lumMod val="90000"/>
            </a:schemeClr>
          </a:solid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smtClean="0">
                <a:solidFill>
                  <a:schemeClr val="accent1">
                    <a:lumMod val="75000"/>
                  </a:schemeClr>
                </a:solidFill>
                <a:latin typeface="Arial"/>
                <a:cs typeface="Arial"/>
              </a:rPr>
              <a:t>	</a:t>
            </a:r>
            <a:r>
              <a:rPr lang="en-US" sz="2000" b="1" smtClean="0">
                <a:solidFill>
                  <a:schemeClr val="accent1">
                    <a:lumMod val="75000"/>
                  </a:schemeClr>
                </a:solidFill>
                <a:latin typeface="Arial"/>
                <a:cs typeface="Arial"/>
              </a:rPr>
              <a:t>1.DHANASEKAR V</a:t>
            </a:r>
            <a:endParaRPr lang="en-US" sz="2000" b="1" dirty="0" smtClean="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2.PSV COLLEGE OF ENGINEERING AND TECHNOLOGY</a:t>
            </a:r>
          </a:p>
          <a:p>
            <a:r>
              <a:rPr lang="en-US" sz="2000" b="1" dirty="0"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3.BE-COMPUTER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latin typeface="Times New Roman" pitchFamily="18" charset="0"/>
                <a:ea typeface="+mn-lt"/>
                <a:cs typeface="Times New Roman" pitchFamily="18" charset="0"/>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7289502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0"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255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Times New Roman" pitchFamily="18" charset="0"/>
                <a:ea typeface="+mn-lt"/>
                <a:cs typeface="Times New Roman" pitchFamily="18" charset="0"/>
              </a:rPr>
              <a:t>Problem </a:t>
            </a:r>
            <a:r>
              <a:rPr lang="en-US" sz="2000" b="1" dirty="0" smtClean="0">
                <a:latin typeface="Times New Roman" pitchFamily="18" charset="0"/>
                <a:ea typeface="+mn-lt"/>
                <a:cs typeface="Times New Roman" pitchFamily="18" charset="0"/>
              </a:rPr>
              <a:t>Statement</a:t>
            </a:r>
            <a:endParaRPr lang="en-US" dirty="0">
              <a:latin typeface="Times New Roman" pitchFamily="18" charset="0"/>
              <a:cs typeface="Times New Roman" pitchFamily="18" charset="0"/>
            </a:endParaRPr>
          </a:p>
          <a:p>
            <a:pPr marL="305435" indent="-305435"/>
            <a:r>
              <a:rPr lang="en-US" sz="2000" b="1" dirty="0">
                <a:latin typeface="Times New Roman" pitchFamily="18" charset="0"/>
                <a:ea typeface="+mn-lt"/>
                <a:cs typeface="Times New Roman" pitchFamily="18" charset="0"/>
              </a:rPr>
              <a:t>Proposed System/Solution</a:t>
            </a:r>
            <a:endParaRPr lang="en-US" dirty="0">
              <a:latin typeface="Times New Roman" pitchFamily="18" charset="0"/>
              <a:cs typeface="Times New Roman" pitchFamily="18" charset="0"/>
            </a:endParaRPr>
          </a:p>
          <a:p>
            <a:pPr marL="305435" indent="-305435"/>
            <a:r>
              <a:rPr lang="en-US" sz="2000" b="1" dirty="0">
                <a:latin typeface="Times New Roman" pitchFamily="18" charset="0"/>
                <a:ea typeface="+mn-lt"/>
                <a:cs typeface="Times New Roman" pitchFamily="18" charset="0"/>
              </a:rPr>
              <a:t>System Development Approach </a:t>
            </a:r>
            <a:r>
              <a:rPr lang="en-US" sz="2000" dirty="0">
                <a:latin typeface="Times New Roman" pitchFamily="18" charset="0"/>
                <a:ea typeface="+mn-lt"/>
                <a:cs typeface="Times New Roman" pitchFamily="18" charset="0"/>
              </a:rPr>
              <a:t> </a:t>
            </a:r>
            <a:endParaRPr lang="en-US" dirty="0">
              <a:latin typeface="Times New Roman" pitchFamily="18" charset="0"/>
              <a:ea typeface="+mn-lt"/>
              <a:cs typeface="Times New Roman" pitchFamily="18" charset="0"/>
            </a:endParaRPr>
          </a:p>
          <a:p>
            <a:pPr marL="305435" indent="-305435"/>
            <a:r>
              <a:rPr lang="en-US" sz="2000" b="1" dirty="0">
                <a:latin typeface="Times New Roman" pitchFamily="18" charset="0"/>
                <a:ea typeface="+mn-lt"/>
                <a:cs typeface="Times New Roman" pitchFamily="18" charset="0"/>
              </a:rPr>
              <a:t>Algorithm &amp; Deployment  </a:t>
            </a:r>
            <a:endParaRPr lang="en-US" dirty="0">
              <a:latin typeface="Times New Roman" pitchFamily="18" charset="0"/>
              <a:cs typeface="Times New Roman" pitchFamily="18" charset="0"/>
            </a:endParaRPr>
          </a:p>
          <a:p>
            <a:pPr marL="305435" indent="-305435"/>
            <a:r>
              <a:rPr lang="en-US" sz="2000" b="1" dirty="0">
                <a:latin typeface="Times New Roman" pitchFamily="18" charset="0"/>
                <a:ea typeface="+mn-lt"/>
                <a:cs typeface="Times New Roman" pitchFamily="18" charset="0"/>
              </a:rPr>
              <a:t>Result </a:t>
            </a:r>
          </a:p>
          <a:p>
            <a:pPr marL="305435" indent="-305435"/>
            <a:r>
              <a:rPr lang="en-US" sz="2000" b="1" dirty="0">
                <a:latin typeface="Times New Roman" pitchFamily="18" charset="0"/>
                <a:ea typeface="+mn-lt"/>
                <a:cs typeface="Times New Roman" pitchFamily="18" charset="0"/>
              </a:rPr>
              <a:t>Conclusion</a:t>
            </a:r>
            <a:endParaRPr lang="en-US" dirty="0">
              <a:latin typeface="Times New Roman" pitchFamily="18" charset="0"/>
              <a:cs typeface="Times New Roman" pitchFamily="18" charset="0"/>
            </a:endParaRPr>
          </a:p>
          <a:p>
            <a:pPr marL="305435" indent="-305435"/>
            <a:r>
              <a:rPr lang="en-US" sz="2000" b="1" dirty="0">
                <a:latin typeface="Times New Roman" pitchFamily="18" charset="0"/>
                <a:ea typeface="+mn-lt"/>
                <a:cs typeface="Times New Roman" pitchFamily="18" charset="0"/>
              </a:rPr>
              <a:t>Future Scope</a:t>
            </a:r>
          </a:p>
          <a:p>
            <a:pPr marL="305435" indent="-305435"/>
            <a:r>
              <a:rPr lang="en-US" sz="2000" b="1" dirty="0">
                <a:latin typeface="Times New Roman" pitchFamily="18" charset="0"/>
                <a:ea typeface="+mn-lt"/>
                <a:cs typeface="Times New Roman" pitchFamily="18" charset="0"/>
              </a:rPr>
              <a:t>References</a:t>
            </a:r>
            <a:endParaRPr lang="en-US" dirty="0">
              <a:latin typeface="Times New Roman" pitchFamily="18" charset="0"/>
              <a:cs typeface="Times New Roman" pitchFamily="18" charset="0"/>
            </a:endParaRPr>
          </a:p>
          <a:p>
            <a:pPr marL="305435" indent="-305435"/>
            <a:endParaRPr lang="en-US" dirty="0">
              <a:latin typeface="Arial"/>
              <a:cs typeface="Arial"/>
            </a:endParaRPr>
          </a:p>
        </p:txBody>
      </p:sp>
      <p:pic>
        <p:nvPicPr>
          <p:cNvPr id="5" name="Picture 4" descr="keylogger-banner.png"/>
          <p:cNvPicPr>
            <a:picLocks noChangeAspect="1"/>
          </p:cNvPicPr>
          <p:nvPr/>
        </p:nvPicPr>
        <p:blipFill>
          <a:blip r:embed="rId2"/>
          <a:stretch>
            <a:fillRect/>
          </a:stretch>
        </p:blipFill>
        <p:spPr>
          <a:xfrm>
            <a:off x="7502531" y="3352800"/>
            <a:ext cx="4324343" cy="2620962"/>
          </a:xfrm>
          <a:prstGeom prst="rect">
            <a:avLst/>
          </a:prstGeom>
        </p:spPr>
      </p:pic>
    </p:spTree>
    <p:extLst>
      <p:ext uri="{BB962C8B-B14F-4D97-AF65-F5344CB8AC3E}">
        <p14:creationId xmlns:p14="http://schemas.microsoft.com/office/powerpoint/2010/main" xmlns=""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2000" dirty="0" smtClean="0">
                <a:latin typeface="Times New Roman" pitchFamily="18" charset="0"/>
                <a:cs typeface="Times New Roman" pitchFamily="18" charset="0"/>
              </a:rPr>
              <a:t> It's challenging to covertly install a hardware keylogger on another person's device. To tackle this issue, We are therefore using a software </a:t>
            </a:r>
            <a:r>
              <a:rPr lang="en-US" sz="2000" dirty="0" smtClean="0">
                <a:latin typeface="Times New Roman" pitchFamily="18" charset="0"/>
                <a:cs typeface="Times New Roman" pitchFamily="18" charset="0"/>
              </a:rPr>
              <a:t>keylogger </a:t>
            </a:r>
            <a:r>
              <a:rPr lang="en-US" sz="2000" dirty="0" smtClean="0">
                <a:latin typeface="Times New Roman" pitchFamily="18" charset="0"/>
                <a:cs typeface="Times New Roman" pitchFamily="18" charset="0"/>
              </a:rPr>
              <a:t>that can be remotely installed on a person's PC to resolve this problem</a:t>
            </a:r>
            <a:r>
              <a:rPr lang="en-US" sz="2000" dirty="0" smtClean="0">
                <a:latin typeface="Times New Roman" pitchFamily="18" charset="0"/>
                <a:cs typeface="Times New Roman" pitchFamily="18" charset="0"/>
              </a:rPr>
              <a:t>.</a:t>
            </a:r>
          </a:p>
          <a:p>
            <a:pPr marL="305435" indent="-305435"/>
            <a:r>
              <a:rPr lang="en-US" sz="2000" dirty="0" smtClean="0">
                <a:latin typeface="Times New Roman" pitchFamily="18" charset="0"/>
                <a:cs typeface="Times New Roman" pitchFamily="18" charset="0"/>
              </a:rPr>
              <a:t>Keyloggers are dangerous because they steal personal information, passwords, and sensitive data right from under your fingertips.</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400" b="1" dirty="0">
              <a:latin typeface="Times New Roman" pitchFamily="18" charset="0"/>
              <a:cs typeface="Times New Roman" pitchFamily="18" charset="0"/>
            </a:endParaRPr>
          </a:p>
          <a:p>
            <a:pPr marL="305435" indent="-305435"/>
            <a:r>
              <a:rPr lang="en-IN" sz="1400" b="1" dirty="0">
                <a:latin typeface="Times New Roman" pitchFamily="18" charset="0"/>
                <a:ea typeface="+mn-lt"/>
                <a:cs typeface="Times New Roman" pitchFamily="18"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400" b="1" dirty="0">
              <a:latin typeface="Times New Roman" pitchFamily="18" charset="0"/>
              <a:cs typeface="Times New Roman" pitchFamily="18" charset="0"/>
            </a:endParaRPr>
          </a:p>
          <a:p>
            <a:pPr marL="305435" indent="-305435"/>
            <a:r>
              <a:rPr lang="en-IN" sz="1400" b="1" dirty="0">
                <a:latin typeface="Times New Roman" pitchFamily="18" charset="0"/>
                <a:ea typeface="+mn-lt"/>
                <a:cs typeface="Times New Roman" pitchFamily="18" charset="0"/>
              </a:rPr>
              <a:t>Data Collection:</a:t>
            </a:r>
            <a:endParaRPr lang="en-IN" sz="1400" b="1" dirty="0">
              <a:latin typeface="Times New Roman" pitchFamily="18" charset="0"/>
              <a:cs typeface="Times New Roman" pitchFamily="18" charset="0"/>
            </a:endParaRPr>
          </a:p>
          <a:p>
            <a:pPr marL="629920" lvl="1" indent="-305435"/>
            <a:r>
              <a:rPr lang="en-IN" sz="1400" b="1" dirty="0">
                <a:latin typeface="Times New Roman" pitchFamily="18" charset="0"/>
                <a:ea typeface="+mn-lt"/>
                <a:cs typeface="Times New Roman" pitchFamily="18" charset="0"/>
              </a:rPr>
              <a:t>Gather historical data on bike rentals, including time, date, location, and other relevant factors.</a:t>
            </a:r>
            <a:endParaRPr lang="en-IN" sz="1400" b="1" dirty="0">
              <a:latin typeface="Times New Roman" pitchFamily="18" charset="0"/>
              <a:cs typeface="Times New Roman" pitchFamily="18" charset="0"/>
            </a:endParaRPr>
          </a:p>
          <a:p>
            <a:pPr marL="629920" lvl="1" indent="-305435"/>
            <a:r>
              <a:rPr lang="en-IN" sz="1400" b="1" dirty="0">
                <a:latin typeface="Times New Roman" pitchFamily="18" charset="0"/>
                <a:ea typeface="+mn-lt"/>
                <a:cs typeface="Times New Roman" pitchFamily="18" charset="0"/>
              </a:rPr>
              <a:t>Utilize real-time data sources, such as weather conditions, events, and holidays, to enhance prediction accuracy.</a:t>
            </a:r>
            <a:endParaRPr lang="en-IN" sz="1400" b="1" dirty="0">
              <a:latin typeface="Times New Roman" pitchFamily="18" charset="0"/>
              <a:cs typeface="Times New Roman" pitchFamily="18" charset="0"/>
            </a:endParaRPr>
          </a:p>
          <a:p>
            <a:pPr marL="305435" indent="-305435"/>
            <a:r>
              <a:rPr lang="en-IN" sz="1400" b="1" dirty="0">
                <a:latin typeface="Times New Roman" pitchFamily="18" charset="0"/>
                <a:ea typeface="+mn-lt"/>
                <a:cs typeface="Times New Roman" pitchFamily="18" charset="0"/>
              </a:rPr>
              <a:t>Data </a:t>
            </a:r>
            <a:r>
              <a:rPr lang="en-IN" sz="1400" b="1" dirty="0" err="1">
                <a:latin typeface="Times New Roman" pitchFamily="18" charset="0"/>
                <a:ea typeface="+mn-lt"/>
                <a:cs typeface="Times New Roman" pitchFamily="18" charset="0"/>
              </a:rPr>
              <a:t>Preprocessing</a:t>
            </a:r>
            <a:r>
              <a:rPr lang="en-IN" sz="1400" b="1" dirty="0">
                <a:latin typeface="Times New Roman" pitchFamily="18" charset="0"/>
                <a:ea typeface="+mn-lt"/>
                <a:cs typeface="Times New Roman" pitchFamily="18" charset="0"/>
              </a:rPr>
              <a:t>:</a:t>
            </a:r>
            <a:endParaRPr lang="en-IN" sz="1400" b="1" dirty="0">
              <a:latin typeface="Times New Roman" pitchFamily="18" charset="0"/>
              <a:cs typeface="Times New Roman" pitchFamily="18" charset="0"/>
            </a:endParaRPr>
          </a:p>
          <a:p>
            <a:pPr marL="629920" lvl="1" indent="-305435"/>
            <a:r>
              <a:rPr lang="en-IN" sz="1400" b="1" dirty="0">
                <a:latin typeface="Times New Roman" pitchFamily="18" charset="0"/>
                <a:ea typeface="+mn-lt"/>
                <a:cs typeface="Times New Roman" pitchFamily="18" charset="0"/>
              </a:rPr>
              <a:t>Clean and </a:t>
            </a:r>
            <a:r>
              <a:rPr lang="en-IN" sz="1400" b="1" dirty="0" err="1">
                <a:latin typeface="Times New Roman" pitchFamily="18" charset="0"/>
                <a:ea typeface="+mn-lt"/>
                <a:cs typeface="Times New Roman" pitchFamily="18" charset="0"/>
              </a:rPr>
              <a:t>preprocess</a:t>
            </a:r>
            <a:r>
              <a:rPr lang="en-IN" sz="1400" b="1" dirty="0">
                <a:latin typeface="Times New Roman" pitchFamily="18" charset="0"/>
                <a:ea typeface="+mn-lt"/>
                <a:cs typeface="Times New Roman" pitchFamily="18" charset="0"/>
              </a:rPr>
              <a:t> the collected data to handle missing values, outliers, and inconsistencies.</a:t>
            </a:r>
            <a:endParaRPr lang="en-IN" sz="1400" b="1" dirty="0">
              <a:latin typeface="Times New Roman" pitchFamily="18" charset="0"/>
              <a:cs typeface="Times New Roman" pitchFamily="18" charset="0"/>
            </a:endParaRPr>
          </a:p>
          <a:p>
            <a:pPr marL="629920" lvl="1" indent="-305435"/>
            <a:r>
              <a:rPr lang="en-IN" sz="1400" b="1" dirty="0">
                <a:latin typeface="Times New Roman" pitchFamily="18" charset="0"/>
                <a:ea typeface="+mn-lt"/>
                <a:cs typeface="Times New Roman" pitchFamily="18" charset="0"/>
              </a:rPr>
              <a:t>Feature engineering to extract relevant features from the data that might impact bike demand.</a:t>
            </a:r>
            <a:endParaRPr lang="en-IN" sz="1400" b="1" dirty="0">
              <a:latin typeface="Times New Roman" pitchFamily="18" charset="0"/>
              <a:cs typeface="Times New Roman" pitchFamily="18" charset="0"/>
            </a:endParaRPr>
          </a:p>
          <a:p>
            <a:pPr marL="305435" indent="-305435"/>
            <a:r>
              <a:rPr lang="en-IN" sz="1400" b="1" dirty="0">
                <a:latin typeface="Times New Roman" pitchFamily="18" charset="0"/>
                <a:ea typeface="+mn-lt"/>
                <a:cs typeface="Times New Roman" pitchFamily="18" charset="0"/>
              </a:rPr>
              <a:t>Machine Learning Algorithm:</a:t>
            </a:r>
            <a:endParaRPr lang="en-IN" sz="1400" b="1" dirty="0">
              <a:latin typeface="Times New Roman" pitchFamily="18" charset="0"/>
              <a:cs typeface="Times New Roman" pitchFamily="18" charset="0"/>
            </a:endParaRPr>
          </a:p>
          <a:p>
            <a:pPr marL="629920" lvl="1" indent="-305435"/>
            <a:r>
              <a:rPr lang="en-IN" sz="1400" b="1" dirty="0">
                <a:latin typeface="Times New Roman" pitchFamily="18" charset="0"/>
                <a:ea typeface="+mn-lt"/>
                <a:cs typeface="Times New Roman" pitchFamily="18" charset="0"/>
              </a:rPr>
              <a:t>Implement a machine learning algorithm, such as a time-series forecasting model (e.g., ARIMA, SARIMA, or LSTM), to predict bike counts based on historical patterns.</a:t>
            </a:r>
            <a:endParaRPr lang="en-IN" sz="1400" b="1" dirty="0">
              <a:latin typeface="Times New Roman" pitchFamily="18" charset="0"/>
              <a:cs typeface="Times New Roman" pitchFamily="18" charset="0"/>
            </a:endParaRPr>
          </a:p>
          <a:p>
            <a:pPr marL="629920" lvl="1" indent="-305435"/>
            <a:r>
              <a:rPr lang="en-IN" sz="1400" b="1" dirty="0">
                <a:latin typeface="Times New Roman" pitchFamily="18" charset="0"/>
                <a:ea typeface="+mn-lt"/>
                <a:cs typeface="Times New Roman" pitchFamily="18" charset="0"/>
              </a:rPr>
              <a:t>Consider incorporating other factors like weather conditions, day of the week, and special events to improve prediction accuracy.</a:t>
            </a:r>
            <a:endParaRPr lang="en-IN" sz="1400" b="1" dirty="0">
              <a:latin typeface="Times New Roman" pitchFamily="18" charset="0"/>
              <a:cs typeface="Times New Roman" pitchFamily="18" charset="0"/>
            </a:endParaRPr>
          </a:p>
          <a:p>
            <a:pPr marL="305435" indent="-305435"/>
            <a:r>
              <a:rPr lang="en-IN" sz="1400" b="1" dirty="0">
                <a:latin typeface="Times New Roman" pitchFamily="18" charset="0"/>
                <a:ea typeface="+mn-lt"/>
                <a:cs typeface="Times New Roman" pitchFamily="18" charset="0"/>
              </a:rPr>
              <a:t>Deployment:</a:t>
            </a:r>
            <a:endParaRPr lang="en-IN" sz="1400" b="1" dirty="0">
              <a:latin typeface="Times New Roman" pitchFamily="18" charset="0"/>
              <a:cs typeface="Times New Roman" pitchFamily="18" charset="0"/>
            </a:endParaRPr>
          </a:p>
          <a:p>
            <a:pPr marL="629920" lvl="1" indent="-305435"/>
            <a:r>
              <a:rPr lang="en-IN" sz="1400" b="1" dirty="0">
                <a:latin typeface="Times New Roman" pitchFamily="18" charset="0"/>
                <a:ea typeface="+mn-lt"/>
                <a:cs typeface="Times New Roman" pitchFamily="18" charset="0"/>
              </a:rPr>
              <a:t>Develop a user-friendly interface or application that provides real-time predictions for bike counts at different hours.</a:t>
            </a:r>
            <a:endParaRPr lang="en-IN" sz="1400" b="1" dirty="0">
              <a:latin typeface="Times New Roman" pitchFamily="18" charset="0"/>
              <a:cs typeface="Times New Roman" pitchFamily="18" charset="0"/>
            </a:endParaRPr>
          </a:p>
          <a:p>
            <a:pPr marL="629920" lvl="1" indent="-305435"/>
            <a:r>
              <a:rPr lang="en-IN" sz="1400" b="1" dirty="0">
                <a:latin typeface="Times New Roman" pitchFamily="18" charset="0"/>
                <a:ea typeface="+mn-lt"/>
                <a:cs typeface="Times New Roman" pitchFamily="18" charset="0"/>
              </a:rPr>
              <a:t>Deploy the solution on a scalable and reliable platform, considering factors like server infrastructure, response time, and user accessibility.</a:t>
            </a:r>
            <a:endParaRPr lang="en-IN" sz="1400" b="1" dirty="0">
              <a:latin typeface="Times New Roman" pitchFamily="18" charset="0"/>
              <a:cs typeface="Times New Roman" pitchFamily="18" charset="0"/>
            </a:endParaRPr>
          </a:p>
          <a:p>
            <a:pPr marL="305435" indent="-305435"/>
            <a:r>
              <a:rPr lang="en-IN" sz="1400" b="1" dirty="0">
                <a:latin typeface="Times New Roman" pitchFamily="18" charset="0"/>
                <a:ea typeface="+mn-lt"/>
                <a:cs typeface="Times New Roman" pitchFamily="18" charset="0"/>
              </a:rPr>
              <a:t>Evaluation:</a:t>
            </a:r>
            <a:endParaRPr lang="en-IN" sz="1400" b="1" dirty="0">
              <a:latin typeface="Times New Roman" pitchFamily="18" charset="0"/>
              <a:cs typeface="Times New Roman" pitchFamily="18" charset="0"/>
            </a:endParaRPr>
          </a:p>
          <a:p>
            <a:pPr marL="629920" lvl="1" indent="-305435"/>
            <a:r>
              <a:rPr lang="en-IN" sz="1400" b="1" dirty="0">
                <a:latin typeface="Times New Roman" pitchFamily="18" charset="0"/>
                <a:ea typeface="+mn-lt"/>
                <a:cs typeface="Times New Roman" pitchFamily="18" charset="0"/>
              </a:rPr>
              <a:t>Assess the model's performance using appropriate metrics such as Mean Absolute Error (MAE), Root Mean Squared Error (RMSE), or other relevant metrics.</a:t>
            </a:r>
            <a:endParaRPr lang="en-IN" sz="1400" b="1" dirty="0">
              <a:latin typeface="Times New Roman" pitchFamily="18" charset="0"/>
              <a:cs typeface="Times New Roman" pitchFamily="18" charset="0"/>
            </a:endParaRPr>
          </a:p>
          <a:p>
            <a:pPr marL="629920" lvl="1" indent="-305435"/>
            <a:r>
              <a:rPr lang="en-IN" sz="1400" b="1" dirty="0">
                <a:latin typeface="Times New Roman" pitchFamily="18" charset="0"/>
                <a:ea typeface="+mn-lt"/>
                <a:cs typeface="Times New Roman" pitchFamily="18" charset="0"/>
              </a:rPr>
              <a:t>Fine-tune the model based on feedback and continuous monitoring of prediction accuracy.</a:t>
            </a:r>
            <a:endParaRPr lang="en-IN" sz="1400" b="1" dirty="0">
              <a:latin typeface="Times New Roman" pitchFamily="18" charset="0"/>
              <a:cs typeface="Times New Roman" pitchFamily="18" charset="0"/>
            </a:endParaRPr>
          </a:p>
          <a:p>
            <a:pPr marL="629920" lvl="1" indent="-305435"/>
            <a:r>
              <a:rPr lang="en-IN" sz="1400" dirty="0">
                <a:latin typeface="Times New Roman" pitchFamily="18" charset="0"/>
                <a:ea typeface="+mn-lt"/>
                <a:cs typeface="Times New Roman" pitchFamily="18" charset="0"/>
              </a:rPr>
              <a:t>Result:</a:t>
            </a:r>
            <a:endParaRPr lang="en-IN" sz="1400" dirty="0">
              <a:latin typeface="Times New Roman" pitchFamily="18" charset="0"/>
              <a:cs typeface="Times New Roman" pitchFamily="18" charset="0"/>
            </a:endParaRPr>
          </a:p>
          <a:p>
            <a:pPr marL="0" indent="0">
              <a:buNone/>
            </a:pPr>
            <a:endParaRPr lang="en-IN" sz="2800" dirty="0">
              <a:latin typeface="Times New Roman" pitchFamily="18" charset="0"/>
              <a:cs typeface="Times New Roman" pitchFamily="18" charset="0"/>
            </a:endParaRPr>
          </a:p>
        </p:txBody>
      </p:sp>
    </p:spTree>
    <p:extLst>
      <p:ext uri="{BB962C8B-B14F-4D97-AF65-F5344CB8AC3E}">
        <p14:creationId xmlns:p14="http://schemas.microsoft.com/office/powerpoint/2010/main" xmlns="" val="3210358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1262743" y="1783560"/>
            <a:ext cx="10363200" cy="4572000"/>
          </a:xfrm>
        </p:spPr>
        <p:txBody>
          <a:bodyPr/>
          <a:lstStyle/>
          <a:p>
            <a:pPr marL="0" indent="0">
              <a:buNone/>
            </a:pPr>
            <a:r>
              <a:rPr lang="en-IN" sz="1800" b="1" dirty="0">
                <a:latin typeface="Times New Roman" pitchFamily="18" charset="0"/>
                <a:ea typeface="+mn-lt"/>
                <a:cs typeface="Times New Roman" pitchFamily="18" charset="0"/>
              </a:rPr>
              <a:t>The "System Approach" section outlines the overall strategy and methodology for developing and implementing the rental bike prediction system. Here's a suggested structure for this section:</a:t>
            </a:r>
            <a:endParaRPr lang="en-US" dirty="0">
              <a:latin typeface="Times New Roman" pitchFamily="18" charset="0"/>
              <a:cs typeface="Times New Roman" pitchFamily="18" charset="0"/>
            </a:endParaRPr>
          </a:p>
          <a:p>
            <a:pPr marL="305435" indent="-305435"/>
            <a:r>
              <a:rPr lang="en-IN" sz="1800" b="1" dirty="0">
                <a:latin typeface="Times New Roman" pitchFamily="18" charset="0"/>
                <a:cs typeface="Times New Roman" pitchFamily="18" charset="0"/>
              </a:rPr>
              <a:t>System requirements</a:t>
            </a:r>
          </a:p>
          <a:p>
            <a:pPr marL="305435" indent="-305435"/>
            <a:r>
              <a:rPr lang="en-IN" sz="1800" b="1" dirty="0">
                <a:latin typeface="Times New Roman" pitchFamily="18" charset="0"/>
                <a:cs typeface="Times New Roman" pitchFamily="18" charset="0"/>
              </a:rPr>
              <a:t>Library required to build the model</a:t>
            </a:r>
          </a:p>
        </p:txBody>
      </p:sp>
      <p:pic>
        <p:nvPicPr>
          <p:cNvPr id="4" name="Picture 3" descr="download.jpg"/>
          <p:cNvPicPr>
            <a:picLocks noChangeAspect="1"/>
          </p:cNvPicPr>
          <p:nvPr/>
        </p:nvPicPr>
        <p:blipFill>
          <a:blip r:embed="rId2"/>
          <a:stretch>
            <a:fillRect/>
          </a:stretch>
        </p:blipFill>
        <p:spPr>
          <a:xfrm>
            <a:off x="6705600" y="3517900"/>
            <a:ext cx="3232150" cy="1810004"/>
          </a:xfrm>
          <a:prstGeom prst="rect">
            <a:avLst/>
          </a:prstGeom>
        </p:spPr>
      </p:pic>
    </p:spTree>
    <p:extLst>
      <p:ext uri="{BB962C8B-B14F-4D97-AF65-F5344CB8AC3E}">
        <p14:creationId xmlns:p14="http://schemas.microsoft.com/office/powerpoint/2010/main" xmlns="" val="32020245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fontScale="85000" lnSpcReduction="10000"/>
          </a:bodyPr>
          <a:lstStyle/>
          <a:p>
            <a:pPr marL="305435" indent="-305435"/>
            <a:r>
              <a:rPr lang="en-IN" sz="1500" dirty="0">
                <a:latin typeface="Times New Roman" pitchFamily="18" charset="0"/>
                <a:ea typeface="+mn-lt"/>
                <a:cs typeface="Times New Roman" pitchFamily="18" charset="0"/>
              </a:rPr>
              <a:t>In the Algorithm section, describe the machine learning algorithm chosen for predicting bike counts. Here's an example structure for this section</a:t>
            </a:r>
            <a:r>
              <a:rPr lang="en-IN" sz="1400" dirty="0">
                <a:latin typeface="Times New Roman" pitchFamily="18" charset="0"/>
                <a:ea typeface="+mn-lt"/>
                <a:cs typeface="Times New Roman" pitchFamily="18" charset="0"/>
              </a:rPr>
              <a:t>:</a:t>
            </a:r>
            <a:endParaRPr lang="en-IN" sz="1400" dirty="0">
              <a:latin typeface="Times New Roman" pitchFamily="18" charset="0"/>
              <a:cs typeface="Times New Roman" pitchFamily="18" charset="0"/>
            </a:endParaRPr>
          </a:p>
          <a:p>
            <a:pPr marL="305435" indent="-305435"/>
            <a:r>
              <a:rPr lang="en-IN" sz="1400" b="1" dirty="0">
                <a:latin typeface="Times New Roman" pitchFamily="18" charset="0"/>
                <a:ea typeface="+mn-lt"/>
                <a:cs typeface="Times New Roman" pitchFamily="18" charset="0"/>
              </a:rPr>
              <a:t>Algorithm Selection:</a:t>
            </a:r>
            <a:endParaRPr lang="en-IN" sz="1400" dirty="0">
              <a:latin typeface="Times New Roman" pitchFamily="18" charset="0"/>
              <a:cs typeface="Times New Roman" pitchFamily="18" charset="0"/>
            </a:endParaRPr>
          </a:p>
          <a:p>
            <a:pPr marL="629920" lvl="1" indent="-305435"/>
            <a:r>
              <a:rPr lang="en-IN" dirty="0">
                <a:latin typeface="Times New Roman" pitchFamily="18" charset="0"/>
                <a:ea typeface="+mn-lt"/>
                <a:cs typeface="Times New Roman" pitchFamily="18" charset="0"/>
              </a:rPr>
              <a:t>Provide a brief overview of the chosen algorithm (e.g., time-series forecasting model, like ARIMA or LSTM) and justify its selection based on the problem statement and data characteristics.</a:t>
            </a:r>
            <a:endParaRPr lang="en-IN" dirty="0">
              <a:latin typeface="Times New Roman" pitchFamily="18" charset="0"/>
              <a:cs typeface="Times New Roman" pitchFamily="18" charset="0"/>
            </a:endParaRPr>
          </a:p>
          <a:p>
            <a:pPr marL="305435" indent="-305435"/>
            <a:r>
              <a:rPr lang="en-IN" sz="1400" b="1" dirty="0">
                <a:latin typeface="Times New Roman" pitchFamily="18" charset="0"/>
                <a:ea typeface="+mn-lt"/>
                <a:cs typeface="Times New Roman" pitchFamily="18" charset="0"/>
              </a:rPr>
              <a:t>Data Input:</a:t>
            </a:r>
            <a:endParaRPr lang="en-IN" sz="1400" dirty="0">
              <a:latin typeface="Times New Roman" pitchFamily="18" charset="0"/>
              <a:cs typeface="Times New Roman" pitchFamily="18" charset="0"/>
            </a:endParaRPr>
          </a:p>
          <a:p>
            <a:pPr marL="629920" lvl="1" indent="-305435"/>
            <a:r>
              <a:rPr lang="en-IN" dirty="0">
                <a:latin typeface="Times New Roman" pitchFamily="18" charset="0"/>
                <a:ea typeface="+mn-lt"/>
                <a:cs typeface="Times New Roman" pitchFamily="18" charset="0"/>
              </a:rPr>
              <a:t>Specify the input features used by the algorithm, such as historical bike rental data, weather conditions, day of the week, and any other relevant factors.</a:t>
            </a:r>
            <a:endParaRPr lang="en-IN" dirty="0">
              <a:latin typeface="Times New Roman" pitchFamily="18" charset="0"/>
              <a:cs typeface="Times New Roman" pitchFamily="18" charset="0"/>
            </a:endParaRPr>
          </a:p>
          <a:p>
            <a:pPr marL="305435" indent="-305435"/>
            <a:r>
              <a:rPr lang="en-IN" sz="1400" b="1" dirty="0">
                <a:latin typeface="Times New Roman" pitchFamily="18" charset="0"/>
                <a:ea typeface="+mn-lt"/>
                <a:cs typeface="Times New Roman" pitchFamily="18" charset="0"/>
              </a:rPr>
              <a:t>Training Process:</a:t>
            </a:r>
            <a:endParaRPr lang="en-IN" sz="1400" dirty="0">
              <a:latin typeface="Times New Roman" pitchFamily="18" charset="0"/>
              <a:cs typeface="Times New Roman" pitchFamily="18" charset="0"/>
            </a:endParaRPr>
          </a:p>
          <a:p>
            <a:pPr marL="629920" lvl="1" indent="-305435"/>
            <a:r>
              <a:rPr lang="en-IN" dirty="0">
                <a:latin typeface="Times New Roman" pitchFamily="18" charset="0"/>
                <a:ea typeface="+mn-lt"/>
                <a:cs typeface="Times New Roman" pitchFamily="18" charset="0"/>
              </a:rPr>
              <a:t>Explain how the algorithm is trained using historical data. Highlight any specific considerations or techniques employed, such as cross-validation or hyperparameter tuning.</a:t>
            </a:r>
            <a:endParaRPr lang="en-IN" dirty="0">
              <a:latin typeface="Times New Roman" pitchFamily="18" charset="0"/>
              <a:cs typeface="Times New Roman" pitchFamily="18" charset="0"/>
            </a:endParaRPr>
          </a:p>
          <a:p>
            <a:pPr marL="305435" indent="-305435"/>
            <a:r>
              <a:rPr lang="en-IN" sz="1400" b="1" dirty="0">
                <a:latin typeface="Times New Roman" pitchFamily="18" charset="0"/>
                <a:ea typeface="+mn-lt"/>
                <a:cs typeface="Times New Roman" pitchFamily="18" charset="0"/>
              </a:rPr>
              <a:t>Prediction Process:</a:t>
            </a:r>
            <a:endParaRPr lang="en-IN" sz="1400" dirty="0">
              <a:latin typeface="Times New Roman" pitchFamily="18" charset="0"/>
              <a:cs typeface="Times New Roman" pitchFamily="18" charset="0"/>
            </a:endParaRPr>
          </a:p>
          <a:p>
            <a:pPr marL="629920" lvl="1" indent="-305435"/>
            <a:r>
              <a:rPr lang="en-IN" dirty="0">
                <a:latin typeface="Times New Roman" pitchFamily="18" charset="0"/>
                <a:ea typeface="+mn-lt"/>
                <a:cs typeface="Times New Roman" pitchFamily="18" charset="0"/>
              </a:rPr>
              <a:t>Detail how the trained algorithm makes predictions for future bike counts. Discuss any real-time data inputs considered during the prediction phase.</a:t>
            </a:r>
            <a:endParaRPr lang="en-IN" dirty="0">
              <a:latin typeface="Times New Roman" pitchFamily="18" charset="0"/>
              <a:cs typeface="Times New Roman" pitchFamily="18" charset="0"/>
            </a:endParaRPr>
          </a:p>
          <a:p>
            <a:pPr marL="305435" indent="-305435"/>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xmlns="" val="41545087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latin typeface="Times New Roman" pitchFamily="18" charset="0"/>
                <a:ea typeface="+mn-lt"/>
                <a:cs typeface="Times New Roman" pitchFamily="18" charset="0"/>
              </a:rPr>
              <a:t>Present the results of the machine learning model in terms of its accuracy and effectiveness in predicting bike counts. Include visualizations and comparisons between predicted and actual counts to highlight the model's performance.</a:t>
            </a:r>
            <a:endParaRPr lang="en-IN" sz="2400" dirty="0">
              <a:latin typeface="Times New Roman" pitchFamily="18" charset="0"/>
              <a:cs typeface="Times New Roman" pitchFamily="18" charset="0"/>
            </a:endParaRPr>
          </a:p>
        </p:txBody>
      </p:sp>
      <p:pic>
        <p:nvPicPr>
          <p:cNvPr id="4" name="Picture 3" descr="Keylogger-Process-in-User-Activity.jpg"/>
          <p:cNvPicPr>
            <a:picLocks noChangeAspect="1"/>
          </p:cNvPicPr>
          <p:nvPr/>
        </p:nvPicPr>
        <p:blipFill>
          <a:blip r:embed="rId2"/>
          <a:stretch>
            <a:fillRect/>
          </a:stretch>
        </p:blipFill>
        <p:spPr>
          <a:xfrm>
            <a:off x="3053935" y="3220183"/>
            <a:ext cx="5934075" cy="3286125"/>
          </a:xfrm>
          <a:prstGeom prst="rect">
            <a:avLst/>
          </a:prstGeom>
        </p:spPr>
      </p:pic>
    </p:spTree>
    <p:extLst>
      <p:ext uri="{BB962C8B-B14F-4D97-AF65-F5344CB8AC3E}">
        <p14:creationId xmlns:p14="http://schemas.microsoft.com/office/powerpoint/2010/main" xmlns="" val="14832933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latin typeface="Times New Roman" pitchFamily="18" charset="0"/>
                <a:ea typeface="+mn-lt"/>
                <a:cs typeface="Times New Roman" pitchFamily="18" charset="0"/>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31833151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latin typeface="Times New Roman" pitchFamily="18" charset="0"/>
              <a:cs typeface="Times New Roman" pitchFamily="18" charset="0"/>
            </a:endParaRPr>
          </a:p>
          <a:p>
            <a:pPr marL="305435" indent="-305435"/>
            <a:r>
              <a:rPr lang="en-US" sz="2000" dirty="0">
                <a:latin typeface="Times New Roman" pitchFamily="18" charset="0"/>
                <a:ea typeface="+mn-lt"/>
                <a:cs typeface="Times New Roman" pitchFamily="18" charset="0"/>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latin typeface="Times New Roman" pitchFamily="18" charset="0"/>
              <a:cs typeface="Times New Roman" pitchFamily="18" charset="0"/>
            </a:endParaRPr>
          </a:p>
          <a:p>
            <a:pPr marL="305435" indent="-305435"/>
            <a:endParaRPr lang="en-US" dirty="0">
              <a:latin typeface="Times New Roman" pitchFamily="18" charset="0"/>
              <a:cs typeface="Times New Roman" pitchFamily="18" charset="0"/>
            </a:endParaRP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Metro</Template>
  <TotalTime>6</TotalTime>
  <Words>648</Words>
  <Application>Microsoft Office PowerPoint</Application>
  <PresentationFormat>Custom</PresentationFormat>
  <Paragraphs>62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Metro</vt:lpstr>
      <vt:lpstr>KEYLOGGER</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PSVSTUDENT89</cp:lastModifiedBy>
  <cp:revision>28</cp:revision>
  <dcterms:created xsi:type="dcterms:W3CDTF">2021-05-26T16:50:10Z</dcterms:created>
  <dcterms:modified xsi:type="dcterms:W3CDTF">2024-03-26T09:48:43Z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