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mp4" ContentType="video/mp4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4x3" cy="6858000" cx="9144000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79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2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3" name="Google Shape;5;n"/>
          <p:cNvSpPr>
            <a:spLocks noChangeAspect="1" noRot="1" noGrp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14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5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6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IN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85;gb992af582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1" name="Google Shape;86;gb992af5822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Google Shape;10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6" name="Google Shape;105;p11:notes"/>
          <p:cNvSpPr>
            <a:spLocks noChangeAspect="1" noRot="1"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10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2" name="Google Shape;105;p11:notes"/>
          <p:cNvSpPr>
            <a:spLocks noChangeAspect="1" noRot="1"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94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1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2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94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7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8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94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3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4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94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9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0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94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2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94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31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2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94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49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0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Google Shape;10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3" name="Google Shape;105;p11:notes"/>
          <p:cNvSpPr>
            <a:spLocks noChangeAspect="1" noRot="1"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4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6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2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lv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algn="ctr" lv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algn="ctr" lvl="2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algn="ctr" lvl="3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algn="ctr" lvl="4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algn="ctr" lvl="5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algn="ctr" lvl="6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algn="ctr" lvl="7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algn="ctr" lvl="8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583" name="Google Shape;18;p13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4" name="Google Shape;19;p13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5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73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73;p2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9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536824" y="206375"/>
            <a:ext cx="4070351" cy="8229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2900" lvl="0" marL="457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</a:lvl1pPr>
            <a:lvl2pPr algn="l" indent="-342900" lvl="1" marL="914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lvl2pPr>
            <a:lvl3pPr algn="l" indent="-342900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lvl3pPr>
            <a:lvl4pPr algn="l" indent="-342900" lvl="3" marL="1828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lvl4pPr>
            <a:lvl5pPr algn="l" indent="-342900" lvl="4" marL="22860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/>
        </p:txBody>
      </p:sp>
      <p:sp>
        <p:nvSpPr>
          <p:cNvPr id="1048680" name="Google Shape;75;p22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1" name="Google Shape;76;p22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2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7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8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2900" lvl="0" marL="457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</a:lvl1pPr>
            <a:lvl2pPr algn="l" indent="-342900" lvl="1" marL="914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lvl2pPr>
            <a:lvl3pPr algn="l" indent="-342900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lvl3pPr>
            <a:lvl4pPr algn="l" indent="-342900" lvl="3" marL="1828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lvl4pPr>
            <a:lvl5pPr algn="l" indent="-342900" lvl="4" marL="22860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/>
        </p:txBody>
      </p:sp>
      <p:sp>
        <p:nvSpPr>
          <p:cNvPr id="1048669" name="Google Shape;81;p23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0" name="Google Shape;82;p23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1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34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22;p1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23;p14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35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2900" lvl="0" marL="457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</a:lvl1pPr>
            <a:lvl2pPr algn="l" indent="-342900" lvl="1" marL="914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lvl2pPr>
            <a:lvl3pPr algn="l" indent="-342900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lvl3pPr>
            <a:lvl4pPr algn="l" indent="-342900" lvl="3" marL="1828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lvl4pPr>
            <a:lvl5pPr algn="l" indent="-342900" lvl="4" marL="22860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/>
        </p:txBody>
      </p:sp>
      <p:sp>
        <p:nvSpPr>
          <p:cNvPr id="1048594" name="Google Shape;24;p14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74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28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cap="none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4" name="Google Shape;29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algn="l" indent="-228600" lvl="1" marL="91440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algn="l" indent="-228600" lvl="2" marL="137160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algn="l" indent="-228600" lvl="3" marL="182880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algn="l" indent="-228600" lvl="4" marL="228600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algn="l" indent="-228600" lvl="5" marL="274320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algn="l" indent="-228600" lvl="6" marL="320040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algn="l" indent="-228600" lvl="7" marL="365760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algn="l" indent="-228600" lvl="8" marL="411480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685" name="Google Shape;30;p15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6" name="Google Shape;31;p15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7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75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34;p1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9" name="Google Shape;3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406400" lvl="0" marL="4572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❑"/>
              <a:defRPr sz="2800"/>
            </a:lvl1pPr>
            <a:lvl2pPr algn="l" indent="-381000" lvl="1" marL="9144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algn="l" indent="-355600" lvl="2" marL="1371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algn="l" indent="-342900" lvl="3" marL="1828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4pPr>
            <a:lvl5pPr algn="l" indent="-342900" lvl="4" marL="22860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8690" name="Google Shape;36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406400" lvl="0" marL="4572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❑"/>
              <a:defRPr sz="2800"/>
            </a:lvl1pPr>
            <a:lvl2pPr algn="l" indent="-381000" lvl="1" marL="9144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algn="l" indent="-355600" lvl="2" marL="1371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algn="l" indent="-342900" lvl="3" marL="1828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4pPr>
            <a:lvl5pPr algn="l" indent="-342900" lvl="4" marL="22860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5pPr>
            <a:lvl6pPr algn="l" indent="-342900" lvl="5" marL="27432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algn="l" indent="-342900" lvl="6" marL="32004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algn="l" indent="-342900" lvl="7" marL="3657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algn="l" indent="-342900" lvl="8" marL="41148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8691" name="Google Shape;37;p16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2" name="Google Shape;38;p16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3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76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41;p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5" name="Google Shape;42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algn="l" indent="-228600" lvl="1" marL="914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algn="l" indent="-228600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algn="l" indent="-228600" lvl="3" marL="1828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algn="l" indent="-228600" lvl="4" marL="2286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algn="l" indent="-228600" lvl="5" marL="2743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algn="l" indent="-228600" lvl="6" marL="3200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algn="l" indent="-228600" lvl="7" marL="3657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algn="l" indent="-228600" lvl="8" marL="4114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8696" name="Google Shape;43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81000" lvl="0" marL="4572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  <a:defRPr sz="2400"/>
            </a:lvl1pPr>
            <a:lvl2pPr algn="l" indent="-355600" lvl="1" marL="914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algn="l" indent="-342900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algn="l" indent="-330200" lvl="3" marL="1828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algn="l" indent="-330200" lvl="4" marL="2286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algn="l" indent="-330200" lvl="5" marL="2743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algn="l" indent="-330200" lvl="6" marL="3200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algn="l" indent="-330200" lvl="7" marL="3657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algn="l" indent="-330200" lvl="8" marL="4114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48697" name="Google Shape;44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algn="l" indent="-228600" lvl="1" marL="914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algn="l" indent="-228600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algn="l" indent="-228600" lvl="3" marL="1828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algn="l" indent="-228600" lvl="4" marL="2286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algn="l" indent="-228600" lvl="5" marL="2743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algn="l" indent="-228600" lvl="6" marL="3200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algn="l" indent="-228600" lvl="7" marL="3657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algn="l" indent="-228600" lvl="8" marL="4114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8698" name="Google Shape;45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81000" lvl="0" marL="4572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  <a:defRPr sz="2400"/>
            </a:lvl1pPr>
            <a:lvl2pPr algn="l" indent="-355600" lvl="1" marL="914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algn="l" indent="-342900" lvl="2" marL="1371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algn="l" indent="-330200" lvl="3" marL="1828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4pPr>
            <a:lvl5pPr algn="l" indent="-330200" lvl="4" marL="22860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5pPr>
            <a:lvl6pPr algn="l" indent="-330200" lvl="5" marL="27432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algn="l" indent="-330200" lvl="6" marL="32004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algn="l" indent="-330200" lvl="7" marL="36576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algn="l" indent="-330200" lvl="8" marL="411480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48699" name="Google Shape;46;p17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0" name="Google Shape;47;p17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1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70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4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5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6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77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3" name="Google Shape;56;p19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4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7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6" name="Google Shape;60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431800" lvl="0" marL="4572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❑"/>
              <a:defRPr sz="3200"/>
            </a:lvl1pPr>
            <a:lvl2pPr algn="l" indent="-406400" lvl="1" marL="9144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2pPr>
            <a:lvl3pPr algn="l" indent="-381000" lvl="2" marL="13716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3pPr>
            <a:lvl4pPr algn="l" indent="-355600" lvl="3" marL="1828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4pPr>
            <a:lvl5pPr algn="l" indent="-355600" lvl="4" marL="22860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5pPr>
            <a:lvl6pPr algn="l" indent="-355600" lvl="5" marL="27432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algn="l" indent="-355600" lvl="6" marL="32004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algn="l" indent="-355600" lvl="7" marL="3657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algn="l" indent="-355600" lvl="8" marL="41148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48707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algn="l" indent="-228600" lvl="1" marL="91440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algn="l" indent="-228600" lvl="2" marL="137160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algn="l" indent="-228600" lvl="3" marL="18288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algn="l" indent="-228600" lvl="4" marL="22860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algn="l" indent="-228600" lvl="5" marL="27432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algn="l" indent="-228600" lvl="6" marL="32004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algn="l" indent="-228600" lvl="7" marL="36576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algn="l" indent="-228600" lvl="8" marL="41148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8708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09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0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72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66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3" name="Google Shape;6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marR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b="0" cap="none" sz="3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b="0" cap="none" sz="2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74" name="Google Shape;68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algn="l" indent="-228600" lvl="1" marL="91440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algn="l" indent="-228600" lvl="2" marL="137160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algn="l" indent="-228600" lvl="3" marL="18288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algn="l" indent="-228600" lvl="4" marL="22860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algn="l" indent="-228600" lvl="5" marL="27432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algn="l" indent="-228600" lvl="6" marL="32004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algn="l" indent="-228600" lvl="7" marL="36576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algn="l" indent="-228600" lvl="8" marL="411480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8675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6" name="Google Shape;70;p21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7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>
              <a:spcBef>
                <a:spcPts val="0"/>
              </a:spcBef>
              <a:buNone/>
            </a:lvl1pPr>
            <a:lvl2pPr algn="r" indent="0" lvl="1" marL="0">
              <a:spcBef>
                <a:spcPts val="0"/>
              </a:spcBef>
              <a:buNone/>
            </a:lvl2pPr>
            <a:lvl3pPr algn="r" indent="0" lvl="2" marL="0">
              <a:spcBef>
                <a:spcPts val="0"/>
              </a:spcBef>
              <a:buNone/>
            </a:lvl3pPr>
            <a:lvl4pPr algn="r" indent="0" lvl="3" marL="0">
              <a:spcBef>
                <a:spcPts val="0"/>
              </a:spcBef>
              <a:buNone/>
            </a:lvl4pPr>
            <a:lvl5pPr algn="r" indent="0" lvl="4" marL="0">
              <a:spcBef>
                <a:spcPts val="0"/>
              </a:spcBef>
              <a:buNone/>
            </a:lvl5pPr>
            <a:lvl6pPr algn="r" indent="0" lvl="5" marL="0">
              <a:spcBef>
                <a:spcPts val="0"/>
              </a:spcBef>
              <a:buNone/>
            </a:lvl6pPr>
            <a:lvl7pPr algn="r" indent="0" lvl="6" marL="0">
              <a:spcBef>
                <a:spcPts val="0"/>
              </a:spcBef>
              <a:buNone/>
            </a:lvl7pPr>
            <a:lvl8pPr algn="r" indent="0" lvl="7" marL="0">
              <a:spcBef>
                <a:spcPts val="0"/>
              </a:spcBef>
              <a:buNone/>
            </a:lvl8pPr>
            <a:lvl9pPr algn="r" indent="0" lvl="8" marL="0">
              <a:spcBef>
                <a:spcPts val="0"/>
              </a:spcBef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2">
            <a:alphaModFix/>
          </a:blip>
          <a:stretch>
            <a:fillRect/>
          </a:stretch>
        </a:blipFill>
        <a:effectLst/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cap="none" sz="3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77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35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81000" lvl="0" marL="457200" marR="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355600" lvl="1" marL="9144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42900" lvl="2" marL="1371600" marR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30200" lvl="3" marL="18288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30200" lvl="4" marL="2286000" marR="0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cap="none" sz="1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55600" lvl="5" marL="27432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55600" lvl="6" marL="32004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55600" lvl="7" marL="36576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55600" lvl="8" marL="4114800" marR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78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05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79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05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0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spcBef>
                <a:spcPts val="0"/>
              </a:spcBef>
              <a:buNone/>
              <a:defRPr b="0" cap="none" sz="105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 rtl="0">
              <a:spcBef>
                <a:spcPts val="0"/>
              </a:spcBef>
              <a:buNone/>
              <a:defRPr b="0" cap="none" sz="105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 rtl="0">
              <a:spcBef>
                <a:spcPts val="0"/>
              </a:spcBef>
              <a:buNone/>
              <a:defRPr b="0" cap="none" sz="105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 rtl="0">
              <a:spcBef>
                <a:spcPts val="0"/>
              </a:spcBef>
              <a:buNone/>
              <a:defRPr b="0" cap="none" sz="105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 rtl="0">
              <a:spcBef>
                <a:spcPts val="0"/>
              </a:spcBef>
              <a:buNone/>
              <a:defRPr b="0" cap="none" sz="105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 rtl="0">
              <a:spcBef>
                <a:spcPts val="0"/>
              </a:spcBef>
              <a:buNone/>
              <a:defRPr b="0" cap="none" sz="105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 rtl="0">
              <a:spcBef>
                <a:spcPts val="0"/>
              </a:spcBef>
              <a:buNone/>
              <a:defRPr b="0" cap="none" sz="105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 rtl="0">
              <a:spcBef>
                <a:spcPts val="0"/>
              </a:spcBef>
              <a:buNone/>
              <a:defRPr b="0" cap="none" sz="105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 rtl="0">
              <a:spcBef>
                <a:spcPts val="0"/>
              </a:spcBef>
              <a:buNone/>
              <a:defRPr b="0" cap="none" sz="105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video" Target="../media/media1.mp4"/><Relationship Id="rId2" Type="http://schemas.microsoft.com/office/2007/relationships/media" Target="../media/media1.mp4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video" Target="../media/media2.mp4"/><Relationship Id="rId2" Type="http://schemas.microsoft.com/office/2007/relationships/media" Target="../media/media2.mp4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88;gb992af5822_0_0"/>
          <p:cNvSpPr txBox="1">
            <a:spLocks noGrp="1"/>
          </p:cNvSpPr>
          <p:nvPr>
            <p:ph type="ctrTitle"/>
          </p:nvPr>
        </p:nvSpPr>
        <p:spPr>
          <a:xfrm>
            <a:off x="778932" y="2241000"/>
            <a:ext cx="8195733" cy="1188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cap="none" dirty="0" sz="3200" i="0" lang="en-IN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br>
              <a:rPr b="1" cap="none" dirty="0" sz="3200" i="0" lang="en-IN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cap="none" dirty="0" sz="3200" i="0" lang="en-IN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Semester: III</a:t>
            </a:r>
            <a:br>
              <a:rPr b="1" cap="none" dirty="0" sz="3200" i="0" lang="en-IN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dirty="0" sz="3200" lang="en-IN"/>
              <a:t> DSA Role Play</a:t>
            </a:r>
            <a:br>
              <a:rPr dirty="0" sz="3200" lang="en-IN"/>
            </a:br>
            <a:r>
              <a:rPr dirty="0" sz="3200" lang="en-IN"/>
              <a:t>Academic Year: 2024-25</a:t>
            </a:r>
            <a:br>
              <a:rPr dirty="0" sz="3200" lang="en-IN"/>
            </a:br>
            <a:br>
              <a:rPr b="1" cap="none" dirty="0" sz="3200" i="0" lang="en-IN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cap="none" dirty="0" sz="3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7" name="Google Shape;91;gb992af5822_0_0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</a:t>
            </a:fld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-508820" y="4032377"/>
            <a:ext cx="10161639" cy="1482213"/>
          </a:xfrm>
        </p:spPr>
        <p:txBody>
          <a:bodyPr>
            <a:normAutofit/>
          </a:bodyPr>
          <a:p>
            <a:r>
              <a:rPr b="1" dirty="0" sz="4000" lang="en-IN" u="sng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Record Management System</a:t>
            </a:r>
            <a:endParaRPr dirty="0" sz="40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dirty="0" lang="en-IN"/>
          </a:p>
        </p:txBody>
      </p:sp>
      <p:sp>
        <p:nvSpPr>
          <p:cNvPr id="1048589" name="Google Shape;88;gb992af5822_0_0"/>
          <p:cNvSpPr txBox="1"/>
          <p:nvPr/>
        </p:nvSpPr>
        <p:spPr>
          <a:xfrm>
            <a:off x="3163256" y="5053068"/>
            <a:ext cx="6128230" cy="594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cap="none" sz="3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dirty="0" sz="2400" lang="en-US"/>
              <a:t>Presented to : Dr. Nitin Choubey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0" y="2283992"/>
            <a:ext cx="8229600" cy="4272116"/>
          </a:xfrm>
        </p:spPr>
        <p:txBody>
          <a:bodyPr/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endParaRPr dirty="0" sz="2400" lang="en-US"/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/>
              <a:t>        // Case 3: Two children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/>
              <a:t>        if (</a:t>
            </a:r>
            <a:r>
              <a:rPr dirty="0" sz="2400" lang="en-US" err="1"/>
              <a:t>root.left</a:t>
            </a:r>
            <a:r>
              <a:rPr dirty="0" sz="2400" lang="en-US"/>
              <a:t> != </a:t>
            </a:r>
            <a:r>
              <a:rPr dirty="0" sz="2400" lang="en-US" err="1"/>
              <a:t>nullptr</a:t>
            </a:r>
            <a:r>
              <a:rPr dirty="0" sz="2400" lang="en-US"/>
              <a:t> and </a:t>
            </a:r>
            <a:r>
              <a:rPr dirty="0" sz="2400" lang="en-US" err="1"/>
              <a:t>root.right</a:t>
            </a:r>
            <a:r>
              <a:rPr dirty="0" sz="2400" lang="en-US"/>
              <a:t> != </a:t>
            </a:r>
            <a:r>
              <a:rPr dirty="0" sz="2400" lang="en-US" err="1"/>
              <a:t>nullptr</a:t>
            </a:r>
            <a:r>
              <a:rPr dirty="0" sz="2400" lang="en-US"/>
              <a:t>):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/>
              <a:t>            temp = </a:t>
            </a:r>
            <a:r>
              <a:rPr dirty="0" sz="2400" lang="en-US" err="1"/>
              <a:t>MinVal</a:t>
            </a:r>
            <a:r>
              <a:rPr dirty="0" sz="2400" lang="en-US"/>
              <a:t>(</a:t>
            </a:r>
            <a:r>
              <a:rPr dirty="0" sz="2400" lang="en-US" err="1"/>
              <a:t>root.right</a:t>
            </a:r>
            <a:r>
              <a:rPr dirty="0" sz="2400" lang="en-US"/>
              <a:t>)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/>
              <a:t>            </a:t>
            </a:r>
            <a:r>
              <a:rPr dirty="0" sz="2400" lang="en-US" err="1"/>
              <a:t>root.data</a:t>
            </a:r>
            <a:r>
              <a:rPr dirty="0" sz="2400" lang="en-US"/>
              <a:t> = </a:t>
            </a:r>
            <a:r>
              <a:rPr dirty="0" sz="2400" lang="en-US" err="1"/>
              <a:t>temp.data</a:t>
            </a:r>
            <a:endParaRPr dirty="0" sz="2400" lang="en-US"/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/>
              <a:t>            </a:t>
            </a:r>
            <a:r>
              <a:rPr dirty="0" sz="2400" lang="en-US" err="1"/>
              <a:t>root.right</a:t>
            </a:r>
            <a:r>
              <a:rPr dirty="0" sz="2400" lang="en-US"/>
              <a:t> = </a:t>
            </a:r>
            <a:r>
              <a:rPr dirty="0" sz="2400" lang="en-US" err="1"/>
              <a:t>DeleteFromBST</a:t>
            </a:r>
            <a:r>
              <a:rPr dirty="0" sz="2400" lang="en-US"/>
              <a:t>(</a:t>
            </a:r>
            <a:r>
              <a:rPr dirty="0" sz="2400" lang="en-US" err="1"/>
              <a:t>root.right</a:t>
            </a:r>
            <a:r>
              <a:rPr dirty="0" sz="2400" lang="en-US"/>
              <a:t>, temp.(data.id))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/>
              <a:t>    return root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endParaRPr dirty="0" sz="2400" lang="en-US"/>
          </a:p>
          <a:p>
            <a:pPr indent="0" marL="114300">
              <a:buNone/>
            </a:pPr>
            <a:endParaRPr dirty="0" lang="en-IN"/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  <p:sp>
        <p:nvSpPr>
          <p:cNvPr id="1048641" name="Google Shape;98;p2"/>
          <p:cNvSpPr txBox="1"/>
          <p:nvPr/>
        </p:nvSpPr>
        <p:spPr>
          <a:xfrm>
            <a:off x="2438400" y="577645"/>
            <a:ext cx="8229600" cy="914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cap="none" sz="3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sz="4400" lang="en-IN"/>
              <a:t>Algorithms Used :</a:t>
            </a:r>
            <a:endParaRPr dirty="0" sz="4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</a:p>
        </p:txBody>
      </p:sp>
      <p:sp>
        <p:nvSpPr>
          <p:cNvPr id="1048643" name="Oval 6"/>
          <p:cNvSpPr/>
          <p:nvPr/>
        </p:nvSpPr>
        <p:spPr>
          <a:xfrm>
            <a:off x="4114800" y="2777375"/>
            <a:ext cx="1120878" cy="914399"/>
          </a:xfrm>
          <a:prstGeom prst="ellipse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67</a:t>
            </a:r>
            <a:endParaRPr dirty="0" lang="en-IN">
              <a:ln w="0"/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644" name="Oval 8"/>
          <p:cNvSpPr/>
          <p:nvPr/>
        </p:nvSpPr>
        <p:spPr>
          <a:xfrm>
            <a:off x="4301613" y="5063375"/>
            <a:ext cx="1120878" cy="914399"/>
          </a:xfrm>
          <a:prstGeom prst="ellipse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74</a:t>
            </a:r>
            <a:endParaRPr dirty="0" lang="en-IN">
              <a:ln w="0"/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645" name="Oval 9"/>
          <p:cNvSpPr/>
          <p:nvPr/>
        </p:nvSpPr>
        <p:spPr>
          <a:xfrm>
            <a:off x="5319251" y="3976910"/>
            <a:ext cx="1120878" cy="914399"/>
          </a:xfrm>
          <a:prstGeom prst="ellipse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75</a:t>
            </a:r>
            <a:endParaRPr dirty="0" lang="en-IN">
              <a:ln w="0"/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646" name="Oval 10"/>
          <p:cNvSpPr/>
          <p:nvPr/>
        </p:nvSpPr>
        <p:spPr>
          <a:xfrm>
            <a:off x="2571136" y="3986742"/>
            <a:ext cx="1120878" cy="914399"/>
          </a:xfrm>
          <a:prstGeom prst="ellipse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57</a:t>
            </a:r>
            <a:endParaRPr dirty="0" lang="en-IN">
              <a:ln w="0"/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45728" name="Straight Arrow Connector 12"/>
          <p:cNvCxnSpPr>
            <a:cxnSpLocks/>
            <a:stCxn id="1048643" idx="2"/>
            <a:endCxn id="1048646" idx="7"/>
          </p:cNvCxnSpPr>
          <p:nvPr/>
        </p:nvCxnSpPr>
        <p:spPr>
          <a:xfrm flipH="1">
            <a:off x="3527865" y="3234575"/>
            <a:ext cx="586935" cy="886078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Arrow Connector 14"/>
          <p:cNvCxnSpPr>
            <a:cxnSpLocks/>
            <a:stCxn id="1048643" idx="6"/>
            <a:endCxn id="1048645" idx="0"/>
          </p:cNvCxnSpPr>
          <p:nvPr/>
        </p:nvCxnSpPr>
        <p:spPr>
          <a:xfrm>
            <a:off x="5235678" y="3234575"/>
            <a:ext cx="644012" cy="742335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Arrow Connector 16"/>
          <p:cNvCxnSpPr>
            <a:cxnSpLocks/>
            <a:stCxn id="1048645" idx="4"/>
            <a:endCxn id="1048644" idx="7"/>
          </p:cNvCxnSpPr>
          <p:nvPr/>
        </p:nvCxnSpPr>
        <p:spPr>
          <a:xfrm flipH="1">
            <a:off x="5258342" y="4891309"/>
            <a:ext cx="621348" cy="305977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7" name="Google Shape;98;p2"/>
          <p:cNvSpPr txBox="1">
            <a:spLocks noGrp="1"/>
          </p:cNvSpPr>
          <p:nvPr>
            <p:ph type="title"/>
          </p:nvPr>
        </p:nvSpPr>
        <p:spPr>
          <a:xfrm>
            <a:off x="644013" y="1309891"/>
            <a:ext cx="8229600" cy="914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dirty="0" sz="3200" lang="en-IN"/>
              <a:t>Binary Search Tree</a:t>
            </a:r>
            <a:endParaRPr dirty="0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111;p11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</a:p>
        </p:txBody>
      </p:sp>
      <p:pic>
        <p:nvPicPr>
          <p:cNvPr id="2097152" name="INSERTION 2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37652" y="1678028"/>
            <a:ext cx="8347587" cy="4695518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dur="22614" fill="hold" id="6"/>
                                        <p:tgtEl>
                                          <p:spTgt spid="20971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display="0" fill="hold" id="7">
                  <p:stCondLst>
                    <p:cond delay="indefinite"/>
                  </p:stCondLst>
                </p:cTn>
                <p:tgtEl>
                  <p:spTgt spid="2097152"/>
                </p:tgtEl>
              </p:cMediaNode>
            </p:video>
            <p:seq concurrent="1" nextAc="seek">
              <p:cTn evtFilter="cancelBubble" fill="hold" id="8" nodeType="interactiveSeq" restart="whenNotActive">
                <p:stCondLst>
                  <p:cond evt="onClick" delay="0">
                    <p:tgtEl>
                      <p:spTgt spid="20971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9">
                      <p:stCondLst>
                        <p:cond delay="0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mediacall" presetID="2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dur="1" fill="hold" id="12"/>
                                        <p:tgtEl>
                                          <p:spTgt spid="20971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15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111;p11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</a:p>
        </p:txBody>
      </p:sp>
      <p:pic>
        <p:nvPicPr>
          <p:cNvPr id="2097153" name="deletion 2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335136" y="1675735"/>
            <a:ext cx="8351664" cy="4697811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 presetID="1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dur="17680" fill="hold" id="6"/>
                                        <p:tgtEl>
                                          <p:spTgt spid="20971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display="0" fill="hold" id="7">
                  <p:stCondLst>
                    <p:cond delay="indefinite"/>
                  </p:stCondLst>
                </p:cTn>
                <p:tgtEl>
                  <p:spTgt spid="2097153"/>
                </p:tgtEl>
              </p:cMediaNode>
            </p:video>
            <p:seq concurrent="1" nextAc="seek">
              <p:cTn evtFilter="cancelBubble" fill="hold" id="8" nodeType="interactiveSeq" restart="whenNotActive">
                <p:stCondLst>
                  <p:cond evt="onClick" delay="0">
                    <p:tgtEl>
                      <p:spTgt spid="20971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fill="hold" id="9">
                      <p:stCondLst>
                        <p:cond delay="0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mediacall" presetID="2" presetSubtype="0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dur="1" fill="hold" id="12"/>
                                        <p:tgtEl>
                                          <p:spTgt spid="20971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9715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107;p11"/>
          <p:cNvSpPr txBox="1">
            <a:spLocks noGrp="1"/>
          </p:cNvSpPr>
          <p:nvPr>
            <p:ph type="ctrTitle"/>
          </p:nvPr>
        </p:nvSpPr>
        <p:spPr>
          <a:xfrm>
            <a:off x="528483" y="2497343"/>
            <a:ext cx="7772400" cy="14700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dirty="0" sz="3200" lang="en-US"/>
              <a:t>THANK YOU</a:t>
            </a:r>
            <a:endParaRPr dirty="0" sz="3200"/>
          </a:p>
        </p:txBody>
      </p:sp>
      <p:sp>
        <p:nvSpPr>
          <p:cNvPr id="1048660" name="Google Shape;111;p11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16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98;p2"/>
          <p:cNvSpPr txBox="1">
            <a:spLocks noGrp="1"/>
          </p:cNvSpPr>
          <p:nvPr>
            <p:ph type="title"/>
          </p:nvPr>
        </p:nvSpPr>
        <p:spPr>
          <a:xfrm>
            <a:off x="2438400" y="577645"/>
            <a:ext cx="8229600" cy="914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dirty="0" sz="4400" lang="en-IN"/>
              <a:t>Algorithms Used :</a:t>
            </a:r>
            <a:endParaRPr dirty="0" sz="4400"/>
          </a:p>
        </p:txBody>
      </p:sp>
      <p:sp>
        <p:nvSpPr>
          <p:cNvPr id="1048598" name="Google Shape;99;p2"/>
          <p:cNvSpPr txBox="1">
            <a:spLocks noGrp="1"/>
          </p:cNvSpPr>
          <p:nvPr>
            <p:ph type="body" idx="1"/>
          </p:nvPr>
        </p:nvSpPr>
        <p:spPr>
          <a:xfrm>
            <a:off x="722671" y="2031015"/>
            <a:ext cx="8562622" cy="407035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 lnSpcReduction="10000"/>
          </a:bodyPr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#1. Student Struct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struct Student {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    int id;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    char name[100];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    float </a:t>
            </a:r>
            <a:r>
              <a:rPr dirty="0" lang="en-US" err="1"/>
              <a:t>cgpa</a:t>
            </a:r>
            <a:r>
              <a:rPr dirty="0" lang="en-US"/>
              <a:t>;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};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#2. Node Struct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struct Node {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    Student data;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    Node* left;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    Node* right;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};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endParaRPr dirty="0" lang="en-US"/>
          </a:p>
        </p:txBody>
      </p:sp>
      <p:sp>
        <p:nvSpPr>
          <p:cNvPr id="1048599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99;p2"/>
          <p:cNvSpPr txBox="1">
            <a:spLocks noGrp="1"/>
          </p:cNvSpPr>
          <p:nvPr>
            <p:ph type="body" idx="1"/>
          </p:nvPr>
        </p:nvSpPr>
        <p:spPr>
          <a:xfrm>
            <a:off x="673509" y="2668320"/>
            <a:ext cx="8562622" cy="407035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# 1. Create New Node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 err="1"/>
              <a:t>createNode</a:t>
            </a:r>
            <a:r>
              <a:rPr dirty="0" sz="2200" lang="en-US"/>
              <a:t>(data):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   node = new Node()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   </a:t>
            </a:r>
            <a:r>
              <a:rPr dirty="0" sz="2200" lang="en-US" err="1"/>
              <a:t>node.value</a:t>
            </a:r>
            <a:r>
              <a:rPr dirty="0" sz="2200" lang="en-US"/>
              <a:t> = data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   </a:t>
            </a:r>
            <a:r>
              <a:rPr dirty="0" sz="2200" lang="en-US" err="1"/>
              <a:t>node.left</a:t>
            </a:r>
            <a:r>
              <a:rPr dirty="0" sz="2200" lang="en-US"/>
              <a:t> = NULL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   </a:t>
            </a:r>
            <a:r>
              <a:rPr dirty="0" sz="2200" lang="en-US" err="1"/>
              <a:t>node.right</a:t>
            </a:r>
            <a:r>
              <a:rPr dirty="0" sz="2200" lang="en-US"/>
              <a:t> = NULL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   return node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endParaRPr dirty="0" sz="2200" lang="en-US"/>
          </a:p>
        </p:txBody>
      </p:sp>
      <p:sp>
        <p:nvSpPr>
          <p:cNvPr id="1048604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</a:p>
        </p:txBody>
      </p:sp>
      <p:sp>
        <p:nvSpPr>
          <p:cNvPr id="1048605" name="Google Shape;98;p2"/>
          <p:cNvSpPr txBox="1"/>
          <p:nvPr/>
        </p:nvSpPr>
        <p:spPr>
          <a:xfrm>
            <a:off x="2438400" y="577645"/>
            <a:ext cx="8229600" cy="914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cap="none" sz="3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sz="4400" lang="en-IN"/>
              <a:t>Algorithms Used :</a:t>
            </a:r>
            <a:endParaRPr dirty="0" sz="4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99;p2"/>
          <p:cNvSpPr txBox="1">
            <a:spLocks noGrp="1"/>
          </p:cNvSpPr>
          <p:nvPr>
            <p:ph type="body" idx="1"/>
          </p:nvPr>
        </p:nvSpPr>
        <p:spPr>
          <a:xfrm>
            <a:off x="581378" y="2131346"/>
            <a:ext cx="8562622" cy="407035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endParaRPr dirty="0" sz="2200" lang="en-US"/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# 2. Insertion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 err="1"/>
              <a:t>insertNode</a:t>
            </a:r>
            <a:r>
              <a:rPr dirty="0" sz="2200" lang="en-US"/>
              <a:t>(</a:t>
            </a:r>
            <a:r>
              <a:rPr dirty="0" sz="2200" lang="en-US" err="1"/>
              <a:t>root,data</a:t>
            </a:r>
            <a:r>
              <a:rPr dirty="0" sz="2200" lang="en-US"/>
              <a:t>):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   if (root==</a:t>
            </a:r>
            <a:r>
              <a:rPr dirty="0" sz="2200" lang="en-US" err="1"/>
              <a:t>nullptr</a:t>
            </a:r>
            <a:r>
              <a:rPr dirty="0" sz="2200" lang="en-US"/>
              <a:t>):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       root=</a:t>
            </a:r>
            <a:r>
              <a:rPr dirty="0" sz="2200" lang="en-US" err="1"/>
              <a:t>createNode</a:t>
            </a:r>
            <a:r>
              <a:rPr dirty="0" sz="2200" lang="en-US"/>
              <a:t>(data)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   else if(data.id&lt;root.data.id):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</a:t>
            </a:r>
            <a:r>
              <a:rPr dirty="0" sz="2200" lang="en-US" err="1"/>
              <a:t>root.left</a:t>
            </a:r>
            <a:r>
              <a:rPr dirty="0" sz="2200" lang="en-US"/>
              <a:t>=</a:t>
            </a:r>
            <a:r>
              <a:rPr dirty="0" sz="2200" lang="en-US" err="1"/>
              <a:t>insertNode</a:t>
            </a:r>
            <a:r>
              <a:rPr dirty="0" sz="2200" lang="en-US"/>
              <a:t>(</a:t>
            </a:r>
            <a:r>
              <a:rPr dirty="0" sz="2200" lang="en-US" err="1"/>
              <a:t>root.left,data</a:t>
            </a:r>
            <a:r>
              <a:rPr dirty="0" sz="2200" lang="en-US"/>
              <a:t>)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   else: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       </a:t>
            </a:r>
            <a:r>
              <a:rPr dirty="0" sz="2200" lang="en-US" err="1"/>
              <a:t>root.right</a:t>
            </a:r>
            <a:r>
              <a:rPr dirty="0" sz="2200" lang="en-US"/>
              <a:t>=</a:t>
            </a:r>
            <a:r>
              <a:rPr dirty="0" sz="2200" lang="en-US" err="1"/>
              <a:t>insertNode</a:t>
            </a:r>
            <a:r>
              <a:rPr dirty="0" sz="2200" lang="en-US"/>
              <a:t>(</a:t>
            </a:r>
            <a:r>
              <a:rPr dirty="0" sz="2200" lang="en-US" err="1"/>
              <a:t>root.right,data</a:t>
            </a:r>
            <a:r>
              <a:rPr dirty="0" sz="2200" lang="en-US"/>
              <a:t>)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   return root</a:t>
            </a:r>
          </a:p>
        </p:txBody>
      </p:sp>
      <p:sp>
        <p:nvSpPr>
          <p:cNvPr id="1048610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</a:p>
        </p:txBody>
      </p:sp>
      <p:sp>
        <p:nvSpPr>
          <p:cNvPr id="1048611" name="Google Shape;98;p2"/>
          <p:cNvSpPr txBox="1"/>
          <p:nvPr/>
        </p:nvSpPr>
        <p:spPr>
          <a:xfrm>
            <a:off x="2438400" y="577645"/>
            <a:ext cx="8229600" cy="914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cap="none" sz="36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sz="4400" lang="en-IN"/>
              <a:t>Algorithms Used :</a:t>
            </a:r>
            <a:endParaRPr dirty="0" sz="4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99;p2"/>
          <p:cNvSpPr txBox="1">
            <a:spLocks noGrp="1"/>
          </p:cNvSpPr>
          <p:nvPr>
            <p:ph type="body" idx="1"/>
          </p:nvPr>
        </p:nvSpPr>
        <p:spPr>
          <a:xfrm>
            <a:off x="290689" y="2303195"/>
            <a:ext cx="8562622" cy="407035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# 3.  Search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 err="1"/>
              <a:t>searchNode</a:t>
            </a:r>
            <a:r>
              <a:rPr dirty="0" sz="2200" lang="en-US"/>
              <a:t>(root, id):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   if (root == </a:t>
            </a:r>
            <a:r>
              <a:rPr dirty="0" sz="2200" lang="en-US" err="1"/>
              <a:t>nullptr</a:t>
            </a:r>
            <a:r>
              <a:rPr dirty="0" sz="2200" lang="en-US"/>
              <a:t> or root-&gt;data.id == id):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       return root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   else if (id &lt; root.(data.id)):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       return </a:t>
            </a:r>
            <a:r>
              <a:rPr dirty="0" sz="2200" lang="en-US" err="1"/>
              <a:t>searchNode</a:t>
            </a:r>
            <a:r>
              <a:rPr dirty="0" sz="2200" lang="en-US"/>
              <a:t>(</a:t>
            </a:r>
            <a:r>
              <a:rPr dirty="0" sz="2200" lang="en-US" err="1"/>
              <a:t>root.left</a:t>
            </a:r>
            <a:r>
              <a:rPr dirty="0" sz="2200" lang="en-US"/>
              <a:t>, id)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   else: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       return </a:t>
            </a:r>
            <a:r>
              <a:rPr dirty="0" sz="2200" lang="en-US" err="1"/>
              <a:t>searchNode</a:t>
            </a:r>
            <a:r>
              <a:rPr dirty="0" sz="2200" lang="en-US"/>
              <a:t>(</a:t>
            </a:r>
            <a:r>
              <a:rPr dirty="0" sz="2200" lang="en-US" err="1"/>
              <a:t>root.right</a:t>
            </a:r>
            <a:r>
              <a:rPr dirty="0" sz="2200" lang="en-US"/>
              <a:t>, id)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endParaRPr dirty="0" sz="2200" lang="en-US"/>
          </a:p>
        </p:txBody>
      </p:sp>
      <p:sp>
        <p:nvSpPr>
          <p:cNvPr id="1048616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</a:p>
        </p:txBody>
      </p:sp>
      <p:sp>
        <p:nvSpPr>
          <p:cNvPr id="1048617" name="Google Shape;98;p2"/>
          <p:cNvSpPr txBox="1">
            <a:spLocks noGrp="1"/>
          </p:cNvSpPr>
          <p:nvPr>
            <p:ph type="title"/>
          </p:nvPr>
        </p:nvSpPr>
        <p:spPr>
          <a:xfrm>
            <a:off x="2438400" y="577645"/>
            <a:ext cx="8229600" cy="914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dirty="0" sz="4400" lang="en-IN"/>
              <a:t>Algorithms Used :</a:t>
            </a:r>
            <a:endParaRPr dirty="0" sz="4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99;p2"/>
          <p:cNvSpPr txBox="1">
            <a:spLocks noGrp="1"/>
          </p:cNvSpPr>
          <p:nvPr>
            <p:ph type="body" idx="1"/>
          </p:nvPr>
        </p:nvSpPr>
        <p:spPr>
          <a:xfrm>
            <a:off x="457200" y="2310569"/>
            <a:ext cx="8562622" cy="407035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# 4. Minimum value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 err="1"/>
              <a:t>MinVal</a:t>
            </a:r>
            <a:r>
              <a:rPr dirty="0" sz="2200" lang="en-US"/>
              <a:t>(root):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   current = root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   while (current &amp;&amp; </a:t>
            </a:r>
            <a:r>
              <a:rPr dirty="0" sz="2200" lang="en-US" err="1"/>
              <a:t>current.left</a:t>
            </a:r>
            <a:r>
              <a:rPr dirty="0" sz="2200" lang="en-US"/>
              <a:t> != </a:t>
            </a:r>
            <a:r>
              <a:rPr dirty="0" sz="2200" lang="en-US" err="1"/>
              <a:t>nullptr</a:t>
            </a:r>
            <a:r>
              <a:rPr dirty="0" sz="2200" lang="en-US"/>
              <a:t>):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       current = </a:t>
            </a:r>
            <a:r>
              <a:rPr dirty="0" sz="2200" lang="en-US" err="1"/>
              <a:t>current.left</a:t>
            </a:r>
            <a:r>
              <a:rPr dirty="0" sz="2200" lang="en-US"/>
              <a:t>;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200" lang="en-US"/>
              <a:t>    return current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endParaRPr dirty="0" sz="2200" lang="en-US"/>
          </a:p>
        </p:txBody>
      </p:sp>
      <p:sp>
        <p:nvSpPr>
          <p:cNvPr id="104862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</a:p>
        </p:txBody>
      </p:sp>
      <p:sp>
        <p:nvSpPr>
          <p:cNvPr id="1048623" name="Google Shape;98;p2"/>
          <p:cNvSpPr txBox="1">
            <a:spLocks noGrp="1"/>
          </p:cNvSpPr>
          <p:nvPr>
            <p:ph type="title"/>
          </p:nvPr>
        </p:nvSpPr>
        <p:spPr>
          <a:xfrm>
            <a:off x="2438400" y="577645"/>
            <a:ext cx="8229600" cy="914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dirty="0" sz="4400" lang="en-IN"/>
              <a:t>Algorithms Used :</a:t>
            </a:r>
            <a:endParaRPr dirty="0"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99;p2"/>
          <p:cNvSpPr txBox="1">
            <a:spLocks noGrp="1"/>
          </p:cNvSpPr>
          <p:nvPr>
            <p:ph type="body" idx="1"/>
          </p:nvPr>
        </p:nvSpPr>
        <p:spPr>
          <a:xfrm>
            <a:off x="457199" y="2209800"/>
            <a:ext cx="3357717" cy="417112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/>
              <a:t># 5. Deletion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 err="1"/>
              <a:t>DeleteFromBST</a:t>
            </a:r>
            <a:r>
              <a:rPr dirty="0" sz="2000" lang="en-US"/>
              <a:t>(root, id):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/>
              <a:t>    if (root == </a:t>
            </a:r>
            <a:r>
              <a:rPr dirty="0" sz="2000" lang="en-US" err="1"/>
              <a:t>nullptr</a:t>
            </a:r>
            <a:r>
              <a:rPr dirty="0" sz="2000" lang="en-US"/>
              <a:t>):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/>
              <a:t>        return root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endParaRPr dirty="0" sz="2000" lang="en-US"/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/>
              <a:t>    if (id &lt; root.(data.id)):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/>
              <a:t>        </a:t>
            </a:r>
            <a:r>
              <a:rPr dirty="0" sz="2000" lang="en-US" err="1"/>
              <a:t>root.left</a:t>
            </a:r>
            <a:r>
              <a:rPr dirty="0" sz="2000" lang="en-US"/>
              <a:t> = </a:t>
            </a:r>
            <a:r>
              <a:rPr dirty="0" sz="2000" lang="en-US" err="1"/>
              <a:t>DeleteFromBST</a:t>
            </a:r>
            <a:r>
              <a:rPr dirty="0" sz="2000" lang="en-US"/>
              <a:t>(</a:t>
            </a:r>
            <a:r>
              <a:rPr dirty="0" sz="2000" lang="en-US" err="1"/>
              <a:t>root.left</a:t>
            </a:r>
            <a:r>
              <a:rPr dirty="0" sz="2000" lang="en-US"/>
              <a:t>, id)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/>
              <a:t>    else if (id &gt; root-&gt;data.id) :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/>
              <a:t>        </a:t>
            </a:r>
            <a:r>
              <a:rPr dirty="0" sz="2000" lang="en-US" err="1"/>
              <a:t>root.right</a:t>
            </a:r>
            <a:r>
              <a:rPr dirty="0" sz="2000" lang="en-US"/>
              <a:t> = </a:t>
            </a:r>
            <a:r>
              <a:rPr dirty="0" sz="2000" lang="en-US" err="1"/>
              <a:t>DeleteFromBST</a:t>
            </a:r>
            <a:r>
              <a:rPr dirty="0" sz="2000" lang="en-US"/>
              <a:t>(</a:t>
            </a:r>
            <a:r>
              <a:rPr dirty="0" sz="2000" lang="en-US" err="1"/>
              <a:t>root.right</a:t>
            </a:r>
            <a:r>
              <a:rPr dirty="0" sz="2000" lang="en-US"/>
              <a:t>, id)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/>
              <a:t>    else :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/>
              <a:t>    </a:t>
            </a:r>
          </a:p>
        </p:txBody>
      </p:sp>
      <p:sp>
        <p:nvSpPr>
          <p:cNvPr id="1048628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</a:p>
        </p:txBody>
      </p:sp>
      <p:sp>
        <p:nvSpPr>
          <p:cNvPr id="1048629" name="Google Shape;98;p2"/>
          <p:cNvSpPr txBox="1">
            <a:spLocks noGrp="1"/>
          </p:cNvSpPr>
          <p:nvPr>
            <p:ph type="title"/>
          </p:nvPr>
        </p:nvSpPr>
        <p:spPr>
          <a:xfrm>
            <a:off x="2438400" y="577645"/>
            <a:ext cx="8229600" cy="914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dirty="0" sz="4400" lang="en-IN"/>
              <a:t>Algorithms Used :</a:t>
            </a:r>
            <a:endParaRPr dirty="0"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358878" y="3082413"/>
            <a:ext cx="8229600" cy="4272116"/>
          </a:xfrm>
        </p:spPr>
        <p:txBody>
          <a:bodyPr/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/>
              <a:t>// Case 1: No child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/>
              <a:t>        if (</a:t>
            </a:r>
            <a:r>
              <a:rPr dirty="0" sz="2400" lang="en-US" err="1"/>
              <a:t>root.left</a:t>
            </a:r>
            <a:r>
              <a:rPr dirty="0" sz="2400" lang="en-US"/>
              <a:t> == </a:t>
            </a:r>
            <a:r>
              <a:rPr dirty="0" sz="2400" lang="en-US" err="1"/>
              <a:t>nullptr</a:t>
            </a:r>
            <a:r>
              <a:rPr dirty="0" sz="2400" lang="en-US"/>
              <a:t> and </a:t>
            </a:r>
            <a:r>
              <a:rPr dirty="0" sz="2400" lang="en-US" err="1"/>
              <a:t>root.right</a:t>
            </a:r>
            <a:r>
              <a:rPr dirty="0" sz="2400" lang="en-US"/>
              <a:t> == </a:t>
            </a:r>
            <a:r>
              <a:rPr dirty="0" sz="2400" lang="en-US" err="1"/>
              <a:t>nullptr</a:t>
            </a:r>
            <a:r>
              <a:rPr dirty="0" sz="2400" lang="en-US"/>
              <a:t>):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/>
              <a:t>            delete root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/>
              <a:t>            return </a:t>
            </a:r>
            <a:r>
              <a:rPr dirty="0" sz="2400" lang="en-US" err="1"/>
              <a:t>nullptr</a:t>
            </a:r>
            <a:endParaRPr dirty="0" sz="2400" lang="en-US"/>
          </a:p>
          <a:p>
            <a:pPr indent="0" marL="114300">
              <a:buNone/>
            </a:pPr>
            <a:endParaRPr dirty="0" lang="en-I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  <p:sp>
        <p:nvSpPr>
          <p:cNvPr id="1048635" name="Google Shape;98;p2"/>
          <p:cNvSpPr txBox="1">
            <a:spLocks noGrp="1"/>
          </p:cNvSpPr>
          <p:nvPr>
            <p:ph type="title"/>
          </p:nvPr>
        </p:nvSpPr>
        <p:spPr>
          <a:xfrm>
            <a:off x="2438400" y="577645"/>
            <a:ext cx="8229600" cy="914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dirty="0" sz="4400" lang="en-IN"/>
              <a:t>Algorithms Used :</a:t>
            </a:r>
            <a:endParaRPr dirty="0"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0"/>
            <a:ext cx="8229600" cy="4272116"/>
          </a:xfrm>
        </p:spPr>
        <p:txBody>
          <a:bodyPr/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/>
              <a:t>// Case 2: One child (left or right)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/>
              <a:t>        if (</a:t>
            </a:r>
            <a:r>
              <a:rPr dirty="0" sz="2400" lang="en-US" err="1"/>
              <a:t>root.left</a:t>
            </a:r>
            <a:r>
              <a:rPr dirty="0" sz="2400" lang="en-US"/>
              <a:t> != </a:t>
            </a:r>
            <a:r>
              <a:rPr dirty="0" sz="2400" lang="en-US" err="1"/>
              <a:t>nullptr</a:t>
            </a:r>
            <a:r>
              <a:rPr dirty="0" sz="2400" lang="en-US"/>
              <a:t> and </a:t>
            </a:r>
            <a:r>
              <a:rPr dirty="0" sz="2400" lang="en-US" err="1"/>
              <a:t>root.right</a:t>
            </a:r>
            <a:r>
              <a:rPr dirty="0" sz="2400" lang="en-US"/>
              <a:t> == </a:t>
            </a:r>
            <a:r>
              <a:rPr dirty="0" sz="2400" lang="en-US" err="1"/>
              <a:t>nullptr</a:t>
            </a:r>
            <a:r>
              <a:rPr dirty="0" sz="2400" lang="en-US"/>
              <a:t>):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/>
              <a:t>            temp = </a:t>
            </a:r>
            <a:r>
              <a:rPr dirty="0" sz="2400" lang="en-US" err="1"/>
              <a:t>root.left</a:t>
            </a:r>
            <a:endParaRPr dirty="0" sz="2400" lang="en-US"/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/>
              <a:t>            delete root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/>
              <a:t>            return temp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/>
              <a:t>        if (</a:t>
            </a:r>
            <a:r>
              <a:rPr dirty="0" sz="2400" lang="en-US" err="1"/>
              <a:t>root.left</a:t>
            </a:r>
            <a:r>
              <a:rPr dirty="0" sz="2400" lang="en-US"/>
              <a:t> == </a:t>
            </a:r>
            <a:r>
              <a:rPr dirty="0" sz="2400" lang="en-US" err="1"/>
              <a:t>nullptr</a:t>
            </a:r>
            <a:r>
              <a:rPr dirty="0" sz="2400" lang="en-US"/>
              <a:t> and </a:t>
            </a:r>
            <a:r>
              <a:rPr dirty="0" sz="2400" lang="en-US" err="1"/>
              <a:t>root.right</a:t>
            </a:r>
            <a:r>
              <a:rPr dirty="0" sz="2400" lang="en-US"/>
              <a:t> != </a:t>
            </a:r>
            <a:r>
              <a:rPr dirty="0" sz="2400" lang="en-US" err="1"/>
              <a:t>nullptr</a:t>
            </a:r>
            <a:r>
              <a:rPr dirty="0" sz="2400" lang="en-US"/>
              <a:t>):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/>
              <a:t>            temp = </a:t>
            </a:r>
            <a:r>
              <a:rPr dirty="0" sz="2400" lang="en-US" err="1"/>
              <a:t>root.right</a:t>
            </a:r>
            <a:endParaRPr dirty="0" sz="2400" lang="en-US"/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/>
              <a:t>            delete root</a:t>
            </a:r>
          </a:p>
          <a:p>
            <a:pPr algn="l" indent="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/>
              <a:t>            return temp</a:t>
            </a:r>
          </a:p>
          <a:p>
            <a:pPr indent="0" marL="114300">
              <a:buNone/>
            </a:pPr>
            <a:endParaRPr dirty="0" lang="en-IN"/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/>
          </a:p>
        </p:txBody>
      </p:sp>
      <p:sp>
        <p:nvSpPr>
          <p:cNvPr id="1048638" name="Google Shape;98;p2"/>
          <p:cNvSpPr txBox="1">
            <a:spLocks noGrp="1"/>
          </p:cNvSpPr>
          <p:nvPr>
            <p:ph type="title"/>
          </p:nvPr>
        </p:nvSpPr>
        <p:spPr>
          <a:xfrm>
            <a:off x="2438400" y="577645"/>
            <a:ext cx="8229600" cy="914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dirty="0" sz="4400" lang="en-IN"/>
              <a:t>Algorithms Used :</a:t>
            </a:r>
            <a:endParaRPr dirty="0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PST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B.Tech. / MBA Tech. (----Name of Stream----) Semester: II/IV  Course: Community Services Academic Year: 2021-22</dc:title>
  <dc:creator>Dhirendra Mishra</dc:creator>
  <cp:lastModifiedBy>Ankit Jangid</cp:lastModifiedBy>
  <dcterms:created xsi:type="dcterms:W3CDTF">2017-04-10T22:48:28Z</dcterms:created>
  <dcterms:modified xsi:type="dcterms:W3CDTF">2024-10-22T19:35:33Z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440e6a9e5606491b84f704f780ece9bf</vt:lpwstr>
  </property>
</Properties>
</file>