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66" r:id="rId2"/>
    <p:sldId id="267" r:id="rId3"/>
    <p:sldId id="274" r:id="rId4"/>
    <p:sldId id="257" r:id="rId5"/>
    <p:sldId id="275" r:id="rId6"/>
    <p:sldId id="271" r:id="rId7"/>
    <p:sldId id="276" r:id="rId8"/>
    <p:sldId id="265" r:id="rId9"/>
    <p:sldId id="273" r:id="rId10"/>
    <p:sldId id="260" r:id="rId11"/>
    <p:sldId id="259" r:id="rId12"/>
    <p:sldId id="270" r:id="rId13"/>
    <p:sldId id="268" r:id="rId14"/>
    <p:sldId id="269" r:id="rId15"/>
    <p:sldId id="277" r:id="rId16"/>
    <p:sldId id="261" r:id="rId17"/>
    <p:sldId id="262" r:id="rId18"/>
    <p:sldId id="263" r:id="rId19"/>
    <p:sldId id="278" r:id="rId20"/>
    <p:sldId id="279" r:id="rId21"/>
    <p:sldId id="264"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s Baranwal" initials="MB" lastIdx="1" clrIdx="0">
    <p:extLst>
      <p:ext uri="{19B8F6BF-5375-455C-9EA6-DF929625EA0E}">
        <p15:presenceInfo xmlns:p15="http://schemas.microsoft.com/office/powerpoint/2012/main" userId="cf755a28ae1f05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81" d="100"/>
          <a:sy n="81"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5CCF9-384A-4D92-B07B-0BA7C343A77B}" type="datetimeFigureOut">
              <a:rPr lang="en-IN" smtClean="0"/>
              <a:t>28-12-2020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D6375-E24E-4B2E-9165-E1F63D0F7CCD}" type="slidenum">
              <a:rPr lang="en-IN" smtClean="0"/>
              <a:t>‹#›</a:t>
            </a:fld>
            <a:endParaRPr lang="en-IN"/>
          </a:p>
        </p:txBody>
      </p:sp>
    </p:spTree>
    <p:extLst>
      <p:ext uri="{BB962C8B-B14F-4D97-AF65-F5344CB8AC3E}">
        <p14:creationId xmlns:p14="http://schemas.microsoft.com/office/powerpoint/2010/main" val="1735594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12/28/2020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12/28/2020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12/28/2020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A902-6CE5-4126-8C94-884ACEF3A019}"/>
              </a:ext>
            </a:extLst>
          </p:cNvPr>
          <p:cNvSpPr>
            <a:spLocks noGrp="1"/>
          </p:cNvSpPr>
          <p:nvPr>
            <p:ph type="title"/>
          </p:nvPr>
        </p:nvSpPr>
        <p:spPr/>
        <p:txBody>
          <a:bodyPr/>
          <a:lstStyle/>
          <a:p>
            <a:pPr algn="ctr"/>
            <a:r>
              <a:rPr lang="en-US" sz="7200" dirty="0">
                <a:latin typeface="Algerian" panose="04020705040A02060702" pitchFamily="82" charset="0"/>
              </a:rPr>
              <a:t>Thermo</a:t>
            </a:r>
            <a:endParaRPr lang="en-IN" sz="7200" dirty="0">
              <a:latin typeface="Algerian" panose="04020705040A02060702" pitchFamily="82" charset="0"/>
            </a:endParaRPr>
          </a:p>
        </p:txBody>
      </p:sp>
      <p:sp>
        <p:nvSpPr>
          <p:cNvPr id="3" name="Text Placeholder 2">
            <a:extLst>
              <a:ext uri="{FF2B5EF4-FFF2-40B4-BE49-F238E27FC236}">
                <a16:creationId xmlns:a16="http://schemas.microsoft.com/office/drawing/2014/main" id="{1723C745-E0AE-4DA4-BA05-874E941502ED}"/>
              </a:ext>
            </a:extLst>
          </p:cNvPr>
          <p:cNvSpPr>
            <a:spLocks noGrp="1"/>
          </p:cNvSpPr>
          <p:nvPr>
            <p:ph type="body" sz="half" idx="13"/>
          </p:nvPr>
        </p:nvSpPr>
        <p:spPr>
          <a:xfrm>
            <a:off x="1943221" y="3086826"/>
            <a:ext cx="7731219" cy="342174"/>
          </a:xfrm>
        </p:spPr>
        <p:txBody>
          <a:bodyPr/>
          <a:lstStyle/>
          <a:p>
            <a:pPr algn="ctr"/>
            <a:r>
              <a:rPr lang="en-US" dirty="0"/>
              <a:t>Computer Assistant</a:t>
            </a:r>
            <a:endParaRPr lang="en-IN" dirty="0"/>
          </a:p>
        </p:txBody>
      </p:sp>
      <p:sp>
        <p:nvSpPr>
          <p:cNvPr id="4" name="Text Placeholder 3">
            <a:extLst>
              <a:ext uri="{FF2B5EF4-FFF2-40B4-BE49-F238E27FC236}">
                <a16:creationId xmlns:a16="http://schemas.microsoft.com/office/drawing/2014/main" id="{72D895A6-90C8-4C9D-857F-60ECC06B3610}"/>
              </a:ext>
            </a:extLst>
          </p:cNvPr>
          <p:cNvSpPr>
            <a:spLocks noGrp="1"/>
          </p:cNvSpPr>
          <p:nvPr>
            <p:ph type="body" sz="half" idx="2"/>
          </p:nvPr>
        </p:nvSpPr>
        <p:spPr>
          <a:xfrm>
            <a:off x="1473551" y="5046464"/>
            <a:ext cx="9244897" cy="997857"/>
          </a:xfrm>
        </p:spPr>
        <p:txBody>
          <a:bodyPr/>
          <a:lstStyle/>
          <a:p>
            <a:r>
              <a:rPr lang="en-US" dirty="0"/>
              <a:t>||||||||||||||||||||||||||||||||||||||||||||||||||||||||||||||||||||||||||||</a:t>
            </a:r>
            <a:endParaRPr lang="en-IN" dirty="0"/>
          </a:p>
        </p:txBody>
      </p:sp>
    </p:spTree>
    <p:extLst>
      <p:ext uri="{BB962C8B-B14F-4D97-AF65-F5344CB8AC3E}">
        <p14:creationId xmlns:p14="http://schemas.microsoft.com/office/powerpoint/2010/main" val="26713639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11353-C8D8-8840-A690-A82DDD08C097}"/>
              </a:ext>
            </a:extLst>
          </p:cNvPr>
          <p:cNvSpPr>
            <a:spLocks noGrp="1"/>
          </p:cNvSpPr>
          <p:nvPr>
            <p:ph type="title"/>
          </p:nvPr>
        </p:nvSpPr>
        <p:spPr/>
        <p:txBody>
          <a:bodyPr/>
          <a:lstStyle/>
          <a:p>
            <a:r>
              <a:rPr lang="en-GB" dirty="0"/>
              <a:t>Python libraries used</a:t>
            </a:r>
            <a:endParaRPr lang="en-US" dirty="0"/>
          </a:p>
        </p:txBody>
      </p:sp>
      <p:sp>
        <p:nvSpPr>
          <p:cNvPr id="3" name="Content Placeholder 2">
            <a:extLst>
              <a:ext uri="{FF2B5EF4-FFF2-40B4-BE49-F238E27FC236}">
                <a16:creationId xmlns:a16="http://schemas.microsoft.com/office/drawing/2014/main" id="{A9F963B6-BF02-D344-95C0-6C5D1D2ABAEF}"/>
              </a:ext>
            </a:extLst>
          </p:cNvPr>
          <p:cNvSpPr>
            <a:spLocks noGrp="1"/>
          </p:cNvSpPr>
          <p:nvPr>
            <p:ph idx="1"/>
          </p:nvPr>
        </p:nvSpPr>
        <p:spPr>
          <a:xfrm>
            <a:off x="1683170" y="2516957"/>
            <a:ext cx="8825659" cy="4084137"/>
          </a:xfrm>
        </p:spPr>
        <p:txBody>
          <a:bodyPr numCol="2">
            <a:noAutofit/>
          </a:bodyPr>
          <a:lstStyle/>
          <a:p>
            <a:pPr marL="0" indent="0">
              <a:buNone/>
            </a:pPr>
            <a:r>
              <a:rPr lang="en-GB" b="1" i="1" dirty="0"/>
              <a:t>Pyttsx3</a:t>
            </a:r>
            <a:r>
              <a:rPr lang="en-GB" sz="1000" b="1" i="1" dirty="0"/>
              <a:t> </a:t>
            </a:r>
          </a:p>
          <a:p>
            <a:pPr marL="0" indent="0">
              <a:buNone/>
            </a:pPr>
            <a:r>
              <a:rPr lang="en-GB" sz="1000" i="1" dirty="0"/>
              <a:t>Text to speech library.</a:t>
            </a:r>
          </a:p>
          <a:p>
            <a:pPr marL="0" indent="0">
              <a:buNone/>
            </a:pPr>
            <a:endParaRPr lang="en-GB" sz="1000" b="1" i="1" dirty="0"/>
          </a:p>
          <a:p>
            <a:pPr marL="0" indent="0">
              <a:buNone/>
            </a:pPr>
            <a:r>
              <a:rPr lang="en-GB" b="1" i="1" dirty="0"/>
              <a:t>                     Speech Recognition </a:t>
            </a:r>
            <a:endParaRPr lang="en-GB" sz="1000" b="1" i="1" dirty="0"/>
          </a:p>
          <a:p>
            <a:pPr marL="0" indent="0">
              <a:buNone/>
            </a:pPr>
            <a:r>
              <a:rPr lang="en-GB" sz="1000" b="1" i="1" dirty="0"/>
              <a:t>	                         </a:t>
            </a:r>
            <a:r>
              <a:rPr lang="en-GB" sz="1000" i="1" dirty="0"/>
              <a:t>Speech to text library.</a:t>
            </a:r>
          </a:p>
          <a:p>
            <a:pPr marL="0" indent="0">
              <a:buNone/>
            </a:pPr>
            <a:endParaRPr lang="en-GB" sz="1000" b="1" i="1" dirty="0"/>
          </a:p>
          <a:p>
            <a:pPr marL="0" indent="0">
              <a:buNone/>
            </a:pPr>
            <a:r>
              <a:rPr lang="en-GB" b="1" i="1" dirty="0"/>
              <a:t>                     OS </a:t>
            </a:r>
          </a:p>
          <a:p>
            <a:pPr marL="0" indent="0">
              <a:buNone/>
            </a:pPr>
            <a:r>
              <a:rPr lang="en-GB" sz="1000" b="1" i="1" dirty="0"/>
              <a:t> 			</a:t>
            </a:r>
            <a:r>
              <a:rPr lang="en-GB" sz="1000" i="1" dirty="0"/>
              <a:t>Provide interface to program</a:t>
            </a:r>
          </a:p>
          <a:p>
            <a:pPr marL="0" indent="0">
              <a:buNone/>
            </a:pPr>
            <a:r>
              <a:rPr lang="en-GB" sz="1000" b="1" i="1" dirty="0"/>
              <a:t>			</a:t>
            </a:r>
            <a:r>
              <a:rPr lang="en-GB" sz="1000" i="1" dirty="0"/>
              <a:t>with the operating system.</a:t>
            </a:r>
          </a:p>
          <a:p>
            <a:pPr marL="0" indent="0">
              <a:buNone/>
            </a:pPr>
            <a:endParaRPr lang="en-GB" sz="1000" i="1" dirty="0"/>
          </a:p>
          <a:p>
            <a:pPr marL="0" indent="0">
              <a:buNone/>
            </a:pPr>
            <a:r>
              <a:rPr lang="en-GB" b="1" i="1" dirty="0"/>
              <a:t>Pocket Sphinx</a:t>
            </a:r>
          </a:p>
          <a:p>
            <a:pPr marL="0" indent="0">
              <a:buNone/>
            </a:pPr>
            <a:r>
              <a:rPr lang="en-GB" sz="1000" i="1" dirty="0"/>
              <a:t>Help Speech recognition module </a:t>
            </a:r>
          </a:p>
          <a:p>
            <a:pPr marL="0" indent="0">
              <a:buNone/>
            </a:pPr>
            <a:r>
              <a:rPr lang="en-GB" sz="1000" i="1" dirty="0"/>
              <a:t>to recognize voice offline.</a:t>
            </a:r>
          </a:p>
          <a:p>
            <a:pPr marL="0" indent="0" algn="r">
              <a:buNone/>
            </a:pPr>
            <a:r>
              <a:rPr lang="en-IN" b="1" i="1">
                <a:solidFill>
                  <a:schemeClr val="tx1"/>
                </a:solidFill>
                <a:latin typeface="Consolas" panose="020B0609020204030204" pitchFamily="49" charset="0"/>
              </a:rPr>
              <a:t>W</a:t>
            </a:r>
            <a:r>
              <a:rPr lang="en-IN" b="1" i="1">
                <a:solidFill>
                  <a:schemeClr val="tx1"/>
                </a:solidFill>
                <a:effectLst/>
                <a:latin typeface="Consolas" panose="020B0609020204030204" pitchFamily="49" charset="0"/>
              </a:rPr>
              <a:t>olframalpha</a:t>
            </a:r>
          </a:p>
          <a:p>
            <a:pPr marL="0" indent="0" algn="r">
              <a:buNone/>
            </a:pPr>
            <a:r>
              <a:rPr lang="en-GB" sz="1000" i="1"/>
              <a:t>It is an api module which</a:t>
            </a:r>
          </a:p>
          <a:p>
            <a:pPr marL="0" indent="0" algn="r">
              <a:buNone/>
            </a:pPr>
            <a:r>
              <a:rPr lang="en-GB" sz="1000" i="1"/>
              <a:t>Compute expert-level answers.</a:t>
            </a:r>
          </a:p>
          <a:p>
            <a:pPr marL="0" indent="0">
              <a:buNone/>
            </a:pPr>
            <a:r>
              <a:rPr lang="en-GB" b="1" i="1"/>
              <a:t>      Wikipedia</a:t>
            </a:r>
          </a:p>
          <a:p>
            <a:pPr marL="0" indent="0">
              <a:buNone/>
            </a:pPr>
            <a:r>
              <a:rPr lang="en-GB" sz="1000" b="1" i="1"/>
              <a:t>            </a:t>
            </a:r>
            <a:r>
              <a:rPr lang="en-GB" sz="1000" i="1"/>
              <a:t>Wikipedia module.</a:t>
            </a:r>
          </a:p>
          <a:p>
            <a:pPr marL="0" indent="0">
              <a:buNone/>
            </a:pPr>
            <a:endParaRPr lang="en-GB" sz="1000" i="1"/>
          </a:p>
          <a:p>
            <a:pPr marL="0" indent="0">
              <a:buNone/>
            </a:pPr>
            <a:r>
              <a:rPr lang="en-GB" b="1" i="1"/>
              <a:t>      Webbrowser</a:t>
            </a:r>
          </a:p>
          <a:p>
            <a:pPr marL="0" indent="0">
              <a:buNone/>
            </a:pPr>
            <a:r>
              <a:rPr lang="en-GB" sz="1000" i="1"/>
              <a:t>            It provide interface to search</a:t>
            </a:r>
          </a:p>
          <a:p>
            <a:pPr marL="0" indent="0">
              <a:buNone/>
            </a:pPr>
            <a:r>
              <a:rPr lang="en-GB" sz="1000" i="1"/>
              <a:t>            anything using default browser</a:t>
            </a:r>
          </a:p>
          <a:p>
            <a:pPr marL="0" indent="0">
              <a:buNone/>
            </a:pPr>
            <a:endParaRPr lang="en-GB" sz="1000" i="1"/>
          </a:p>
          <a:p>
            <a:pPr marL="0" indent="0" algn="r">
              <a:buNone/>
            </a:pPr>
            <a:r>
              <a:rPr lang="en-GB" sz="1200" b="1" i="1"/>
              <a:t>Datetime, time, google search ,</a:t>
            </a:r>
          </a:p>
          <a:p>
            <a:pPr marL="0" indent="0" algn="r">
              <a:buNone/>
            </a:pPr>
            <a:r>
              <a:rPr lang="en-GB" sz="1200" b="1" i="1"/>
              <a:t>Etc. as for the requirement. </a:t>
            </a:r>
          </a:p>
          <a:p>
            <a:pPr marL="0" indent="0">
              <a:buNone/>
            </a:pPr>
            <a:r>
              <a:rPr lang="en-GB" sz="1000" b="1" i="1"/>
              <a:t>	</a:t>
            </a:r>
          </a:p>
          <a:p>
            <a:pPr marL="0" indent="0" algn="r">
              <a:buNone/>
            </a:pPr>
            <a:endParaRPr lang="en-GB" sz="1000" b="1" i="1" dirty="0"/>
          </a:p>
        </p:txBody>
      </p:sp>
    </p:spTree>
    <p:extLst>
      <p:ext uri="{BB962C8B-B14F-4D97-AF65-F5344CB8AC3E}">
        <p14:creationId xmlns:p14="http://schemas.microsoft.com/office/powerpoint/2010/main" val="3627195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EB8C-EB0C-8B42-99C6-3E21C0A61AAC}"/>
              </a:ext>
            </a:extLst>
          </p:cNvPr>
          <p:cNvSpPr>
            <a:spLocks noGrp="1"/>
          </p:cNvSpPr>
          <p:nvPr>
            <p:ph type="title"/>
          </p:nvPr>
        </p:nvSpPr>
        <p:spPr/>
        <p:txBody>
          <a:bodyPr/>
          <a:lstStyle/>
          <a:p>
            <a:r>
              <a:rPr lang="en-GB" dirty="0"/>
              <a:t>What can this Assistant do for you?</a:t>
            </a:r>
            <a:endParaRPr lang="en-US" dirty="0"/>
          </a:p>
        </p:txBody>
      </p:sp>
      <p:sp>
        <p:nvSpPr>
          <p:cNvPr id="3" name="Content Placeholder 2">
            <a:extLst>
              <a:ext uri="{FF2B5EF4-FFF2-40B4-BE49-F238E27FC236}">
                <a16:creationId xmlns:a16="http://schemas.microsoft.com/office/drawing/2014/main" id="{4A8E75A2-D52A-BA44-B36D-D9A405BDE81B}"/>
              </a:ext>
            </a:extLst>
          </p:cNvPr>
          <p:cNvSpPr>
            <a:spLocks noGrp="1"/>
          </p:cNvSpPr>
          <p:nvPr>
            <p:ph idx="1"/>
          </p:nvPr>
        </p:nvSpPr>
        <p:spPr>
          <a:xfrm>
            <a:off x="1154954" y="2034299"/>
            <a:ext cx="9950254" cy="4823701"/>
          </a:xfrm>
        </p:spPr>
        <p:txBody>
          <a:bodyPr/>
          <a:lstStyle/>
          <a:p>
            <a:endParaRPr lang="en-GB" dirty="0"/>
          </a:p>
          <a:p>
            <a:pPr lvl="1"/>
            <a:r>
              <a:rPr lang="en-GB" sz="2000" dirty="0"/>
              <a:t>Thermo can work as both </a:t>
            </a:r>
            <a:r>
              <a:rPr lang="en-GB" sz="2000" b="1" dirty="0"/>
              <a:t>Online </a:t>
            </a:r>
            <a:r>
              <a:rPr lang="en-GB" sz="2000" dirty="0"/>
              <a:t>and </a:t>
            </a:r>
            <a:r>
              <a:rPr lang="en-GB" sz="2000" b="1" dirty="0"/>
              <a:t>Offline</a:t>
            </a:r>
            <a:r>
              <a:rPr lang="en-GB" sz="2000" dirty="0"/>
              <a:t> mode . </a:t>
            </a:r>
          </a:p>
          <a:p>
            <a:pPr marL="457200" lvl="1" indent="0">
              <a:buNone/>
            </a:pPr>
            <a:r>
              <a:rPr lang="en-GB" sz="2000" dirty="0"/>
              <a:t>While on </a:t>
            </a:r>
            <a:r>
              <a:rPr lang="en-GB" sz="2000" b="1" dirty="0"/>
              <a:t>Online mode </a:t>
            </a:r>
            <a:r>
              <a:rPr lang="en-GB" sz="2000" dirty="0"/>
              <a:t>:-</a:t>
            </a:r>
          </a:p>
          <a:p>
            <a:pPr marL="457200" lvl="1" indent="0">
              <a:buNone/>
            </a:pPr>
            <a:endParaRPr lang="en-GB" sz="2000" dirty="0"/>
          </a:p>
          <a:p>
            <a:pPr marL="914400" lvl="1" indent="-457200">
              <a:buFont typeface="+mj-lt"/>
              <a:buAutoNum type="arabicPeriod"/>
            </a:pPr>
            <a:r>
              <a:rPr lang="en-GB" sz="2000" dirty="0"/>
              <a:t>It can open Websites. </a:t>
            </a:r>
          </a:p>
          <a:p>
            <a:pPr marL="914400" lvl="1" indent="-457200">
              <a:buFont typeface="+mj-lt"/>
              <a:buAutoNum type="arabicPeriod"/>
            </a:pPr>
            <a:r>
              <a:rPr lang="en-GB" sz="2000" dirty="0"/>
              <a:t>It can open applications (like MS Word ,VS Code ,Spotify etc) .</a:t>
            </a:r>
          </a:p>
          <a:p>
            <a:pPr marL="914400" lvl="1" indent="-457200">
              <a:buFont typeface="+mj-lt"/>
              <a:buAutoNum type="arabicPeriod"/>
            </a:pPr>
            <a:r>
              <a:rPr lang="en-GB" sz="2000" dirty="0"/>
              <a:t>It can search on Wikipedia.</a:t>
            </a:r>
          </a:p>
          <a:p>
            <a:pPr marL="914400" lvl="1" indent="-457200">
              <a:buFont typeface="+mj-lt"/>
              <a:buAutoNum type="arabicPeriod"/>
            </a:pPr>
            <a:r>
              <a:rPr lang="en-GB" sz="2000" dirty="0"/>
              <a:t>It can save reminders .</a:t>
            </a:r>
          </a:p>
          <a:p>
            <a:pPr marL="914400" lvl="1" indent="-457200">
              <a:buFont typeface="+mj-lt"/>
              <a:buAutoNum type="arabicPeriod"/>
            </a:pPr>
            <a:r>
              <a:rPr lang="en-GB" sz="2000" dirty="0"/>
              <a:t>It can provide as current time.</a:t>
            </a:r>
          </a:p>
          <a:p>
            <a:pPr marL="914400" lvl="1" indent="-457200">
              <a:buFont typeface="+mj-lt"/>
              <a:buAutoNum type="arabicPeriod"/>
            </a:pPr>
            <a:endParaRPr lang="en-GB" sz="2000" dirty="0"/>
          </a:p>
          <a:p>
            <a:pPr marL="457200" lvl="1" indent="0">
              <a:buNone/>
            </a:pPr>
            <a:endParaRPr lang="en-GB" sz="2000" dirty="0"/>
          </a:p>
        </p:txBody>
      </p:sp>
    </p:spTree>
    <p:extLst>
      <p:ext uri="{BB962C8B-B14F-4D97-AF65-F5344CB8AC3E}">
        <p14:creationId xmlns:p14="http://schemas.microsoft.com/office/powerpoint/2010/main" val="19840100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A2A646-AB7E-4EA7-8613-BA2271A0B63F}"/>
              </a:ext>
            </a:extLst>
          </p:cNvPr>
          <p:cNvSpPr txBox="1"/>
          <p:nvPr/>
        </p:nvSpPr>
        <p:spPr>
          <a:xfrm>
            <a:off x="4993064" y="301657"/>
            <a:ext cx="2205872" cy="400110"/>
          </a:xfrm>
          <a:prstGeom prst="rect">
            <a:avLst/>
          </a:prstGeom>
          <a:noFill/>
        </p:spPr>
        <p:txBody>
          <a:bodyPr wrap="square" rtlCol="0">
            <a:spAutoFit/>
          </a:bodyPr>
          <a:lstStyle/>
          <a:p>
            <a:pPr algn="ctr"/>
            <a:r>
              <a:rPr lang="en-US" sz="2000" b="1" dirty="0"/>
              <a:t>Online Mode</a:t>
            </a:r>
            <a:endParaRPr lang="en-IN" sz="2000" b="1" dirty="0"/>
          </a:p>
        </p:txBody>
      </p:sp>
      <p:pic>
        <p:nvPicPr>
          <p:cNvPr id="3" name="Picture 2">
            <a:extLst>
              <a:ext uri="{FF2B5EF4-FFF2-40B4-BE49-F238E27FC236}">
                <a16:creationId xmlns:a16="http://schemas.microsoft.com/office/drawing/2014/main" id="{F7346A36-DBF8-40AF-9A3F-5162ED7B0363}"/>
              </a:ext>
            </a:extLst>
          </p:cNvPr>
          <p:cNvPicPr>
            <a:picLocks noChangeAspect="1"/>
          </p:cNvPicPr>
          <p:nvPr/>
        </p:nvPicPr>
        <p:blipFill>
          <a:blip r:embed="rId2"/>
          <a:stretch>
            <a:fillRect/>
          </a:stretch>
        </p:blipFill>
        <p:spPr>
          <a:xfrm>
            <a:off x="1897016" y="998009"/>
            <a:ext cx="8397968" cy="4861981"/>
          </a:xfrm>
          <a:prstGeom prst="rect">
            <a:avLst/>
          </a:prstGeom>
        </p:spPr>
      </p:pic>
    </p:spTree>
    <p:extLst>
      <p:ext uri="{BB962C8B-B14F-4D97-AF65-F5344CB8AC3E}">
        <p14:creationId xmlns:p14="http://schemas.microsoft.com/office/powerpoint/2010/main" val="39039159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B043C2-A4EC-4BE4-9900-45E4FF98A847}"/>
              </a:ext>
            </a:extLst>
          </p:cNvPr>
          <p:cNvSpPr txBox="1"/>
          <p:nvPr/>
        </p:nvSpPr>
        <p:spPr>
          <a:xfrm>
            <a:off x="1715293" y="1734531"/>
            <a:ext cx="8761413" cy="4708981"/>
          </a:xfrm>
          <a:prstGeom prst="rect">
            <a:avLst/>
          </a:prstGeom>
          <a:noFill/>
        </p:spPr>
        <p:txBody>
          <a:bodyPr wrap="square" rtlCol="0">
            <a:spAutoFit/>
          </a:bodyPr>
          <a:lstStyle/>
          <a:p>
            <a:r>
              <a:rPr lang="en-US" sz="2000" dirty="0"/>
              <a:t>While on </a:t>
            </a:r>
            <a:r>
              <a:rPr lang="en-US" sz="2000" b="1" dirty="0"/>
              <a:t>Offline mode </a:t>
            </a:r>
            <a:r>
              <a:rPr lang="en-US" sz="2000" dirty="0"/>
              <a:t>:-</a:t>
            </a:r>
          </a:p>
          <a:p>
            <a:endParaRPr lang="en-US" sz="2000" dirty="0"/>
          </a:p>
          <a:p>
            <a:r>
              <a:rPr lang="en-US" sz="2000" dirty="0"/>
              <a:t>To recognize the voice offline I used a module which is </a:t>
            </a:r>
            <a:r>
              <a:rPr lang="en-US" sz="2000" b="1" dirty="0"/>
              <a:t>Pocket Sphinx.</a:t>
            </a:r>
          </a:p>
          <a:p>
            <a:r>
              <a:rPr lang="en-US" sz="2000" dirty="0"/>
              <a:t>But the issue is that it is less accurate in recognizing the Indian English.</a:t>
            </a:r>
          </a:p>
          <a:p>
            <a:endParaRPr lang="en-US" sz="2000" dirty="0"/>
          </a:p>
          <a:p>
            <a:r>
              <a:rPr lang="en-US" sz="2000" dirty="0"/>
              <a:t>Tasks like</a:t>
            </a:r>
          </a:p>
          <a:p>
            <a:endParaRPr lang="en-US" sz="2000" dirty="0"/>
          </a:p>
          <a:p>
            <a:pPr marL="457200" indent="-457200">
              <a:buFont typeface="+mj-lt"/>
              <a:buAutoNum type="arabicPeriod"/>
            </a:pPr>
            <a:r>
              <a:rPr lang="en-GB" sz="2000" dirty="0"/>
              <a:t>It can open applications (like MS Word ,VS Code ,Spotify etc) .</a:t>
            </a:r>
          </a:p>
          <a:p>
            <a:pPr marL="457200" indent="-457200">
              <a:buFont typeface="+mj-lt"/>
              <a:buAutoNum type="arabicPeriod"/>
            </a:pPr>
            <a:r>
              <a:rPr lang="en-GB" sz="2000" dirty="0"/>
              <a:t>It can save reminders .</a:t>
            </a:r>
          </a:p>
          <a:p>
            <a:pPr marL="457200" indent="-457200">
              <a:buFont typeface="+mj-lt"/>
              <a:buAutoNum type="arabicPeriod"/>
            </a:pPr>
            <a:r>
              <a:rPr lang="en-US" sz="2000" dirty="0"/>
              <a:t>It can shutdown and restart your computer.</a:t>
            </a:r>
          </a:p>
          <a:p>
            <a:pPr marL="457200" indent="-457200">
              <a:buFont typeface="+mj-lt"/>
              <a:buAutoNum type="arabicPeriod"/>
            </a:pPr>
            <a:r>
              <a:rPr lang="en-US" sz="2000" dirty="0"/>
              <a:t>It can provide you current time and date.</a:t>
            </a:r>
          </a:p>
          <a:p>
            <a:endParaRPr lang="en-US" sz="2000" dirty="0"/>
          </a:p>
          <a:p>
            <a:endParaRPr lang="en-US" sz="2000" b="0" dirty="0">
              <a:solidFill>
                <a:srgbClr val="F8F8F2"/>
              </a:solidFill>
              <a:effectLst/>
              <a:latin typeface="Consolas" panose="020B0609020204030204" pitchFamily="49" charset="0"/>
            </a:endParaRPr>
          </a:p>
          <a:p>
            <a:pPr marL="457200" indent="-457200">
              <a:buFont typeface="+mj-lt"/>
              <a:buAutoNum type="arabicPeriod"/>
            </a:pPr>
            <a:endParaRPr lang="en-US" sz="2000" dirty="0"/>
          </a:p>
          <a:p>
            <a:endParaRPr lang="en-IN" sz="2000" dirty="0"/>
          </a:p>
        </p:txBody>
      </p:sp>
    </p:spTree>
    <p:extLst>
      <p:ext uri="{BB962C8B-B14F-4D97-AF65-F5344CB8AC3E}">
        <p14:creationId xmlns:p14="http://schemas.microsoft.com/office/powerpoint/2010/main" val="417649373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5B8AC8-4727-49D1-90D2-AF9135B99A4E}"/>
              </a:ext>
            </a:extLst>
          </p:cNvPr>
          <p:cNvSpPr txBox="1"/>
          <p:nvPr/>
        </p:nvSpPr>
        <p:spPr>
          <a:xfrm>
            <a:off x="4846947" y="329937"/>
            <a:ext cx="2498103" cy="400110"/>
          </a:xfrm>
          <a:prstGeom prst="rect">
            <a:avLst/>
          </a:prstGeom>
          <a:noFill/>
        </p:spPr>
        <p:txBody>
          <a:bodyPr wrap="square" rtlCol="0">
            <a:spAutoFit/>
          </a:bodyPr>
          <a:lstStyle/>
          <a:p>
            <a:pPr algn="ctr"/>
            <a:r>
              <a:rPr lang="en-US" sz="2000" b="1" dirty="0"/>
              <a:t>Offline Mode</a:t>
            </a:r>
            <a:endParaRPr lang="en-IN" sz="2000" b="1" dirty="0"/>
          </a:p>
        </p:txBody>
      </p:sp>
      <p:pic>
        <p:nvPicPr>
          <p:cNvPr id="3" name="Picture 2">
            <a:extLst>
              <a:ext uri="{FF2B5EF4-FFF2-40B4-BE49-F238E27FC236}">
                <a16:creationId xmlns:a16="http://schemas.microsoft.com/office/drawing/2014/main" id="{EA981F0E-46EF-40BA-9689-90A6E93620D2}"/>
              </a:ext>
            </a:extLst>
          </p:cNvPr>
          <p:cNvPicPr>
            <a:picLocks noChangeAspect="1"/>
          </p:cNvPicPr>
          <p:nvPr/>
        </p:nvPicPr>
        <p:blipFill>
          <a:blip r:embed="rId2"/>
          <a:stretch>
            <a:fillRect/>
          </a:stretch>
        </p:blipFill>
        <p:spPr>
          <a:xfrm>
            <a:off x="1897016" y="998009"/>
            <a:ext cx="8397968" cy="4861981"/>
          </a:xfrm>
          <a:prstGeom prst="rect">
            <a:avLst/>
          </a:prstGeom>
        </p:spPr>
      </p:pic>
    </p:spTree>
    <p:extLst>
      <p:ext uri="{BB962C8B-B14F-4D97-AF65-F5344CB8AC3E}">
        <p14:creationId xmlns:p14="http://schemas.microsoft.com/office/powerpoint/2010/main" val="609141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FB69-EB33-4965-A2A6-8B68B72D29B2}"/>
              </a:ext>
            </a:extLst>
          </p:cNvPr>
          <p:cNvSpPr>
            <a:spLocks noGrp="1"/>
          </p:cNvSpPr>
          <p:nvPr>
            <p:ph type="ctrTitle"/>
          </p:nvPr>
        </p:nvSpPr>
        <p:spPr>
          <a:xfrm>
            <a:off x="1683171" y="1223041"/>
            <a:ext cx="8825658" cy="2677648"/>
          </a:xfrm>
        </p:spPr>
        <p:txBody>
          <a:bodyPr/>
          <a:lstStyle/>
          <a:p>
            <a:pPr algn="ctr"/>
            <a:r>
              <a:rPr lang="en-US" dirty="0"/>
              <a:t>CONCLUSION</a:t>
            </a:r>
            <a:endParaRPr lang="en-IN" dirty="0"/>
          </a:p>
        </p:txBody>
      </p:sp>
    </p:spTree>
    <p:extLst>
      <p:ext uri="{BB962C8B-B14F-4D97-AF65-F5344CB8AC3E}">
        <p14:creationId xmlns:p14="http://schemas.microsoft.com/office/powerpoint/2010/main" val="2378980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FBE0-93DE-4649-AFB9-0A5775960CEE}"/>
              </a:ext>
            </a:extLst>
          </p:cNvPr>
          <p:cNvSpPr>
            <a:spLocks noGrp="1"/>
          </p:cNvSpPr>
          <p:nvPr>
            <p:ph type="title"/>
          </p:nvPr>
        </p:nvSpPr>
        <p:spPr/>
        <p:txBody>
          <a:bodyPr/>
          <a:lstStyle/>
          <a:p>
            <a:r>
              <a:rPr lang="en-GB" dirty="0"/>
              <a:t>Is THERMO an A.I.?</a:t>
            </a:r>
            <a:endParaRPr lang="en-US" dirty="0"/>
          </a:p>
        </p:txBody>
      </p:sp>
      <p:sp>
        <p:nvSpPr>
          <p:cNvPr id="3" name="Content Placeholder 2">
            <a:extLst>
              <a:ext uri="{FF2B5EF4-FFF2-40B4-BE49-F238E27FC236}">
                <a16:creationId xmlns:a16="http://schemas.microsoft.com/office/drawing/2014/main" id="{5D5C99F2-DBB0-0640-ABF0-8FA9D5B400C3}"/>
              </a:ext>
            </a:extLst>
          </p:cNvPr>
          <p:cNvSpPr>
            <a:spLocks noGrp="1"/>
          </p:cNvSpPr>
          <p:nvPr>
            <p:ph idx="1"/>
          </p:nvPr>
        </p:nvSpPr>
        <p:spPr>
          <a:xfrm>
            <a:off x="1683170" y="2468032"/>
            <a:ext cx="8825659" cy="3416300"/>
          </a:xfrm>
        </p:spPr>
        <p:txBody>
          <a:bodyPr>
            <a:normAutofit/>
          </a:bodyPr>
          <a:lstStyle/>
          <a:p>
            <a:pPr marL="0" indent="0" algn="ctr">
              <a:buNone/>
            </a:pPr>
            <a:endParaRPr lang="en-GB" sz="2000" dirty="0"/>
          </a:p>
          <a:p>
            <a:pPr marL="0" indent="0" algn="ctr">
              <a:buNone/>
            </a:pPr>
            <a:r>
              <a:rPr lang="en-GB" sz="2000" dirty="0"/>
              <a:t>A lot of people will argue that the virtual assistant that I have created is not an A.I. , but it is the output of the bunch of the statements. But , if we look at the very basic level , the sole purpose of an A.I. Is to develop machines that can perform human tasks with the same effectiveness or even more effectively than humans.</a:t>
            </a:r>
          </a:p>
          <a:p>
            <a:pPr marL="0" indent="0" algn="ctr">
              <a:buNone/>
            </a:pPr>
            <a:endParaRPr lang="en-GB" sz="2000" dirty="0"/>
          </a:p>
          <a:p>
            <a:pPr marL="0" indent="0" algn="ctr">
              <a:buNone/>
            </a:pPr>
            <a:r>
              <a:rPr lang="en-GB" sz="2000" dirty="0"/>
              <a:t>It is a fact that this virtual assistant is not a very good example of A.I. , </a:t>
            </a:r>
            <a:r>
              <a:rPr lang="en-GB" sz="2000" b="1" i="1" u="sng" dirty="0"/>
              <a:t>but it is an A.I.</a:t>
            </a:r>
            <a:endParaRPr lang="en-US" sz="2000" b="1" i="1" u="sng" dirty="0"/>
          </a:p>
        </p:txBody>
      </p:sp>
    </p:spTree>
    <p:extLst>
      <p:ext uri="{BB962C8B-B14F-4D97-AF65-F5344CB8AC3E}">
        <p14:creationId xmlns:p14="http://schemas.microsoft.com/office/powerpoint/2010/main" val="27260560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ED8B-BB32-E349-96AF-56B024437603}"/>
              </a:ext>
            </a:extLst>
          </p:cNvPr>
          <p:cNvSpPr>
            <a:spLocks noGrp="1"/>
          </p:cNvSpPr>
          <p:nvPr>
            <p:ph type="title"/>
          </p:nvPr>
        </p:nvSpPr>
        <p:spPr/>
        <p:txBody>
          <a:bodyPr/>
          <a:lstStyle/>
          <a:p>
            <a:r>
              <a:rPr lang="en-GB" dirty="0"/>
              <a:t>Advantages of THERMO </a:t>
            </a:r>
            <a:endParaRPr lang="en-US" dirty="0"/>
          </a:p>
        </p:txBody>
      </p:sp>
      <p:sp>
        <p:nvSpPr>
          <p:cNvPr id="3" name="Content Placeholder 2">
            <a:extLst>
              <a:ext uri="{FF2B5EF4-FFF2-40B4-BE49-F238E27FC236}">
                <a16:creationId xmlns:a16="http://schemas.microsoft.com/office/drawing/2014/main" id="{1C1ED677-CA5A-E240-9D7C-5FE6CBB69B16}"/>
              </a:ext>
            </a:extLst>
          </p:cNvPr>
          <p:cNvSpPr>
            <a:spLocks noGrp="1"/>
          </p:cNvSpPr>
          <p:nvPr>
            <p:ph idx="1"/>
          </p:nvPr>
        </p:nvSpPr>
        <p:spPr/>
        <p:txBody>
          <a:bodyPr>
            <a:normAutofit/>
          </a:bodyPr>
          <a:lstStyle/>
          <a:p>
            <a:endParaRPr lang="en-GB" sz="2000" dirty="0"/>
          </a:p>
          <a:p>
            <a:r>
              <a:rPr lang="en-GB" sz="2000" dirty="0"/>
              <a:t>This work on the voice commands.</a:t>
            </a:r>
          </a:p>
          <a:p>
            <a:r>
              <a:rPr lang="en-GB" sz="2000" dirty="0"/>
              <a:t>It will neglect the time taken by the user to open a application (which he/she use frequently).</a:t>
            </a:r>
          </a:p>
          <a:p>
            <a:r>
              <a:rPr lang="en-GB" sz="2000" dirty="0"/>
              <a:t>You can even use this assistant without internet.</a:t>
            </a:r>
          </a:p>
          <a:p>
            <a:r>
              <a:rPr lang="en-GB" sz="2000" dirty="0"/>
              <a:t>Somehow this provides a different interface between the User and his/her Personal Computer.</a:t>
            </a:r>
          </a:p>
          <a:p>
            <a:r>
              <a:rPr lang="en-GB" sz="2000" dirty="0"/>
              <a:t>User can search the web , </a:t>
            </a:r>
            <a:r>
              <a:rPr lang="en-GB" sz="2000" dirty="0" err="1"/>
              <a:t>wikipedia</a:t>
            </a:r>
            <a:r>
              <a:rPr lang="en-GB" sz="2000" dirty="0"/>
              <a:t>.</a:t>
            </a:r>
            <a:endParaRPr lang="en-US" sz="2000" dirty="0"/>
          </a:p>
        </p:txBody>
      </p:sp>
    </p:spTree>
    <p:extLst>
      <p:ext uri="{BB962C8B-B14F-4D97-AF65-F5344CB8AC3E}">
        <p14:creationId xmlns:p14="http://schemas.microsoft.com/office/powerpoint/2010/main" val="31610977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E807-FAD5-B143-AC69-AEFB9F28D5A9}"/>
              </a:ext>
            </a:extLst>
          </p:cNvPr>
          <p:cNvSpPr>
            <a:spLocks noGrp="1"/>
          </p:cNvSpPr>
          <p:nvPr>
            <p:ph type="title"/>
          </p:nvPr>
        </p:nvSpPr>
        <p:spPr/>
        <p:txBody>
          <a:bodyPr/>
          <a:lstStyle/>
          <a:p>
            <a:r>
              <a:rPr lang="en-GB" dirty="0"/>
              <a:t>Disadvantages </a:t>
            </a:r>
            <a:endParaRPr lang="en-US" dirty="0"/>
          </a:p>
        </p:txBody>
      </p:sp>
      <p:sp>
        <p:nvSpPr>
          <p:cNvPr id="3" name="Content Placeholder 2">
            <a:extLst>
              <a:ext uri="{FF2B5EF4-FFF2-40B4-BE49-F238E27FC236}">
                <a16:creationId xmlns:a16="http://schemas.microsoft.com/office/drawing/2014/main" id="{4C612845-F731-C149-938A-D33D6277276E}"/>
              </a:ext>
            </a:extLst>
          </p:cNvPr>
          <p:cNvSpPr>
            <a:spLocks noGrp="1"/>
          </p:cNvSpPr>
          <p:nvPr>
            <p:ph idx="1"/>
          </p:nvPr>
        </p:nvSpPr>
        <p:spPr>
          <a:xfrm>
            <a:off x="1683170" y="2900113"/>
            <a:ext cx="8825659" cy="3416300"/>
          </a:xfrm>
        </p:spPr>
        <p:txBody>
          <a:bodyPr>
            <a:normAutofit/>
          </a:bodyPr>
          <a:lstStyle/>
          <a:p>
            <a:endParaRPr lang="en-GB" sz="2000" dirty="0"/>
          </a:p>
          <a:p>
            <a:r>
              <a:rPr lang="en-GB" sz="2000" dirty="0"/>
              <a:t>For now this will only work on Windows Operating System.</a:t>
            </a:r>
          </a:p>
          <a:p>
            <a:r>
              <a:rPr lang="en-GB" sz="2000" dirty="0"/>
              <a:t>When in offline mode it is less accurate in listening the voice.</a:t>
            </a:r>
          </a:p>
          <a:p>
            <a:r>
              <a:rPr lang="en-GB" sz="2000" dirty="0"/>
              <a:t>If more than one commands are given at the same time it will only perform the command whose source code is written at first.</a:t>
            </a:r>
          </a:p>
          <a:p>
            <a:r>
              <a:rPr lang="en-GB" sz="2000" dirty="0"/>
              <a:t>It is not a very good A.I. .</a:t>
            </a:r>
          </a:p>
          <a:p>
            <a:endParaRPr lang="en-US" sz="2000" dirty="0"/>
          </a:p>
        </p:txBody>
      </p:sp>
    </p:spTree>
    <p:extLst>
      <p:ext uri="{BB962C8B-B14F-4D97-AF65-F5344CB8AC3E}">
        <p14:creationId xmlns:p14="http://schemas.microsoft.com/office/powerpoint/2010/main" val="3737711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29EA-26EF-453D-A370-4BCB5E7E4A0E}"/>
              </a:ext>
            </a:extLst>
          </p:cNvPr>
          <p:cNvSpPr>
            <a:spLocks noGrp="1"/>
          </p:cNvSpPr>
          <p:nvPr>
            <p:ph type="ctrTitle"/>
          </p:nvPr>
        </p:nvSpPr>
        <p:spPr>
          <a:xfrm>
            <a:off x="1683171" y="1062785"/>
            <a:ext cx="8825658" cy="2677648"/>
          </a:xfrm>
        </p:spPr>
        <p:txBody>
          <a:bodyPr/>
          <a:lstStyle/>
          <a:p>
            <a:pPr algn="ctr"/>
            <a:r>
              <a:rPr lang="en-US" dirty="0"/>
              <a:t>FUTURE SCOPE</a:t>
            </a:r>
            <a:endParaRPr lang="en-IN" dirty="0"/>
          </a:p>
        </p:txBody>
      </p:sp>
    </p:spTree>
    <p:extLst>
      <p:ext uri="{BB962C8B-B14F-4D97-AF65-F5344CB8AC3E}">
        <p14:creationId xmlns:p14="http://schemas.microsoft.com/office/powerpoint/2010/main" val="9378415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8BBF5B-1C05-4734-865B-B80B17F8DA67}"/>
              </a:ext>
            </a:extLst>
          </p:cNvPr>
          <p:cNvSpPr txBox="1"/>
          <p:nvPr/>
        </p:nvSpPr>
        <p:spPr>
          <a:xfrm>
            <a:off x="2573518" y="2564091"/>
            <a:ext cx="45719"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2A4E4B9E-C089-4C80-AC26-ED528995503F}"/>
              </a:ext>
            </a:extLst>
          </p:cNvPr>
          <p:cNvSpPr txBox="1"/>
          <p:nvPr/>
        </p:nvSpPr>
        <p:spPr>
          <a:xfrm>
            <a:off x="1381885" y="2458709"/>
            <a:ext cx="9428219" cy="3416320"/>
          </a:xfrm>
          <a:prstGeom prst="rect">
            <a:avLst/>
          </a:prstGeom>
          <a:noFill/>
        </p:spPr>
        <p:txBody>
          <a:bodyPr wrap="square" rtlCol="0">
            <a:spAutoFit/>
          </a:bodyPr>
          <a:lstStyle/>
          <a:p>
            <a:pPr algn="ctr"/>
            <a:r>
              <a:rPr lang="en-US" dirty="0"/>
              <a:t>Mini Project</a:t>
            </a:r>
          </a:p>
          <a:p>
            <a:pPr algn="ctr"/>
            <a:r>
              <a:rPr lang="en-US" dirty="0"/>
              <a:t>on</a:t>
            </a:r>
          </a:p>
          <a:p>
            <a:pPr algn="ctr"/>
            <a:endParaRPr lang="en-US" dirty="0"/>
          </a:p>
          <a:p>
            <a:pPr algn="ctr"/>
            <a:endParaRPr lang="en-US" dirty="0"/>
          </a:p>
          <a:p>
            <a:pPr algn="ctr"/>
            <a:r>
              <a:rPr lang="en-US" sz="2400" b="1" dirty="0">
                <a:solidFill>
                  <a:schemeClr val="tx2">
                    <a:lumMod val="60000"/>
                    <a:lumOff val="40000"/>
                  </a:schemeClr>
                </a:solidFill>
              </a:rPr>
              <a:t>Computer Assistant which work Offline and Online</a:t>
            </a:r>
          </a:p>
          <a:p>
            <a:pPr algn="ctr"/>
            <a:r>
              <a:rPr lang="en-US" sz="2400" b="1" dirty="0">
                <a:solidFill>
                  <a:schemeClr val="tx2">
                    <a:lumMod val="60000"/>
                    <a:lumOff val="40000"/>
                  </a:schemeClr>
                </a:solidFill>
              </a:rPr>
              <a:t>Both the Modes</a:t>
            </a:r>
          </a:p>
          <a:p>
            <a:pPr algn="ctr"/>
            <a:endParaRPr lang="en-US" sz="2400" b="1" dirty="0">
              <a:solidFill>
                <a:schemeClr val="tx2">
                  <a:lumMod val="60000"/>
                  <a:lumOff val="40000"/>
                </a:schemeClr>
              </a:solidFill>
            </a:endParaRPr>
          </a:p>
          <a:p>
            <a:pPr algn="ctr"/>
            <a:r>
              <a:rPr lang="en-US" dirty="0"/>
              <a:t>BY</a:t>
            </a:r>
          </a:p>
          <a:p>
            <a:pPr algn="ctr"/>
            <a:endParaRPr lang="en-US" dirty="0"/>
          </a:p>
          <a:p>
            <a:pPr algn="ctr"/>
            <a:r>
              <a:rPr lang="en-US" dirty="0"/>
              <a:t>MANAS BARNAWAL</a:t>
            </a:r>
          </a:p>
          <a:p>
            <a:pPr algn="ctr"/>
            <a:r>
              <a:rPr lang="en-US" dirty="0"/>
              <a:t>1901320310047</a:t>
            </a:r>
          </a:p>
        </p:txBody>
      </p:sp>
      <p:sp>
        <p:nvSpPr>
          <p:cNvPr id="7" name="TextBox 6">
            <a:extLst>
              <a:ext uri="{FF2B5EF4-FFF2-40B4-BE49-F238E27FC236}">
                <a16:creationId xmlns:a16="http://schemas.microsoft.com/office/drawing/2014/main" id="{001AF343-2F05-42F3-9ADD-35A2DF9C660F}"/>
              </a:ext>
            </a:extLst>
          </p:cNvPr>
          <p:cNvSpPr txBox="1"/>
          <p:nvPr/>
        </p:nvSpPr>
        <p:spPr>
          <a:xfrm>
            <a:off x="8861196" y="5611079"/>
            <a:ext cx="3007150" cy="923330"/>
          </a:xfrm>
          <a:prstGeom prst="rect">
            <a:avLst/>
          </a:prstGeom>
          <a:noFill/>
        </p:spPr>
        <p:txBody>
          <a:bodyPr wrap="square" rtlCol="0">
            <a:spAutoFit/>
          </a:bodyPr>
          <a:lstStyle/>
          <a:p>
            <a:pPr algn="ctr"/>
            <a:r>
              <a:rPr lang="en-US" dirty="0">
                <a:solidFill>
                  <a:schemeClr val="accent4">
                    <a:lumMod val="75000"/>
                  </a:schemeClr>
                </a:solidFill>
              </a:rPr>
              <a:t>Under the guidance</a:t>
            </a:r>
          </a:p>
          <a:p>
            <a:pPr algn="ctr"/>
            <a:r>
              <a:rPr lang="en-US" dirty="0">
                <a:solidFill>
                  <a:schemeClr val="accent4">
                    <a:lumMod val="75000"/>
                  </a:schemeClr>
                </a:solidFill>
              </a:rPr>
              <a:t>of</a:t>
            </a:r>
          </a:p>
          <a:p>
            <a:pPr algn="ctr"/>
            <a:r>
              <a:rPr lang="en-US" dirty="0">
                <a:solidFill>
                  <a:schemeClr val="accent4">
                    <a:lumMod val="75000"/>
                  </a:schemeClr>
                </a:solidFill>
              </a:rPr>
              <a:t>Mr. Sunil Kumar Yadav</a:t>
            </a:r>
            <a:endParaRPr lang="en-IN" dirty="0">
              <a:solidFill>
                <a:schemeClr val="accent4">
                  <a:lumMod val="75000"/>
                </a:schemeClr>
              </a:solidFill>
            </a:endParaRPr>
          </a:p>
        </p:txBody>
      </p:sp>
      <p:pic>
        <p:nvPicPr>
          <p:cNvPr id="4" name="Picture 3">
            <a:extLst>
              <a:ext uri="{FF2B5EF4-FFF2-40B4-BE49-F238E27FC236}">
                <a16:creationId xmlns:a16="http://schemas.microsoft.com/office/drawing/2014/main" id="{BB23CB2C-1ACC-41C3-953D-E150C6564A07}"/>
              </a:ext>
            </a:extLst>
          </p:cNvPr>
          <p:cNvPicPr>
            <a:picLocks noChangeAspect="1"/>
          </p:cNvPicPr>
          <p:nvPr/>
        </p:nvPicPr>
        <p:blipFill>
          <a:blip r:embed="rId2"/>
          <a:stretch>
            <a:fillRect/>
          </a:stretch>
        </p:blipFill>
        <p:spPr>
          <a:xfrm>
            <a:off x="2193612" y="470486"/>
            <a:ext cx="7804767" cy="1688251"/>
          </a:xfrm>
          <a:prstGeom prst="rect">
            <a:avLst/>
          </a:prstGeom>
        </p:spPr>
      </p:pic>
    </p:spTree>
    <p:extLst>
      <p:ext uri="{BB962C8B-B14F-4D97-AF65-F5344CB8AC3E}">
        <p14:creationId xmlns:p14="http://schemas.microsoft.com/office/powerpoint/2010/main" val="329010773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65C65-42AB-4E93-B296-7DE537E90F29}"/>
              </a:ext>
            </a:extLst>
          </p:cNvPr>
          <p:cNvSpPr txBox="1"/>
          <p:nvPr/>
        </p:nvSpPr>
        <p:spPr>
          <a:xfrm>
            <a:off x="1335463" y="1543772"/>
            <a:ext cx="9521073" cy="4099777"/>
          </a:xfrm>
          <a:prstGeom prst="rect">
            <a:avLst/>
          </a:prstGeom>
          <a:noFill/>
        </p:spPr>
        <p:txBody>
          <a:bodyPr wrap="square">
            <a:spAutoFit/>
          </a:bodyPr>
          <a:lstStyle/>
          <a:p>
            <a:pPr>
              <a:lnSpc>
                <a:spcPct val="107000"/>
              </a:lnSpc>
              <a:spcAft>
                <a:spcPts val="800"/>
              </a:spcAft>
            </a:pPr>
            <a:r>
              <a:rPr lang="en-IN" sz="2000" dirty="0">
                <a:effectLst/>
                <a:ea typeface="Calibri" panose="020F0502020204030204" pitchFamily="34" charset="0"/>
                <a:cs typeface="Calibri" panose="020F0502020204030204" pitchFamily="34" charset="0"/>
              </a:rPr>
              <a:t>Currently, there are several different companies developing virtual assistant technology, each targeting their own devices and hardware. For example, Microsoft’s Cortana works best with Windows 10 devices, Amazon’s Alexa works best with Amazon Devices, and Google Home uses its own platform.</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ea typeface="Calibri" panose="020F0502020204030204" pitchFamily="34" charset="0"/>
                <a:cs typeface="Calibri" panose="020F0502020204030204" pitchFamily="34" charset="0"/>
              </a:rPr>
              <a:t>More over in future these are going to be a part of our daily life. </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ea typeface="Calibri" panose="020F0502020204030204" pitchFamily="34" charset="0"/>
                <a:cs typeface="Calibri" panose="020F0502020204030204" pitchFamily="34" charset="0"/>
              </a:rPr>
              <a:t>So, the future scope of my virtual assistant “THERMO” will be bright by the requirement it fulfil for the user who will be using it.</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ea typeface="Calibri" panose="020F0502020204030204" pitchFamily="34" charset="0"/>
                <a:cs typeface="Calibri" panose="020F0502020204030204" pitchFamily="34" charset="0"/>
              </a:rPr>
              <a:t> </a:t>
            </a:r>
            <a:endParaRPr lang="en-IN" sz="20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ea typeface="Calibri" panose="020F0502020204030204" pitchFamily="34" charset="0"/>
                <a:cs typeface="Calibri" panose="020F0502020204030204" pitchFamily="34" charset="0"/>
              </a:rPr>
              <a:t>It has to be more user friendly and perform more task in future. And I would love to make this assistant capable to run in all the </a:t>
            </a:r>
            <a:r>
              <a:rPr lang="en-IN" sz="2000" dirty="0">
                <a:ea typeface="Calibri" panose="020F0502020204030204" pitchFamily="34" charset="0"/>
                <a:cs typeface="Calibri" panose="020F0502020204030204" pitchFamily="34" charset="0"/>
              </a:rPr>
              <a:t>Internet of Things (IoT)</a:t>
            </a:r>
            <a:r>
              <a:rPr lang="en-IN" sz="2000" dirty="0">
                <a:effectLst/>
                <a:ea typeface="Calibri" panose="020F0502020204030204" pitchFamily="34" charset="0"/>
                <a:cs typeface="Calibri" panose="020F0502020204030204" pitchFamily="34" charset="0"/>
              </a:rPr>
              <a:t> devices in future.</a:t>
            </a:r>
            <a:endParaRPr lang="en-IN"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38970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0570-25A9-7E4E-B7AF-6002FDE3914F}"/>
              </a:ext>
            </a:extLst>
          </p:cNvPr>
          <p:cNvSpPr>
            <a:spLocks noGrp="1"/>
          </p:cNvSpPr>
          <p:nvPr>
            <p:ph type="title"/>
          </p:nvPr>
        </p:nvSpPr>
        <p:spPr/>
        <p:txBody>
          <a:bodyPr/>
          <a:lstStyle/>
          <a:p>
            <a:r>
              <a:rPr lang="en-GB" dirty="0"/>
              <a:t>References </a:t>
            </a:r>
            <a:endParaRPr lang="en-US" dirty="0"/>
          </a:p>
        </p:txBody>
      </p:sp>
      <p:sp>
        <p:nvSpPr>
          <p:cNvPr id="3" name="Content Placeholder 2">
            <a:extLst>
              <a:ext uri="{FF2B5EF4-FFF2-40B4-BE49-F238E27FC236}">
                <a16:creationId xmlns:a16="http://schemas.microsoft.com/office/drawing/2014/main" id="{E20260A2-C46D-4E4E-ABCA-28F110945160}"/>
              </a:ext>
            </a:extLst>
          </p:cNvPr>
          <p:cNvSpPr>
            <a:spLocks noGrp="1"/>
          </p:cNvSpPr>
          <p:nvPr>
            <p:ph idx="1"/>
          </p:nvPr>
        </p:nvSpPr>
        <p:spPr>
          <a:xfrm>
            <a:off x="1683170" y="2774817"/>
            <a:ext cx="8825659" cy="3416300"/>
          </a:xfrm>
        </p:spPr>
        <p:txBody>
          <a:bodyPr/>
          <a:lstStyle/>
          <a:p>
            <a:r>
              <a:rPr lang="en-GB" sz="2000" dirty="0"/>
              <a:t>While working on THERMO I had a big help from “</a:t>
            </a:r>
            <a:r>
              <a:rPr lang="en-GB" sz="2000" b="1" dirty="0"/>
              <a:t> </a:t>
            </a:r>
            <a:r>
              <a:rPr lang="en-GB" sz="2000" b="1" dirty="0" err="1"/>
              <a:t>Youtube</a:t>
            </a:r>
            <a:r>
              <a:rPr lang="en-GB" sz="2000" b="1" dirty="0"/>
              <a:t> </a:t>
            </a:r>
            <a:r>
              <a:rPr lang="en-GB" sz="2000" dirty="0"/>
              <a:t>“ for where to start with.</a:t>
            </a:r>
          </a:p>
          <a:p>
            <a:pPr algn="ctr"/>
            <a:endParaRPr lang="en-GB" sz="2000" dirty="0"/>
          </a:p>
          <a:p>
            <a:r>
              <a:rPr lang="en-GB" sz="2000" dirty="0"/>
              <a:t>“ </a:t>
            </a:r>
            <a:r>
              <a:rPr lang="en-GB" sz="2000" b="1" dirty="0" err="1"/>
              <a:t>Internshala</a:t>
            </a:r>
            <a:r>
              <a:rPr lang="en-GB" sz="2000" b="1" dirty="0"/>
              <a:t> </a:t>
            </a:r>
            <a:r>
              <a:rPr lang="en-GB" sz="2000" dirty="0"/>
              <a:t>“ was the platform from where I had learn python language and had a good command on it.</a:t>
            </a:r>
          </a:p>
          <a:p>
            <a:pPr algn="ctr"/>
            <a:endParaRPr lang="en-GB" sz="2000" dirty="0"/>
          </a:p>
          <a:p>
            <a:r>
              <a:rPr lang="en-GB" sz="2000" dirty="0"/>
              <a:t>As I said before python has a big community , so I even have many help from them by websites “</a:t>
            </a:r>
            <a:r>
              <a:rPr lang="en-GB" sz="2000" b="1" dirty="0"/>
              <a:t> </a:t>
            </a:r>
            <a:r>
              <a:rPr lang="en-GB" sz="2000" b="1" dirty="0" err="1"/>
              <a:t>Github</a:t>
            </a:r>
            <a:r>
              <a:rPr lang="en-GB" sz="2000" b="1" dirty="0"/>
              <a:t> , </a:t>
            </a:r>
            <a:r>
              <a:rPr lang="en-GB" sz="2000" b="1" dirty="0" err="1"/>
              <a:t>Stackoverflow</a:t>
            </a:r>
            <a:r>
              <a:rPr lang="en-GB" sz="2000" b="1" dirty="0"/>
              <a:t> </a:t>
            </a:r>
            <a:r>
              <a:rPr lang="en-GB" sz="2000" dirty="0"/>
              <a:t>etc</a:t>
            </a:r>
            <a:r>
              <a:rPr lang="en-GB" sz="2000" b="1" dirty="0"/>
              <a:t> </a:t>
            </a:r>
            <a:r>
              <a:rPr lang="en-GB" sz="2000" dirty="0"/>
              <a:t>“ .</a:t>
            </a:r>
          </a:p>
          <a:p>
            <a:pPr algn="ctr"/>
            <a:endParaRPr lang="en-GB" sz="2000" b="1" i="1" u="sng" dirty="0"/>
          </a:p>
          <a:p>
            <a:pPr marL="0" indent="0" algn="ctr">
              <a:buNone/>
            </a:pPr>
            <a:endParaRPr lang="en-GB" sz="2000" b="1" i="1" u="sng" dirty="0"/>
          </a:p>
          <a:p>
            <a:pPr marL="0" indent="0" algn="ctr">
              <a:buNone/>
            </a:pPr>
            <a:endParaRPr lang="en-US" sz="2000" b="1" dirty="0"/>
          </a:p>
        </p:txBody>
      </p:sp>
    </p:spTree>
    <p:extLst>
      <p:ext uri="{BB962C8B-B14F-4D97-AF65-F5344CB8AC3E}">
        <p14:creationId xmlns:p14="http://schemas.microsoft.com/office/powerpoint/2010/main" val="11643390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3727E4-2543-472C-9BFC-35770F8E412F}"/>
              </a:ext>
            </a:extLst>
          </p:cNvPr>
          <p:cNvPicPr>
            <a:picLocks noChangeAspect="1"/>
          </p:cNvPicPr>
          <p:nvPr/>
        </p:nvPicPr>
        <p:blipFill>
          <a:blip r:embed="rId2"/>
          <a:stretch>
            <a:fillRect/>
          </a:stretch>
        </p:blipFill>
        <p:spPr>
          <a:xfrm>
            <a:off x="3272022" y="502914"/>
            <a:ext cx="5647955" cy="585217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07014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4C6F-722F-4057-8B0B-B183F5916591}"/>
              </a:ext>
            </a:extLst>
          </p:cNvPr>
          <p:cNvSpPr>
            <a:spLocks noGrp="1"/>
          </p:cNvSpPr>
          <p:nvPr>
            <p:ph type="ctrTitle"/>
          </p:nvPr>
        </p:nvSpPr>
        <p:spPr>
          <a:xfrm>
            <a:off x="1683171" y="1260747"/>
            <a:ext cx="8825658" cy="2677648"/>
          </a:xfrm>
        </p:spPr>
        <p:txBody>
          <a:bodyPr/>
          <a:lstStyle/>
          <a:p>
            <a:pPr algn="ctr"/>
            <a:r>
              <a:rPr lang="en-US" dirty="0"/>
              <a:t>OBJECTIVE</a:t>
            </a:r>
            <a:endParaRPr lang="en-IN" dirty="0"/>
          </a:p>
        </p:txBody>
      </p:sp>
    </p:spTree>
    <p:extLst>
      <p:ext uri="{BB962C8B-B14F-4D97-AF65-F5344CB8AC3E}">
        <p14:creationId xmlns:p14="http://schemas.microsoft.com/office/powerpoint/2010/main" val="30362611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BDC2-C77A-5F4B-A5E3-8620BF128C44}"/>
              </a:ext>
            </a:extLst>
          </p:cNvPr>
          <p:cNvSpPr>
            <a:spLocks noGrp="1"/>
          </p:cNvSpPr>
          <p:nvPr>
            <p:ph type="title"/>
          </p:nvPr>
        </p:nvSpPr>
        <p:spPr/>
        <p:txBody>
          <a:bodyPr/>
          <a:lstStyle/>
          <a:p>
            <a:r>
              <a:rPr lang="en-GB" b="1" dirty="0"/>
              <a:t>Computer Assistant</a:t>
            </a:r>
            <a:endParaRPr lang="en-US" b="1" dirty="0"/>
          </a:p>
        </p:txBody>
      </p:sp>
      <p:sp>
        <p:nvSpPr>
          <p:cNvPr id="3" name="Content Placeholder 2">
            <a:extLst>
              <a:ext uri="{FF2B5EF4-FFF2-40B4-BE49-F238E27FC236}">
                <a16:creationId xmlns:a16="http://schemas.microsoft.com/office/drawing/2014/main" id="{1A1F5BAC-9BAC-3243-A18B-5BEB17FE4069}"/>
              </a:ext>
            </a:extLst>
          </p:cNvPr>
          <p:cNvSpPr>
            <a:spLocks noGrp="1"/>
          </p:cNvSpPr>
          <p:nvPr>
            <p:ph idx="1"/>
          </p:nvPr>
        </p:nvSpPr>
        <p:spPr>
          <a:xfrm>
            <a:off x="1683170" y="3125540"/>
            <a:ext cx="8825659" cy="3416300"/>
          </a:xfrm>
        </p:spPr>
        <p:txBody>
          <a:bodyPr>
            <a:normAutofit/>
          </a:bodyPr>
          <a:lstStyle/>
          <a:p>
            <a:r>
              <a:rPr lang="en-GB" dirty="0">
                <a:cs typeface="Times New Roman" panose="02020603050405020304" pitchFamily="18" charset="0"/>
              </a:rPr>
              <a:t>Computer Assistant are use to assist Computer users with technical issues through problem-solving.</a:t>
            </a:r>
          </a:p>
          <a:p>
            <a:r>
              <a:rPr lang="en-GB" dirty="0">
                <a:cs typeface="Times New Roman" panose="02020603050405020304" pitchFamily="18" charset="0"/>
              </a:rPr>
              <a:t>It helps Computer users in better interface for working on the computer.</a:t>
            </a:r>
          </a:p>
          <a:p>
            <a:r>
              <a:rPr lang="en-GB" dirty="0">
                <a:cs typeface="Times New Roman" panose="02020603050405020304" pitchFamily="18" charset="0"/>
              </a:rPr>
              <a:t>It also reduce the work efforts of the user on the computer .</a:t>
            </a:r>
          </a:p>
          <a:p>
            <a:r>
              <a:rPr lang="en-GB" dirty="0">
                <a:cs typeface="Times New Roman" panose="02020603050405020304" pitchFamily="18" charset="0"/>
              </a:rPr>
              <a:t>Some examples of Computer Assistant now a days are :-</a:t>
            </a:r>
          </a:p>
          <a:p>
            <a:pPr>
              <a:buFont typeface="+mj-lt"/>
              <a:buAutoNum type="arabicPeriod"/>
            </a:pPr>
            <a:r>
              <a:rPr lang="en-GB" dirty="0">
                <a:cs typeface="Times New Roman" panose="02020603050405020304" pitchFamily="18" charset="0"/>
              </a:rPr>
              <a:t>Cortana (Windows assistant)</a:t>
            </a:r>
          </a:p>
          <a:p>
            <a:pPr>
              <a:buFont typeface="+mj-lt"/>
              <a:buAutoNum type="arabicPeriod"/>
            </a:pPr>
            <a:r>
              <a:rPr lang="en-GB" dirty="0">
                <a:cs typeface="Times New Roman" panose="02020603050405020304" pitchFamily="18" charset="0"/>
              </a:rPr>
              <a:t>Siri  (IOS assistant)</a:t>
            </a:r>
          </a:p>
          <a:p>
            <a:pPr marL="0" indent="0">
              <a:buNone/>
            </a:pPr>
            <a:endParaRPr lang="en-GB" dirty="0"/>
          </a:p>
        </p:txBody>
      </p:sp>
    </p:spTree>
    <p:extLst>
      <p:ext uri="{BB962C8B-B14F-4D97-AF65-F5344CB8AC3E}">
        <p14:creationId xmlns:p14="http://schemas.microsoft.com/office/powerpoint/2010/main" val="117435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91DC-EC64-4246-8B93-5E1BB889EFA0}"/>
              </a:ext>
            </a:extLst>
          </p:cNvPr>
          <p:cNvSpPr>
            <a:spLocks noGrp="1"/>
          </p:cNvSpPr>
          <p:nvPr>
            <p:ph type="ctrTitle"/>
          </p:nvPr>
        </p:nvSpPr>
        <p:spPr>
          <a:xfrm>
            <a:off x="3275985" y="2090176"/>
            <a:ext cx="8825658" cy="2677648"/>
          </a:xfrm>
        </p:spPr>
        <p:txBody>
          <a:bodyPr/>
          <a:lstStyle/>
          <a:p>
            <a:r>
              <a:rPr lang="en-US" dirty="0"/>
              <a:t>METHADOLOGY</a:t>
            </a:r>
            <a:br>
              <a:rPr lang="en-US" dirty="0"/>
            </a:br>
            <a:endParaRPr lang="en-IN" dirty="0"/>
          </a:p>
        </p:txBody>
      </p:sp>
    </p:spTree>
    <p:extLst>
      <p:ext uri="{BB962C8B-B14F-4D97-AF65-F5344CB8AC3E}">
        <p14:creationId xmlns:p14="http://schemas.microsoft.com/office/powerpoint/2010/main" val="1481397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28FF-8D1D-47DC-80F1-2012B5CD1A3D}"/>
              </a:ext>
            </a:extLst>
          </p:cNvPr>
          <p:cNvSpPr>
            <a:spLocks noGrp="1"/>
          </p:cNvSpPr>
          <p:nvPr>
            <p:ph type="title"/>
          </p:nvPr>
        </p:nvSpPr>
        <p:spPr/>
        <p:txBody>
          <a:bodyPr/>
          <a:lstStyle/>
          <a:p>
            <a:r>
              <a:rPr lang="en-US" dirty="0"/>
              <a:t>About THERMO and its UNIQUENESS</a:t>
            </a:r>
            <a:endParaRPr lang="en-IN" dirty="0"/>
          </a:p>
        </p:txBody>
      </p:sp>
      <p:sp>
        <p:nvSpPr>
          <p:cNvPr id="4" name="TextBox 3">
            <a:extLst>
              <a:ext uri="{FF2B5EF4-FFF2-40B4-BE49-F238E27FC236}">
                <a16:creationId xmlns:a16="http://schemas.microsoft.com/office/drawing/2014/main" id="{D947559B-13E1-40CD-AC11-A0734CA4730D}"/>
              </a:ext>
            </a:extLst>
          </p:cNvPr>
          <p:cNvSpPr txBox="1"/>
          <p:nvPr/>
        </p:nvSpPr>
        <p:spPr>
          <a:xfrm>
            <a:off x="1154954" y="2630079"/>
            <a:ext cx="8761413" cy="3970318"/>
          </a:xfrm>
          <a:prstGeom prst="rect">
            <a:avLst/>
          </a:prstGeom>
          <a:noFill/>
        </p:spPr>
        <p:txBody>
          <a:bodyPr wrap="square" rtlCol="0">
            <a:spAutoFit/>
          </a:bodyPr>
          <a:lstStyle/>
          <a:p>
            <a:r>
              <a:rPr lang="en-US" dirty="0">
                <a:cs typeface="Times New Roman" panose="02020603050405020304" pitchFamily="18" charset="0"/>
              </a:rPr>
              <a:t>As I describe Computer Assistant before , it is to assist user in technical work.</a:t>
            </a:r>
          </a:p>
          <a:p>
            <a:endParaRPr lang="en-US" dirty="0">
              <a:cs typeface="Times New Roman" panose="02020603050405020304" pitchFamily="18" charset="0"/>
            </a:endParaRPr>
          </a:p>
          <a:p>
            <a:r>
              <a:rPr lang="en-US" dirty="0">
                <a:cs typeface="Times New Roman" panose="02020603050405020304" pitchFamily="18" charset="0"/>
              </a:rPr>
              <a:t>As for my knowledge all the </a:t>
            </a:r>
            <a:r>
              <a:rPr lang="en-US">
                <a:cs typeface="Times New Roman" panose="02020603050405020304" pitchFamily="18" charset="0"/>
              </a:rPr>
              <a:t>popular computer </a:t>
            </a:r>
            <a:r>
              <a:rPr lang="en-US" dirty="0">
                <a:cs typeface="Times New Roman" panose="02020603050405020304" pitchFamily="18" charset="0"/>
              </a:rPr>
              <a:t>assistant available in the market do use internet to perform even their single task.</a:t>
            </a:r>
          </a:p>
          <a:p>
            <a:endParaRPr lang="en-US" dirty="0">
              <a:cs typeface="Times New Roman" panose="02020603050405020304" pitchFamily="18" charset="0"/>
            </a:endParaRPr>
          </a:p>
          <a:p>
            <a:r>
              <a:rPr lang="en-US" dirty="0">
                <a:cs typeface="Times New Roman" panose="02020603050405020304" pitchFamily="18" charset="0"/>
              </a:rPr>
              <a:t>So I am developing a assistant which can perform task (which do not require internet) offline.</a:t>
            </a:r>
            <a:endParaRPr lang="en-IN" dirty="0">
              <a:cs typeface="Times New Roman" panose="02020603050405020304" pitchFamily="18" charset="0"/>
            </a:endParaRPr>
          </a:p>
          <a:p>
            <a:endParaRPr lang="en-IN" dirty="0">
              <a:cs typeface="Times New Roman" panose="02020603050405020304" pitchFamily="18" charset="0"/>
            </a:endParaRPr>
          </a:p>
          <a:p>
            <a:r>
              <a:rPr lang="en-IN" dirty="0">
                <a:cs typeface="Times New Roman" panose="02020603050405020304" pitchFamily="18" charset="0"/>
              </a:rPr>
              <a:t>Thermo can automatically check </a:t>
            </a:r>
            <a:r>
              <a:rPr lang="en-IN" dirty="0" err="1">
                <a:cs typeface="Times New Roman" panose="02020603050405020304" pitchFamily="18" charset="0"/>
              </a:rPr>
              <a:t>wheater</a:t>
            </a:r>
            <a:r>
              <a:rPr lang="en-IN" dirty="0">
                <a:cs typeface="Times New Roman" panose="02020603050405020304" pitchFamily="18" charset="0"/>
              </a:rPr>
              <a:t> your device is connected through internet or not.</a:t>
            </a:r>
          </a:p>
          <a:p>
            <a:endParaRPr lang="en-IN" dirty="0">
              <a:cs typeface="Times New Roman" panose="02020603050405020304" pitchFamily="18" charset="0"/>
            </a:endParaRPr>
          </a:p>
          <a:p>
            <a:r>
              <a:rPr lang="en-IN" dirty="0">
                <a:cs typeface="Times New Roman" panose="02020603050405020304" pitchFamily="18" charset="0"/>
              </a:rPr>
              <a:t>This make THERMO a unique assistant.</a:t>
            </a:r>
          </a:p>
          <a:p>
            <a:r>
              <a:rPr lang="en-IN" dirty="0">
                <a:cs typeface="Times New Roman" panose="02020603050405020304" pitchFamily="18" charset="0"/>
              </a:rPr>
              <a:t>Although it can not work as a proper assistant but I am working on it to add as many features as I can to make THERMO a good assistant.</a:t>
            </a:r>
          </a:p>
        </p:txBody>
      </p:sp>
    </p:spTree>
    <p:extLst>
      <p:ext uri="{BB962C8B-B14F-4D97-AF65-F5344CB8AC3E}">
        <p14:creationId xmlns:p14="http://schemas.microsoft.com/office/powerpoint/2010/main" val="436002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3CFE2-4EDE-4849-9E7A-325C01B286E2}"/>
              </a:ext>
            </a:extLst>
          </p:cNvPr>
          <p:cNvSpPr>
            <a:spLocks noGrp="1"/>
          </p:cNvSpPr>
          <p:nvPr>
            <p:ph type="ctrTitle"/>
          </p:nvPr>
        </p:nvSpPr>
        <p:spPr>
          <a:xfrm>
            <a:off x="2578403" y="1100492"/>
            <a:ext cx="8825658" cy="2677648"/>
          </a:xfrm>
        </p:spPr>
        <p:txBody>
          <a:bodyPr/>
          <a:lstStyle/>
          <a:p>
            <a:r>
              <a:rPr lang="en-US" dirty="0"/>
              <a:t>DESIGN and RESULT</a:t>
            </a:r>
            <a:endParaRPr lang="en-IN" dirty="0"/>
          </a:p>
        </p:txBody>
      </p:sp>
    </p:spTree>
    <p:extLst>
      <p:ext uri="{BB962C8B-B14F-4D97-AF65-F5344CB8AC3E}">
        <p14:creationId xmlns:p14="http://schemas.microsoft.com/office/powerpoint/2010/main" val="8085011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5B3DA7-B36C-47FE-BDA6-0EC015A86692}"/>
              </a:ext>
            </a:extLst>
          </p:cNvPr>
          <p:cNvSpPr txBox="1"/>
          <p:nvPr/>
        </p:nvSpPr>
        <p:spPr>
          <a:xfrm>
            <a:off x="4323760" y="386500"/>
            <a:ext cx="3544479" cy="400110"/>
          </a:xfrm>
          <a:prstGeom prst="rect">
            <a:avLst/>
          </a:prstGeom>
          <a:noFill/>
        </p:spPr>
        <p:txBody>
          <a:bodyPr wrap="square" rtlCol="0">
            <a:spAutoFit/>
          </a:bodyPr>
          <a:lstStyle/>
          <a:p>
            <a:pPr algn="ctr"/>
            <a:r>
              <a:rPr lang="en-US" sz="2000" b="1" dirty="0"/>
              <a:t>First Look</a:t>
            </a:r>
            <a:endParaRPr lang="en-IN" sz="2000" b="1" dirty="0"/>
          </a:p>
        </p:txBody>
      </p:sp>
      <p:pic>
        <p:nvPicPr>
          <p:cNvPr id="3" name="Picture 2">
            <a:extLst>
              <a:ext uri="{FF2B5EF4-FFF2-40B4-BE49-F238E27FC236}">
                <a16:creationId xmlns:a16="http://schemas.microsoft.com/office/drawing/2014/main" id="{551CBE50-7F82-4901-94BC-DB37E067E344}"/>
              </a:ext>
            </a:extLst>
          </p:cNvPr>
          <p:cNvPicPr>
            <a:picLocks noChangeAspect="1"/>
          </p:cNvPicPr>
          <p:nvPr/>
        </p:nvPicPr>
        <p:blipFill>
          <a:blip r:embed="rId2"/>
          <a:stretch>
            <a:fillRect/>
          </a:stretch>
        </p:blipFill>
        <p:spPr>
          <a:xfrm>
            <a:off x="1897016" y="998009"/>
            <a:ext cx="8397968" cy="4861981"/>
          </a:xfrm>
          <a:prstGeom prst="rect">
            <a:avLst/>
          </a:prstGeom>
        </p:spPr>
      </p:pic>
    </p:spTree>
    <p:extLst>
      <p:ext uri="{BB962C8B-B14F-4D97-AF65-F5344CB8AC3E}">
        <p14:creationId xmlns:p14="http://schemas.microsoft.com/office/powerpoint/2010/main" val="53304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04F6-CF55-4AC6-8BB9-DDCBF6788124}"/>
              </a:ext>
            </a:extLst>
          </p:cNvPr>
          <p:cNvSpPr>
            <a:spLocks noGrp="1"/>
          </p:cNvSpPr>
          <p:nvPr>
            <p:ph type="title"/>
          </p:nvPr>
        </p:nvSpPr>
        <p:spPr/>
        <p:txBody>
          <a:bodyPr/>
          <a:lstStyle/>
          <a:p>
            <a:r>
              <a:rPr lang="en-US" dirty="0"/>
              <a:t>Language Used </a:t>
            </a:r>
            <a:endParaRPr lang="en-IN" dirty="0"/>
          </a:p>
        </p:txBody>
      </p:sp>
      <p:sp>
        <p:nvSpPr>
          <p:cNvPr id="3" name="TextBox 2">
            <a:extLst>
              <a:ext uri="{FF2B5EF4-FFF2-40B4-BE49-F238E27FC236}">
                <a16:creationId xmlns:a16="http://schemas.microsoft.com/office/drawing/2014/main" id="{BFE46513-655A-4232-8CE2-E20DF3AE8748}"/>
              </a:ext>
            </a:extLst>
          </p:cNvPr>
          <p:cNvSpPr txBox="1"/>
          <p:nvPr/>
        </p:nvSpPr>
        <p:spPr>
          <a:xfrm>
            <a:off x="752167" y="2379406"/>
            <a:ext cx="10687665" cy="4478149"/>
          </a:xfrm>
          <a:prstGeom prst="rect">
            <a:avLst/>
          </a:prstGeom>
          <a:noFill/>
        </p:spPr>
        <p:txBody>
          <a:bodyPr wrap="square" rtlCol="0">
            <a:spAutoFit/>
          </a:bodyPr>
          <a:lstStyle/>
          <a:p>
            <a:r>
              <a:rPr lang="en-GB" sz="2400" b="1" dirty="0"/>
              <a:t>PYTHON</a:t>
            </a:r>
          </a:p>
          <a:p>
            <a:pPr algn="ctr"/>
            <a:endParaRPr lang="en-GB" dirty="0"/>
          </a:p>
          <a:p>
            <a:pPr algn="ctr"/>
            <a:r>
              <a:rPr lang="en-GB" dirty="0"/>
              <a:t>Python is an interpreted, object- orientated and a high level programming language.</a:t>
            </a:r>
          </a:p>
          <a:p>
            <a:pPr algn="ctr"/>
            <a:r>
              <a:rPr lang="en-GB" dirty="0"/>
              <a:t>It is a general purpose programming language that is often applied in scripting role.</a:t>
            </a:r>
          </a:p>
          <a:p>
            <a:pPr algn="ctr"/>
            <a:endParaRPr lang="en-GB" sz="2400" b="1" dirty="0"/>
          </a:p>
          <a:p>
            <a:pPr lvl="1"/>
            <a:r>
              <a:rPr lang="en-GB" sz="2400" b="1" dirty="0"/>
              <a:t>Why I use python for creating my project :-</a:t>
            </a:r>
            <a:r>
              <a:rPr lang="en-GB" sz="800" b="1" dirty="0"/>
              <a:t> </a:t>
            </a:r>
          </a:p>
          <a:p>
            <a:pPr lvl="1"/>
            <a:r>
              <a:rPr lang="en-GB" sz="800" b="1" dirty="0"/>
              <a:t> </a:t>
            </a:r>
            <a:endParaRPr lang="en-GB" sz="2400" b="1" dirty="0"/>
          </a:p>
          <a:p>
            <a:pPr marL="1200150" lvl="2" indent="-285750">
              <a:spcBef>
                <a:spcPct val="20000"/>
              </a:spcBef>
              <a:spcAft>
                <a:spcPts val="600"/>
              </a:spcAft>
              <a:buClr>
                <a:schemeClr val="accent1"/>
              </a:buClr>
              <a:buFont typeface="Arial" panose="020B0604020202020204" pitchFamily="34" charset="0"/>
              <a:buChar char="•"/>
            </a:pPr>
            <a:r>
              <a:rPr lang="en-GB" dirty="0"/>
              <a:t>Easy to understand &amp; Easy to learn.</a:t>
            </a:r>
          </a:p>
          <a:p>
            <a:pPr marL="1200150" lvl="2" indent="-285750">
              <a:spcBef>
                <a:spcPct val="20000"/>
              </a:spcBef>
              <a:spcAft>
                <a:spcPts val="600"/>
              </a:spcAft>
              <a:buClr>
                <a:schemeClr val="accent1"/>
              </a:buClr>
              <a:buFont typeface="Arial" panose="020B0604020202020204" pitchFamily="34" charset="0"/>
              <a:buChar char="•"/>
            </a:pPr>
            <a:r>
              <a:rPr lang="en-GB" dirty="0"/>
              <a:t>Simple to use.</a:t>
            </a:r>
          </a:p>
          <a:p>
            <a:pPr marL="1200150" lvl="2" indent="-285750">
              <a:spcBef>
                <a:spcPct val="20000"/>
              </a:spcBef>
              <a:spcAft>
                <a:spcPts val="600"/>
              </a:spcAft>
              <a:buClr>
                <a:schemeClr val="accent1"/>
              </a:buClr>
              <a:buFont typeface="Arial" panose="020B0604020202020204" pitchFamily="34" charset="0"/>
              <a:buChar char="•"/>
            </a:pPr>
            <a:r>
              <a:rPr lang="en-GB" dirty="0"/>
              <a:t>Rich libraries.</a:t>
            </a:r>
          </a:p>
          <a:p>
            <a:pPr marL="1200150" lvl="2" indent="-285750">
              <a:spcBef>
                <a:spcPct val="20000"/>
              </a:spcBef>
              <a:spcAft>
                <a:spcPts val="600"/>
              </a:spcAft>
              <a:buClr>
                <a:schemeClr val="accent1"/>
              </a:buClr>
              <a:buFont typeface="Arial" panose="020B0604020202020204" pitchFamily="34" charset="0"/>
              <a:buChar char="•"/>
            </a:pPr>
            <a:r>
              <a:rPr lang="en-GB" dirty="0"/>
              <a:t>Fewer code lines , less time.</a:t>
            </a:r>
          </a:p>
          <a:p>
            <a:pPr marL="1200150" lvl="2" indent="-285750">
              <a:spcBef>
                <a:spcPct val="20000"/>
              </a:spcBef>
              <a:spcAft>
                <a:spcPts val="600"/>
              </a:spcAft>
              <a:buClr>
                <a:schemeClr val="accent1"/>
              </a:buClr>
              <a:buFont typeface="Arial" panose="020B0604020202020204" pitchFamily="34" charset="0"/>
              <a:buChar char="•"/>
            </a:pPr>
            <a:r>
              <a:rPr lang="en-GB" dirty="0"/>
              <a:t>It has a big community.</a:t>
            </a:r>
          </a:p>
          <a:p>
            <a:endParaRPr lang="en-IN" dirty="0"/>
          </a:p>
        </p:txBody>
      </p:sp>
    </p:spTree>
    <p:extLst>
      <p:ext uri="{BB962C8B-B14F-4D97-AF65-F5344CB8AC3E}">
        <p14:creationId xmlns:p14="http://schemas.microsoft.com/office/powerpoint/2010/main" val="85353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954</Words>
  <Application>Microsoft Office PowerPoint</Application>
  <PresentationFormat>Widescreen</PresentationFormat>
  <Paragraphs>136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Century Gothic</vt:lpstr>
      <vt:lpstr>Consolas</vt:lpstr>
      <vt:lpstr>Wingdings 3</vt:lpstr>
      <vt:lpstr>Ion Boardroom</vt:lpstr>
      <vt:lpstr>Thermo</vt:lpstr>
      <vt:lpstr>PowerPoint Presentation</vt:lpstr>
      <vt:lpstr>OBJECTIVE</vt:lpstr>
      <vt:lpstr>Computer Assistant</vt:lpstr>
      <vt:lpstr>METHADOLOGY </vt:lpstr>
      <vt:lpstr>About THERMO and its UNIQUENESS</vt:lpstr>
      <vt:lpstr>DESIGN and RESULT</vt:lpstr>
      <vt:lpstr>PowerPoint Presentation</vt:lpstr>
      <vt:lpstr>Language Used </vt:lpstr>
      <vt:lpstr>Python libraries used</vt:lpstr>
      <vt:lpstr>What can this Assistant do for you?</vt:lpstr>
      <vt:lpstr>PowerPoint Presentation</vt:lpstr>
      <vt:lpstr>PowerPoint Presentation</vt:lpstr>
      <vt:lpstr>PowerPoint Presentation</vt:lpstr>
      <vt:lpstr>CONCLUSION</vt:lpstr>
      <vt:lpstr>Is THERMO an A.I.?</vt:lpstr>
      <vt:lpstr>Advantages of THERMO </vt:lpstr>
      <vt:lpstr>Disadvantages </vt:lpstr>
      <vt:lpstr>FUTURE SCOPE</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Maa</dc:title>
  <dc:creator>Manas Baranwal  EC 2 Year</dc:creator>
  <cp:lastModifiedBy>Manas Baranwal</cp:lastModifiedBy>
  <cp:revision>57</cp:revision>
  <dcterms:created xsi:type="dcterms:W3CDTF">2020-09-21T09:29:23Z</dcterms:created>
  <dcterms:modified xsi:type="dcterms:W3CDTF">2020-12-28T07:04:56Z</dcterms:modified>
</cp:coreProperties>
</file>