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matic SC"/>
      <p:regular r:id="rId18"/>
      <p:bold r:id="rId19"/>
    </p:embeddedFont>
    <p:embeddedFont>
      <p:font typeface="Source Code Pr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regular.fntdata"/><Relationship Id="rId11" Type="http://schemas.openxmlformats.org/officeDocument/2006/relationships/slide" Target="slides/slide6.xml"/><Relationship Id="rId22" Type="http://schemas.openxmlformats.org/officeDocument/2006/relationships/font" Target="fonts/SourceCodePro-italic.fntdata"/><Relationship Id="rId10" Type="http://schemas.openxmlformats.org/officeDocument/2006/relationships/slide" Target="slides/slide5.xml"/><Relationship Id="rId21" Type="http://schemas.openxmlformats.org/officeDocument/2006/relationships/font" Target="fonts/SourceCodePr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SourceCodePr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maticSC-bold.fntdata"/><Relationship Id="rId6" Type="http://schemas.openxmlformats.org/officeDocument/2006/relationships/slide" Target="slides/slide1.xml"/><Relationship Id="rId18" Type="http://schemas.openxmlformats.org/officeDocument/2006/relationships/font" Target="fonts/AmaticSC-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ed643876b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ed643876b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ed643876b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ed643876b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ed643876b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ed643876b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4ed643876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4ed643876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ed643876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ed643876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ed643876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ed643876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ed643876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ed643876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ed643876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ed643876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ed643876b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ed643876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ed643876b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ed643876b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ed643876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ed643876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p:nvPr/>
        </p:nvSpPr>
        <p:spPr>
          <a:xfrm>
            <a:off x="9625" y="0"/>
            <a:ext cx="9134400" cy="5143500"/>
          </a:xfrm>
          <a:prstGeom prst="rect">
            <a:avLst/>
          </a:prstGeom>
          <a:gradFill>
            <a:gsLst>
              <a:gs pos="0">
                <a:srgbClr val="F2F2F2"/>
              </a:gs>
              <a:gs pos="100000">
                <a:srgbClr val="A6A6A6"/>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ph type="ctrTitle"/>
          </p:nvPr>
        </p:nvSpPr>
        <p:spPr>
          <a:xfrm>
            <a:off x="311700" y="12265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7100">
                <a:latin typeface="Impact"/>
                <a:ea typeface="Impact"/>
                <a:cs typeface="Impact"/>
                <a:sym typeface="Impact"/>
              </a:rPr>
              <a:t>Air-BNB </a:t>
            </a:r>
            <a:endParaRPr b="0" sz="7100">
              <a:latin typeface="Impact"/>
              <a:ea typeface="Impact"/>
              <a:cs typeface="Impact"/>
              <a:sym typeface="Impact"/>
            </a:endParaRPr>
          </a:p>
          <a:p>
            <a:pPr indent="0" lvl="0" marL="0" rtl="0" algn="ctr">
              <a:spcBef>
                <a:spcPts val="0"/>
              </a:spcBef>
              <a:spcAft>
                <a:spcPts val="0"/>
              </a:spcAft>
              <a:buNone/>
            </a:pPr>
            <a:r>
              <a:rPr b="0" lang="en" sz="7100">
                <a:latin typeface="Impact"/>
                <a:ea typeface="Impact"/>
                <a:cs typeface="Impact"/>
                <a:sym typeface="Impact"/>
              </a:rPr>
              <a:t>Travel Data Analysis</a:t>
            </a:r>
            <a:endParaRPr b="0" sz="7100">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p:nvPr/>
        </p:nvSpPr>
        <p:spPr>
          <a:xfrm>
            <a:off x="0" y="0"/>
            <a:ext cx="9144000" cy="5143500"/>
          </a:xfrm>
          <a:prstGeom prst="rect">
            <a:avLst/>
          </a:prstGeom>
          <a:gradFill>
            <a:gsLst>
              <a:gs pos="0">
                <a:srgbClr val="B2B2ED"/>
              </a:gs>
              <a:gs pos="100000">
                <a:srgbClr val="4F4FCD"/>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txBox="1"/>
          <p:nvPr>
            <p:ph type="title"/>
          </p:nvPr>
        </p:nvSpPr>
        <p:spPr>
          <a:xfrm>
            <a:off x="-24450" y="136750"/>
            <a:ext cx="9192900" cy="803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a:solidFill>
                  <a:schemeClr val="lt1"/>
                </a:solidFill>
                <a:latin typeface="Arial"/>
                <a:ea typeface="Arial"/>
                <a:cs typeface="Arial"/>
                <a:sym typeface="Arial"/>
              </a:rPr>
              <a:t>Relation between Pricing and Room types</a:t>
            </a:r>
            <a:endParaRPr b="0">
              <a:solidFill>
                <a:schemeClr val="lt1"/>
              </a:solidFill>
              <a:latin typeface="Arial"/>
              <a:ea typeface="Arial"/>
              <a:cs typeface="Arial"/>
              <a:sym typeface="Arial"/>
            </a:endParaRPr>
          </a:p>
        </p:txBody>
      </p:sp>
      <p:sp>
        <p:nvSpPr>
          <p:cNvPr id="141" name="Google Shape;141;p22"/>
          <p:cNvSpPr/>
          <p:nvPr/>
        </p:nvSpPr>
        <p:spPr>
          <a:xfrm>
            <a:off x="4891950" y="1371700"/>
            <a:ext cx="536400" cy="284100"/>
          </a:xfrm>
          <a:prstGeom prst="lef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txBox="1"/>
          <p:nvPr>
            <p:ph type="title"/>
          </p:nvPr>
        </p:nvSpPr>
        <p:spPr>
          <a:xfrm>
            <a:off x="5428350" y="926650"/>
            <a:ext cx="3324900" cy="11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0" lang="en" sz="1600">
                <a:solidFill>
                  <a:schemeClr val="lt1"/>
                </a:solidFill>
                <a:latin typeface="Arial"/>
                <a:ea typeface="Arial"/>
                <a:cs typeface="Arial"/>
                <a:sym typeface="Arial"/>
              </a:rPr>
              <a:t>Drastic difference seen between the average pricing of room types. Entire Home/ apt and Private room being almost the same</a:t>
            </a:r>
            <a:endParaRPr b="0" sz="1600">
              <a:solidFill>
                <a:schemeClr val="lt1"/>
              </a:solidFill>
              <a:latin typeface="Arial"/>
              <a:ea typeface="Arial"/>
              <a:cs typeface="Arial"/>
              <a:sym typeface="Arial"/>
            </a:endParaRPr>
          </a:p>
        </p:txBody>
      </p:sp>
      <p:pic>
        <p:nvPicPr>
          <p:cNvPr id="143" name="Google Shape;143;p22"/>
          <p:cNvPicPr preferRelativeResize="0"/>
          <p:nvPr/>
        </p:nvPicPr>
        <p:blipFill>
          <a:blip r:embed="rId3">
            <a:alphaModFix/>
          </a:blip>
          <a:stretch>
            <a:fillRect/>
          </a:stretch>
        </p:blipFill>
        <p:spPr>
          <a:xfrm>
            <a:off x="515600" y="1059813"/>
            <a:ext cx="4229100" cy="2371725"/>
          </a:xfrm>
          <a:prstGeom prst="rect">
            <a:avLst/>
          </a:prstGeom>
          <a:noFill/>
          <a:ln>
            <a:noFill/>
          </a:ln>
        </p:spPr>
      </p:pic>
      <p:pic>
        <p:nvPicPr>
          <p:cNvPr id="144" name="Google Shape;144;p22"/>
          <p:cNvPicPr preferRelativeResize="0"/>
          <p:nvPr/>
        </p:nvPicPr>
        <p:blipFill>
          <a:blip r:embed="rId4">
            <a:alphaModFix/>
          </a:blip>
          <a:stretch>
            <a:fillRect/>
          </a:stretch>
        </p:blipFill>
        <p:spPr>
          <a:xfrm>
            <a:off x="5105875" y="2524113"/>
            <a:ext cx="3581400" cy="2619375"/>
          </a:xfrm>
          <a:prstGeom prst="rect">
            <a:avLst/>
          </a:prstGeom>
          <a:noFill/>
          <a:ln>
            <a:noFill/>
          </a:ln>
        </p:spPr>
      </p:pic>
      <p:sp>
        <p:nvSpPr>
          <p:cNvPr id="145" name="Google Shape;145;p22"/>
          <p:cNvSpPr/>
          <p:nvPr/>
        </p:nvSpPr>
        <p:spPr>
          <a:xfrm rot="10800000">
            <a:off x="4569475" y="3933825"/>
            <a:ext cx="536400" cy="284100"/>
          </a:xfrm>
          <a:prstGeom prst="lef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txBox="1"/>
          <p:nvPr>
            <p:ph type="title"/>
          </p:nvPr>
        </p:nvSpPr>
        <p:spPr>
          <a:xfrm>
            <a:off x="1926975" y="3502725"/>
            <a:ext cx="2710800" cy="1146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b="0" lang="en" sz="1600">
                <a:solidFill>
                  <a:schemeClr val="lt1"/>
                </a:solidFill>
                <a:latin typeface="Arial"/>
                <a:ea typeface="Arial"/>
                <a:cs typeface="Arial"/>
                <a:sym typeface="Arial"/>
              </a:rPr>
              <a:t>Mostly preferred room types Entire Home/ apt, Private Rooms are the ones having less average pricing </a:t>
            </a:r>
            <a:endParaRPr b="0" sz="160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p:nvPr/>
        </p:nvSpPr>
        <p:spPr>
          <a:xfrm>
            <a:off x="0" y="0"/>
            <a:ext cx="9144000" cy="5143500"/>
          </a:xfrm>
          <a:prstGeom prst="rect">
            <a:avLst/>
          </a:prstGeom>
          <a:gradFill>
            <a:gsLst>
              <a:gs pos="0">
                <a:srgbClr val="D4E5F5"/>
              </a:gs>
              <a:gs pos="100000">
                <a:srgbClr val="70A4D5"/>
              </a:gs>
            </a:gsLst>
            <a:path path="circle">
              <a:fillToRect b="50%" l="50%" r="50%" t="50%"/>
            </a:path>
            <a:tileRect/>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txBox="1"/>
          <p:nvPr>
            <p:ph type="title"/>
          </p:nvPr>
        </p:nvSpPr>
        <p:spPr>
          <a:xfrm>
            <a:off x="-24450" y="136750"/>
            <a:ext cx="9192900" cy="803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a:solidFill>
                  <a:schemeClr val="lt1"/>
                </a:solidFill>
                <a:latin typeface="Arial"/>
                <a:ea typeface="Arial"/>
                <a:cs typeface="Arial"/>
                <a:sym typeface="Arial"/>
              </a:rPr>
              <a:t>Room Type and Neighbourhood Groups</a:t>
            </a:r>
            <a:endParaRPr b="0">
              <a:solidFill>
                <a:schemeClr val="lt1"/>
              </a:solidFill>
              <a:latin typeface="Arial"/>
              <a:ea typeface="Arial"/>
              <a:cs typeface="Arial"/>
              <a:sym typeface="Arial"/>
            </a:endParaRPr>
          </a:p>
        </p:txBody>
      </p:sp>
      <p:sp>
        <p:nvSpPr>
          <p:cNvPr id="153" name="Google Shape;153;p23"/>
          <p:cNvSpPr txBox="1"/>
          <p:nvPr>
            <p:ph type="title"/>
          </p:nvPr>
        </p:nvSpPr>
        <p:spPr>
          <a:xfrm>
            <a:off x="4724200" y="940438"/>
            <a:ext cx="3324900" cy="117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0" lang="en" sz="1600">
                <a:solidFill>
                  <a:schemeClr val="lt1"/>
                </a:solidFill>
                <a:latin typeface="Arial"/>
                <a:ea typeface="Arial"/>
                <a:cs typeface="Arial"/>
                <a:sym typeface="Arial"/>
              </a:rPr>
              <a:t>Manhattan has the highest number of bookings, 88% of which are Entire home/ apartments</a:t>
            </a:r>
            <a:endParaRPr b="0" sz="1600">
              <a:solidFill>
                <a:schemeClr val="lt1"/>
              </a:solidFill>
              <a:latin typeface="Arial"/>
              <a:ea typeface="Arial"/>
              <a:cs typeface="Arial"/>
              <a:sym typeface="Arial"/>
            </a:endParaRPr>
          </a:p>
        </p:txBody>
      </p:sp>
      <p:pic>
        <p:nvPicPr>
          <p:cNvPr id="154" name="Google Shape;154;p23"/>
          <p:cNvPicPr preferRelativeResize="0"/>
          <p:nvPr/>
        </p:nvPicPr>
        <p:blipFill>
          <a:blip r:embed="rId3">
            <a:alphaModFix/>
          </a:blip>
          <a:stretch>
            <a:fillRect/>
          </a:stretch>
        </p:blipFill>
        <p:spPr>
          <a:xfrm>
            <a:off x="526000" y="1984650"/>
            <a:ext cx="5186375" cy="2780075"/>
          </a:xfrm>
          <a:prstGeom prst="rect">
            <a:avLst/>
          </a:prstGeom>
          <a:noFill/>
          <a:ln>
            <a:noFill/>
          </a:ln>
        </p:spPr>
      </p:pic>
      <p:sp>
        <p:nvSpPr>
          <p:cNvPr id="155" name="Google Shape;155;p23"/>
          <p:cNvSpPr/>
          <p:nvPr/>
        </p:nvSpPr>
        <p:spPr>
          <a:xfrm rot="-1181706">
            <a:off x="2854766" y="1767267"/>
            <a:ext cx="1876475" cy="284198"/>
          </a:xfrm>
          <a:prstGeom prst="lef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p:nvPr/>
        </p:nvSpPr>
        <p:spPr>
          <a:xfrm>
            <a:off x="0" y="0"/>
            <a:ext cx="9144000" cy="5143500"/>
          </a:xfrm>
          <a:prstGeom prst="rect">
            <a:avLst/>
          </a:prstGeom>
          <a:gradFill>
            <a:gsLst>
              <a:gs pos="0">
                <a:srgbClr val="DBD4EB"/>
              </a:gs>
              <a:gs pos="100000">
                <a:srgbClr val="9180BB"/>
              </a:gs>
            </a:gsLst>
            <a:path path="circle">
              <a:fillToRect b="50%" l="50%" r="50%" t="50%"/>
            </a:path>
            <a:tileRect/>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txBox="1"/>
          <p:nvPr>
            <p:ph type="title"/>
          </p:nvPr>
        </p:nvSpPr>
        <p:spPr>
          <a:xfrm>
            <a:off x="-24450" y="136750"/>
            <a:ext cx="9192900" cy="803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latin typeface="Arial"/>
                <a:ea typeface="Arial"/>
                <a:cs typeface="Arial"/>
                <a:sym typeface="Arial"/>
              </a:rPr>
              <a:t>Conclusions</a:t>
            </a:r>
            <a:endParaRPr>
              <a:solidFill>
                <a:schemeClr val="lt1"/>
              </a:solidFill>
              <a:latin typeface="Arial"/>
              <a:ea typeface="Arial"/>
              <a:cs typeface="Arial"/>
              <a:sym typeface="Arial"/>
            </a:endParaRPr>
          </a:p>
        </p:txBody>
      </p:sp>
      <p:sp>
        <p:nvSpPr>
          <p:cNvPr id="162" name="Google Shape;162;p24"/>
          <p:cNvSpPr txBox="1"/>
          <p:nvPr>
            <p:ph type="title"/>
          </p:nvPr>
        </p:nvSpPr>
        <p:spPr>
          <a:xfrm>
            <a:off x="367050" y="1087575"/>
            <a:ext cx="8409900" cy="35613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Highest number of bookings are seen in the </a:t>
            </a:r>
            <a:r>
              <a:rPr lang="en" sz="1600">
                <a:solidFill>
                  <a:schemeClr val="lt1"/>
                </a:solidFill>
                <a:latin typeface="Arial"/>
                <a:ea typeface="Arial"/>
                <a:cs typeface="Arial"/>
                <a:sym typeface="Arial"/>
              </a:rPr>
              <a:t>Manhattan Neighbourhood Group </a:t>
            </a:r>
            <a:endParaRPr sz="1600">
              <a:solidFill>
                <a:schemeClr val="lt1"/>
              </a:solidFill>
              <a:latin typeface="Arial"/>
              <a:ea typeface="Arial"/>
              <a:cs typeface="Arial"/>
              <a:sym typeface="Arial"/>
            </a:endParaRPr>
          </a:p>
          <a:p>
            <a:pPr indent="-330200" lvl="0" marL="457200" rtl="0" algn="l">
              <a:lnSpc>
                <a:spcPct val="100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The </a:t>
            </a:r>
            <a:r>
              <a:rPr lang="en" sz="1600">
                <a:solidFill>
                  <a:schemeClr val="lt1"/>
                </a:solidFill>
                <a:latin typeface="Arial"/>
                <a:ea typeface="Arial"/>
                <a:cs typeface="Arial"/>
                <a:sym typeface="Arial"/>
              </a:rPr>
              <a:t>top earning hosts</a:t>
            </a:r>
            <a:r>
              <a:rPr lang="en" sz="1600">
                <a:solidFill>
                  <a:schemeClr val="dk2"/>
                </a:solidFill>
                <a:latin typeface="Arial"/>
                <a:ea typeface="Arial"/>
                <a:cs typeface="Arial"/>
                <a:sym typeface="Arial"/>
              </a:rPr>
              <a:t> in New York City are the ones having maximum percentage of bookings in the Manhattan Neighbourhood Group making it the most preferred area by customers.</a:t>
            </a:r>
            <a:endParaRPr sz="1600">
              <a:solidFill>
                <a:schemeClr val="dk2"/>
              </a:solidFill>
              <a:latin typeface="Arial"/>
              <a:ea typeface="Arial"/>
              <a:cs typeface="Arial"/>
              <a:sym typeface="Arial"/>
            </a:endParaRPr>
          </a:p>
          <a:p>
            <a:pPr indent="-330200" lvl="0" marL="457200" rtl="0" algn="l">
              <a:lnSpc>
                <a:spcPct val="100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Neighbourhoods with the </a:t>
            </a:r>
            <a:r>
              <a:rPr lang="en" sz="1600">
                <a:solidFill>
                  <a:schemeClr val="lt1"/>
                </a:solidFill>
                <a:latin typeface="Arial"/>
                <a:ea typeface="Arial"/>
                <a:cs typeface="Arial"/>
                <a:sym typeface="Arial"/>
              </a:rPr>
              <a:t>highest average pricing</a:t>
            </a:r>
            <a:r>
              <a:rPr lang="en" sz="1600">
                <a:solidFill>
                  <a:schemeClr val="dk2"/>
                </a:solidFill>
                <a:latin typeface="Arial"/>
                <a:ea typeface="Arial"/>
                <a:cs typeface="Arial"/>
                <a:sym typeface="Arial"/>
              </a:rPr>
              <a:t> are the ones that have less number of bookings</a:t>
            </a:r>
            <a:endParaRPr sz="1600">
              <a:solidFill>
                <a:schemeClr val="dk2"/>
              </a:solidFill>
              <a:latin typeface="Arial"/>
              <a:ea typeface="Arial"/>
              <a:cs typeface="Arial"/>
              <a:sym typeface="Arial"/>
            </a:endParaRPr>
          </a:p>
          <a:p>
            <a:pPr indent="-330200" lvl="0" marL="457200" rtl="0" algn="l">
              <a:lnSpc>
                <a:spcPct val="100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Average pricing in relation with the reviews is almost the same for every review score out of 5</a:t>
            </a:r>
            <a:endParaRPr sz="1600">
              <a:solidFill>
                <a:schemeClr val="dk2"/>
              </a:solidFill>
              <a:latin typeface="Arial"/>
              <a:ea typeface="Arial"/>
              <a:cs typeface="Arial"/>
              <a:sym typeface="Arial"/>
            </a:endParaRPr>
          </a:p>
          <a:p>
            <a:pPr indent="-330200" lvl="0" marL="457200" rtl="0" algn="l">
              <a:lnSpc>
                <a:spcPct val="100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The m</a:t>
            </a:r>
            <a:r>
              <a:rPr lang="en" sz="1600">
                <a:solidFill>
                  <a:schemeClr val="dk2"/>
                </a:solidFill>
                <a:latin typeface="Arial"/>
                <a:ea typeface="Arial"/>
                <a:cs typeface="Arial"/>
                <a:sym typeface="Arial"/>
              </a:rPr>
              <a:t>o</a:t>
            </a:r>
            <a:r>
              <a:rPr lang="en" sz="1600">
                <a:solidFill>
                  <a:schemeClr val="dk2"/>
                </a:solidFill>
                <a:latin typeface="Arial"/>
                <a:ea typeface="Arial"/>
                <a:cs typeface="Arial"/>
                <a:sym typeface="Arial"/>
              </a:rPr>
              <a:t>stly preferre</a:t>
            </a:r>
            <a:r>
              <a:rPr lang="en" sz="1600">
                <a:solidFill>
                  <a:schemeClr val="dk2"/>
                </a:solidFill>
                <a:latin typeface="Arial"/>
                <a:ea typeface="Arial"/>
                <a:cs typeface="Arial"/>
                <a:sym typeface="Arial"/>
              </a:rPr>
              <a:t>d room types are </a:t>
            </a:r>
            <a:r>
              <a:rPr lang="en" sz="1600">
                <a:solidFill>
                  <a:schemeClr val="lt1"/>
                </a:solidFill>
                <a:latin typeface="Arial"/>
                <a:ea typeface="Arial"/>
                <a:cs typeface="Arial"/>
                <a:sym typeface="Arial"/>
              </a:rPr>
              <a:t>Entire Home/ Apartments, Private Rooms</a:t>
            </a:r>
            <a:r>
              <a:rPr lang="en" sz="1600">
                <a:solidFill>
                  <a:schemeClr val="dk2"/>
                </a:solidFill>
                <a:latin typeface="Arial"/>
                <a:ea typeface="Arial"/>
                <a:cs typeface="Arial"/>
                <a:sym typeface="Arial"/>
              </a:rPr>
              <a:t> </a:t>
            </a:r>
            <a:endParaRPr sz="1600">
              <a:solidFill>
                <a:schemeClr val="dk2"/>
              </a:solidFill>
              <a:latin typeface="Arial"/>
              <a:ea typeface="Arial"/>
              <a:cs typeface="Arial"/>
              <a:sym typeface="Arial"/>
            </a:endParaRPr>
          </a:p>
          <a:p>
            <a:pPr indent="-330200" lvl="0" marL="457200" rtl="0" algn="l">
              <a:lnSpc>
                <a:spcPct val="100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Entire Home/ apt, Private Rooms </a:t>
            </a:r>
            <a:r>
              <a:rPr lang="en" sz="1600">
                <a:solidFill>
                  <a:schemeClr val="dk2"/>
                </a:solidFill>
                <a:latin typeface="Arial"/>
                <a:ea typeface="Arial"/>
                <a:cs typeface="Arial"/>
                <a:sym typeface="Arial"/>
              </a:rPr>
              <a:t>are also the ones having </a:t>
            </a:r>
            <a:r>
              <a:rPr lang="en" sz="1600">
                <a:solidFill>
                  <a:schemeClr val="lt1"/>
                </a:solidFill>
                <a:latin typeface="Arial"/>
                <a:ea typeface="Arial"/>
                <a:cs typeface="Arial"/>
                <a:sym typeface="Arial"/>
              </a:rPr>
              <a:t>less average pricing</a:t>
            </a:r>
            <a:r>
              <a:rPr lang="en" sz="1600">
                <a:solidFill>
                  <a:schemeClr val="dk2"/>
                </a:solidFill>
                <a:latin typeface="Arial"/>
                <a:ea typeface="Arial"/>
                <a:cs typeface="Arial"/>
                <a:sym typeface="Arial"/>
              </a:rPr>
              <a:t> </a:t>
            </a:r>
            <a:endParaRPr sz="1600">
              <a:solidFill>
                <a:schemeClr val="dk2"/>
              </a:solidFill>
              <a:latin typeface="Arial"/>
              <a:ea typeface="Arial"/>
              <a:cs typeface="Arial"/>
              <a:sym typeface="Arial"/>
            </a:endParaRPr>
          </a:p>
          <a:p>
            <a:pPr indent="-330200" lvl="0" marL="457200" rtl="0" algn="l">
              <a:lnSpc>
                <a:spcPct val="100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Manhattan has the maximum bookings and </a:t>
            </a:r>
            <a:r>
              <a:rPr lang="en" sz="1600">
                <a:solidFill>
                  <a:schemeClr val="lt1"/>
                </a:solidFill>
                <a:latin typeface="Arial"/>
                <a:ea typeface="Arial"/>
                <a:cs typeface="Arial"/>
                <a:sym typeface="Arial"/>
              </a:rPr>
              <a:t>88%</a:t>
            </a:r>
            <a:r>
              <a:rPr lang="en" sz="1600">
                <a:solidFill>
                  <a:schemeClr val="dk2"/>
                </a:solidFill>
                <a:latin typeface="Arial"/>
                <a:ea typeface="Arial"/>
                <a:cs typeface="Arial"/>
                <a:sym typeface="Arial"/>
              </a:rPr>
              <a:t> of which are bookings of </a:t>
            </a:r>
            <a:r>
              <a:rPr lang="en" sz="1600">
                <a:solidFill>
                  <a:schemeClr val="lt1"/>
                </a:solidFill>
                <a:latin typeface="Arial"/>
                <a:ea typeface="Arial"/>
                <a:cs typeface="Arial"/>
                <a:sym typeface="Arial"/>
              </a:rPr>
              <a:t>Entire Homes/ Apartments </a:t>
            </a:r>
            <a:endParaRPr sz="16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9625" y="0"/>
            <a:ext cx="4562400" cy="5143500"/>
          </a:xfrm>
          <a:prstGeom prst="rect">
            <a:avLst/>
          </a:prstGeom>
          <a:gradFill>
            <a:gsLst>
              <a:gs pos="0">
                <a:srgbClr val="FFF6DB"/>
              </a:gs>
              <a:gs pos="100000">
                <a:srgbClr val="FAD25C"/>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idx="1" type="body"/>
          </p:nvPr>
        </p:nvSpPr>
        <p:spPr>
          <a:xfrm>
            <a:off x="180325" y="1448625"/>
            <a:ext cx="3999900" cy="3340200"/>
          </a:xfrm>
          <a:prstGeom prst="rect">
            <a:avLst/>
          </a:prstGeom>
        </p:spPr>
        <p:txBody>
          <a:bodyPr anchorCtr="0" anchor="t" bIns="91425" lIns="91425" spcFirstLastPara="1" rIns="91425" wrap="square" tIns="91425">
            <a:normAutofit/>
          </a:bodyPr>
          <a:lstStyle/>
          <a:p>
            <a:pPr indent="0" lvl="0" marL="0" rtl="0" algn="ctr">
              <a:lnSpc>
                <a:spcPct val="100000"/>
              </a:lnSpc>
              <a:spcBef>
                <a:spcPts val="1200"/>
              </a:spcBef>
              <a:spcAft>
                <a:spcPts val="1200"/>
              </a:spcAft>
              <a:buNone/>
            </a:pPr>
            <a:r>
              <a:rPr b="1" lang="en"/>
              <a:t>Air BNB has aimed to expand on travelling possibilities and present more unique, personalized ways of experiencing destinations. The analysis aims to draw insights from the data obtained from the listing activity of homestays in </a:t>
            </a:r>
            <a:r>
              <a:rPr b="1" lang="en"/>
              <a:t>New York City</a:t>
            </a:r>
            <a:r>
              <a:rPr b="1" lang="en"/>
              <a:t>. Some research questions need to be answered with respect to all the listings of past booking information.</a:t>
            </a:r>
            <a:endParaRPr b="1"/>
          </a:p>
        </p:txBody>
      </p:sp>
      <p:sp>
        <p:nvSpPr>
          <p:cNvPr id="64" name="Google Shape;64;p14"/>
          <p:cNvSpPr txBox="1"/>
          <p:nvPr>
            <p:ph type="title"/>
          </p:nvPr>
        </p:nvSpPr>
        <p:spPr>
          <a:xfrm>
            <a:off x="573175" y="145600"/>
            <a:ext cx="32142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a:latin typeface="Arial"/>
                <a:ea typeface="Arial"/>
                <a:cs typeface="Arial"/>
                <a:sym typeface="Arial"/>
              </a:rPr>
              <a:t>Objective</a:t>
            </a:r>
            <a:endParaRPr b="0">
              <a:latin typeface="Arial"/>
              <a:ea typeface="Arial"/>
              <a:cs typeface="Arial"/>
              <a:sym typeface="Arial"/>
            </a:endParaRPr>
          </a:p>
        </p:txBody>
      </p:sp>
      <p:sp>
        <p:nvSpPr>
          <p:cNvPr id="65" name="Google Shape;65;p14"/>
          <p:cNvSpPr/>
          <p:nvPr/>
        </p:nvSpPr>
        <p:spPr>
          <a:xfrm>
            <a:off x="4572000" y="0"/>
            <a:ext cx="4644300" cy="5143500"/>
          </a:xfrm>
          <a:prstGeom prst="rect">
            <a:avLst/>
          </a:prstGeom>
          <a:gradFill>
            <a:gsLst>
              <a:gs pos="0">
                <a:srgbClr val="9EAFB8"/>
              </a:gs>
              <a:gs pos="100000">
                <a:srgbClr val="616D73"/>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ph idx="2" type="body"/>
          </p:nvPr>
        </p:nvSpPr>
        <p:spPr>
          <a:xfrm>
            <a:off x="4906025" y="1448625"/>
            <a:ext cx="3999900" cy="3340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chemeClr val="lt1"/>
                </a:solidFill>
              </a:rPr>
              <a:t>Develop a Report by Extracting-Transforming-Loading of data which contains listings of the past booking information.</a:t>
            </a:r>
            <a:endParaRPr b="1">
              <a:solidFill>
                <a:schemeClr val="lt1"/>
              </a:solidFill>
            </a:endParaRPr>
          </a:p>
          <a:p>
            <a:pPr indent="0" lvl="0" marL="0" rtl="0" algn="ctr">
              <a:spcBef>
                <a:spcPts val="0"/>
              </a:spcBef>
              <a:spcAft>
                <a:spcPts val="0"/>
              </a:spcAft>
              <a:buNone/>
            </a:pPr>
            <a:r>
              <a:rPr b="1" lang="en">
                <a:solidFill>
                  <a:schemeClr val="lt1"/>
                </a:solidFill>
              </a:rPr>
              <a:t>Analyze the data with respect to the Host, the neighbourhood, and customer pricing and reviews.</a:t>
            </a:r>
            <a:endParaRPr b="1">
              <a:solidFill>
                <a:schemeClr val="lt1"/>
              </a:solidFill>
            </a:endParaRPr>
          </a:p>
          <a:p>
            <a:pPr indent="0" lvl="0" marL="0" rtl="0" algn="ctr">
              <a:spcBef>
                <a:spcPts val="1200"/>
              </a:spcBef>
              <a:spcAft>
                <a:spcPts val="1200"/>
              </a:spcAft>
              <a:buNone/>
            </a:pPr>
            <a:r>
              <a:t/>
            </a:r>
            <a:endParaRPr b="1"/>
          </a:p>
        </p:txBody>
      </p:sp>
      <p:sp>
        <p:nvSpPr>
          <p:cNvPr id="67" name="Google Shape;67;p14"/>
          <p:cNvSpPr txBox="1"/>
          <p:nvPr>
            <p:ph type="title"/>
          </p:nvPr>
        </p:nvSpPr>
        <p:spPr>
          <a:xfrm>
            <a:off x="5298875" y="145600"/>
            <a:ext cx="32142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a:solidFill>
                  <a:schemeClr val="lt1"/>
                </a:solidFill>
                <a:latin typeface="Arial"/>
                <a:ea typeface="Arial"/>
                <a:cs typeface="Arial"/>
                <a:sym typeface="Arial"/>
              </a:rPr>
              <a:t>Problem Statement</a:t>
            </a:r>
            <a:endParaRPr b="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p:nvPr/>
        </p:nvSpPr>
        <p:spPr>
          <a:xfrm>
            <a:off x="0" y="0"/>
            <a:ext cx="9144000" cy="5143500"/>
          </a:xfrm>
          <a:prstGeom prst="rect">
            <a:avLst/>
          </a:prstGeom>
          <a:gradFill>
            <a:gsLst>
              <a:gs pos="0">
                <a:srgbClr val="DCECD5"/>
              </a:gs>
              <a:gs pos="100000">
                <a:srgbClr val="93BC81"/>
              </a:gs>
            </a:gsLst>
            <a:path path="circle">
              <a:fillToRect b="50%" l="50%" r="50%" t="50%"/>
            </a:path>
            <a:tileRect/>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 name="Google Shape;73;p15"/>
          <p:cNvPicPr preferRelativeResize="0"/>
          <p:nvPr/>
        </p:nvPicPr>
        <p:blipFill>
          <a:blip r:embed="rId3">
            <a:alphaModFix/>
          </a:blip>
          <a:stretch>
            <a:fillRect/>
          </a:stretch>
        </p:blipFill>
        <p:spPr>
          <a:xfrm>
            <a:off x="4914200" y="2971375"/>
            <a:ext cx="2961575" cy="1436250"/>
          </a:xfrm>
          <a:prstGeom prst="rect">
            <a:avLst/>
          </a:prstGeom>
          <a:noFill/>
          <a:ln>
            <a:noFill/>
          </a:ln>
        </p:spPr>
      </p:pic>
      <p:pic>
        <p:nvPicPr>
          <p:cNvPr id="74" name="Google Shape;74;p15"/>
          <p:cNvPicPr preferRelativeResize="0"/>
          <p:nvPr/>
        </p:nvPicPr>
        <p:blipFill>
          <a:blip r:embed="rId4">
            <a:alphaModFix/>
          </a:blip>
          <a:stretch>
            <a:fillRect/>
          </a:stretch>
        </p:blipFill>
        <p:spPr>
          <a:xfrm>
            <a:off x="1999778" y="2971375"/>
            <a:ext cx="2316375" cy="1508613"/>
          </a:xfrm>
          <a:prstGeom prst="rect">
            <a:avLst/>
          </a:prstGeom>
          <a:noFill/>
          <a:ln>
            <a:noFill/>
          </a:ln>
        </p:spPr>
      </p:pic>
      <p:pic>
        <p:nvPicPr>
          <p:cNvPr id="75" name="Google Shape;75;p15"/>
          <p:cNvPicPr preferRelativeResize="0"/>
          <p:nvPr/>
        </p:nvPicPr>
        <p:blipFill>
          <a:blip r:embed="rId5">
            <a:alphaModFix/>
          </a:blip>
          <a:stretch>
            <a:fillRect/>
          </a:stretch>
        </p:blipFill>
        <p:spPr>
          <a:xfrm>
            <a:off x="362850" y="1228250"/>
            <a:ext cx="2589250" cy="1563325"/>
          </a:xfrm>
          <a:prstGeom prst="rect">
            <a:avLst/>
          </a:prstGeom>
          <a:noFill/>
          <a:ln>
            <a:noFill/>
          </a:ln>
        </p:spPr>
      </p:pic>
      <p:pic>
        <p:nvPicPr>
          <p:cNvPr id="76" name="Google Shape;76;p15"/>
          <p:cNvPicPr preferRelativeResize="0"/>
          <p:nvPr/>
        </p:nvPicPr>
        <p:blipFill>
          <a:blip r:embed="rId6">
            <a:alphaModFix/>
          </a:blip>
          <a:stretch>
            <a:fillRect/>
          </a:stretch>
        </p:blipFill>
        <p:spPr>
          <a:xfrm>
            <a:off x="5902925" y="1276175"/>
            <a:ext cx="2771575" cy="1385800"/>
          </a:xfrm>
          <a:prstGeom prst="rect">
            <a:avLst/>
          </a:prstGeom>
          <a:noFill/>
          <a:ln>
            <a:noFill/>
          </a:ln>
        </p:spPr>
      </p:pic>
      <p:sp>
        <p:nvSpPr>
          <p:cNvPr id="77" name="Google Shape;77;p15"/>
          <p:cNvSpPr txBox="1"/>
          <p:nvPr>
            <p:ph type="title"/>
          </p:nvPr>
        </p:nvSpPr>
        <p:spPr>
          <a:xfrm>
            <a:off x="2964900" y="250800"/>
            <a:ext cx="32142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a:latin typeface="Arial"/>
                <a:ea typeface="Arial"/>
                <a:cs typeface="Arial"/>
                <a:sym typeface="Arial"/>
              </a:rPr>
              <a:t>Key Insights</a:t>
            </a:r>
            <a:endParaRPr b="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p:nvPr/>
        </p:nvSpPr>
        <p:spPr>
          <a:xfrm>
            <a:off x="0" y="0"/>
            <a:ext cx="9144000" cy="5143500"/>
          </a:xfrm>
          <a:prstGeom prst="rect">
            <a:avLst/>
          </a:prstGeom>
          <a:gradFill>
            <a:gsLst>
              <a:gs pos="0">
                <a:srgbClr val="1077D2"/>
              </a:gs>
              <a:gs pos="100000">
                <a:srgbClr val="093153"/>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6"/>
          <p:cNvPicPr preferRelativeResize="0"/>
          <p:nvPr/>
        </p:nvPicPr>
        <p:blipFill rotWithShape="1">
          <a:blip r:embed="rId3">
            <a:alphaModFix/>
          </a:blip>
          <a:srcRect b="5988" l="0" r="0" t="11065"/>
          <a:stretch/>
        </p:blipFill>
        <p:spPr>
          <a:xfrm>
            <a:off x="1533225" y="1232625"/>
            <a:ext cx="6077550" cy="3725600"/>
          </a:xfrm>
          <a:prstGeom prst="rect">
            <a:avLst/>
          </a:prstGeom>
          <a:noFill/>
          <a:ln>
            <a:noFill/>
          </a:ln>
        </p:spPr>
      </p:pic>
      <p:sp>
        <p:nvSpPr>
          <p:cNvPr id="84" name="Google Shape;84;p16"/>
          <p:cNvSpPr txBox="1"/>
          <p:nvPr>
            <p:ph type="title"/>
          </p:nvPr>
        </p:nvSpPr>
        <p:spPr>
          <a:xfrm>
            <a:off x="433050" y="271825"/>
            <a:ext cx="82779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a:solidFill>
                  <a:schemeClr val="lt1"/>
                </a:solidFill>
                <a:latin typeface="Arial"/>
                <a:ea typeface="Arial"/>
                <a:cs typeface="Arial"/>
                <a:sym typeface="Arial"/>
              </a:rPr>
              <a:t>Top Earning Hosts in New York City</a:t>
            </a:r>
            <a:endParaRPr b="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p:nvPr/>
        </p:nvSpPr>
        <p:spPr>
          <a:xfrm>
            <a:off x="0" y="0"/>
            <a:ext cx="9144000" cy="5143500"/>
          </a:xfrm>
          <a:prstGeom prst="rect">
            <a:avLst/>
          </a:prstGeom>
          <a:gradFill>
            <a:gsLst>
              <a:gs pos="0">
                <a:srgbClr val="4E29AA"/>
              </a:gs>
              <a:gs pos="100000">
                <a:srgbClr val="1E123D"/>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 name="Google Shape;90;p17"/>
          <p:cNvPicPr preferRelativeResize="0"/>
          <p:nvPr/>
        </p:nvPicPr>
        <p:blipFill rotWithShape="1">
          <a:blip r:embed="rId3">
            <a:alphaModFix/>
          </a:blip>
          <a:srcRect b="0" l="68033" r="0" t="15590"/>
          <a:stretch/>
        </p:blipFill>
        <p:spPr>
          <a:xfrm>
            <a:off x="737450" y="1604075"/>
            <a:ext cx="1746000" cy="1935325"/>
          </a:xfrm>
          <a:prstGeom prst="rect">
            <a:avLst/>
          </a:prstGeom>
          <a:noFill/>
          <a:ln>
            <a:noFill/>
          </a:ln>
        </p:spPr>
      </p:pic>
      <p:sp>
        <p:nvSpPr>
          <p:cNvPr id="91" name="Google Shape;91;p17"/>
          <p:cNvSpPr txBox="1"/>
          <p:nvPr>
            <p:ph type="title"/>
          </p:nvPr>
        </p:nvSpPr>
        <p:spPr>
          <a:xfrm>
            <a:off x="360900" y="126225"/>
            <a:ext cx="8422200" cy="1340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a:solidFill>
                  <a:schemeClr val="lt1"/>
                </a:solidFill>
                <a:latin typeface="Arial"/>
                <a:ea typeface="Arial"/>
                <a:cs typeface="Arial"/>
                <a:sym typeface="Arial"/>
              </a:rPr>
              <a:t>Maximum Bookings observed in the Manhattan Neighbourhood Group</a:t>
            </a:r>
            <a:endParaRPr b="0">
              <a:solidFill>
                <a:schemeClr val="lt1"/>
              </a:solidFill>
              <a:latin typeface="Arial"/>
              <a:ea typeface="Arial"/>
              <a:cs typeface="Arial"/>
              <a:sym typeface="Arial"/>
            </a:endParaRPr>
          </a:p>
        </p:txBody>
      </p:sp>
      <p:pic>
        <p:nvPicPr>
          <p:cNvPr id="92" name="Google Shape;92;p17"/>
          <p:cNvPicPr preferRelativeResize="0"/>
          <p:nvPr/>
        </p:nvPicPr>
        <p:blipFill rotWithShape="1">
          <a:blip r:embed="rId4">
            <a:alphaModFix/>
          </a:blip>
          <a:srcRect b="0" l="7464" r="31346" t="14118"/>
          <a:stretch/>
        </p:blipFill>
        <p:spPr>
          <a:xfrm>
            <a:off x="1656675" y="1386550"/>
            <a:ext cx="5830650" cy="3435100"/>
          </a:xfrm>
          <a:prstGeom prst="rect">
            <a:avLst/>
          </a:prstGeom>
          <a:noFill/>
          <a:ln>
            <a:noFill/>
          </a:ln>
        </p:spPr>
      </p:pic>
      <p:sp>
        <p:nvSpPr>
          <p:cNvPr id="93" name="Google Shape;93;p17"/>
          <p:cNvSpPr txBox="1"/>
          <p:nvPr>
            <p:ph type="title"/>
          </p:nvPr>
        </p:nvSpPr>
        <p:spPr>
          <a:xfrm>
            <a:off x="5923925" y="3727800"/>
            <a:ext cx="1914300" cy="3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0" lang="en" sz="2280">
                <a:solidFill>
                  <a:schemeClr val="lt1"/>
                </a:solidFill>
                <a:latin typeface="Arial"/>
                <a:ea typeface="Arial"/>
                <a:cs typeface="Arial"/>
                <a:sym typeface="Arial"/>
              </a:rPr>
              <a:t>Manhattan</a:t>
            </a:r>
            <a:endParaRPr b="0" sz="2280">
              <a:solidFill>
                <a:schemeClr val="lt1"/>
              </a:solidFill>
              <a:latin typeface="Arial"/>
              <a:ea typeface="Arial"/>
              <a:cs typeface="Arial"/>
              <a:sym typeface="Arial"/>
            </a:endParaRPr>
          </a:p>
        </p:txBody>
      </p:sp>
      <p:sp>
        <p:nvSpPr>
          <p:cNvPr id="94" name="Google Shape;94;p17"/>
          <p:cNvSpPr/>
          <p:nvPr/>
        </p:nvSpPr>
        <p:spPr>
          <a:xfrm>
            <a:off x="5566350" y="3769800"/>
            <a:ext cx="536400" cy="284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p:nvPr/>
        </p:nvSpPr>
        <p:spPr>
          <a:xfrm>
            <a:off x="0" y="0"/>
            <a:ext cx="9144000" cy="5143500"/>
          </a:xfrm>
          <a:prstGeom prst="rect">
            <a:avLst/>
          </a:prstGeom>
          <a:gradFill>
            <a:gsLst>
              <a:gs pos="0">
                <a:srgbClr val="D4E5F5"/>
              </a:gs>
              <a:gs pos="100000">
                <a:srgbClr val="70A4D5"/>
              </a:gs>
            </a:gsLst>
            <a:path path="circle">
              <a:fillToRect b="50%" l="50%" r="50%" t="50%"/>
            </a:path>
            <a:tileRect/>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ph type="title"/>
          </p:nvPr>
        </p:nvSpPr>
        <p:spPr>
          <a:xfrm>
            <a:off x="149550" y="126225"/>
            <a:ext cx="8844900" cy="803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a:solidFill>
                  <a:schemeClr val="lt1"/>
                </a:solidFill>
                <a:latin typeface="Arial"/>
                <a:ea typeface="Arial"/>
                <a:cs typeface="Arial"/>
                <a:sym typeface="Arial"/>
              </a:rPr>
              <a:t>Top Hosts having bookings in Manhattan</a:t>
            </a:r>
            <a:endParaRPr b="0">
              <a:solidFill>
                <a:schemeClr val="lt1"/>
              </a:solidFill>
              <a:latin typeface="Arial"/>
              <a:ea typeface="Arial"/>
              <a:cs typeface="Arial"/>
              <a:sym typeface="Arial"/>
            </a:endParaRPr>
          </a:p>
        </p:txBody>
      </p:sp>
      <p:pic>
        <p:nvPicPr>
          <p:cNvPr id="101" name="Google Shape;101;p18"/>
          <p:cNvPicPr preferRelativeResize="0"/>
          <p:nvPr/>
        </p:nvPicPr>
        <p:blipFill rotWithShape="1">
          <a:blip r:embed="rId3">
            <a:alphaModFix/>
          </a:blip>
          <a:srcRect b="3166" l="0" r="0" t="0"/>
          <a:stretch/>
        </p:blipFill>
        <p:spPr>
          <a:xfrm>
            <a:off x="2632225" y="929925"/>
            <a:ext cx="3879550" cy="4058850"/>
          </a:xfrm>
          <a:prstGeom prst="rect">
            <a:avLst/>
          </a:prstGeom>
          <a:noFill/>
          <a:ln>
            <a:noFill/>
          </a:ln>
          <a:effectLst>
            <a:outerShdw blurRad="57150" rotWithShape="0" algn="bl" dir="5400000" dist="19050">
              <a:srgbClr val="000000">
                <a:alpha val="50000"/>
              </a:srgbClr>
            </a:outerShdw>
          </a:effectLst>
        </p:spPr>
      </p:pic>
      <p:sp>
        <p:nvSpPr>
          <p:cNvPr id="102" name="Google Shape;102;p18"/>
          <p:cNvSpPr txBox="1"/>
          <p:nvPr>
            <p:ph type="title"/>
          </p:nvPr>
        </p:nvSpPr>
        <p:spPr>
          <a:xfrm>
            <a:off x="6869550" y="1371700"/>
            <a:ext cx="2124900" cy="138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0" lang="en" sz="1600">
                <a:solidFill>
                  <a:schemeClr val="lt1"/>
                </a:solidFill>
                <a:latin typeface="Arial"/>
                <a:ea typeface="Arial"/>
                <a:cs typeface="Arial"/>
                <a:sym typeface="Arial"/>
              </a:rPr>
              <a:t>All the top earning hosts are also the ones </a:t>
            </a:r>
            <a:r>
              <a:rPr b="0" lang="en" sz="1600">
                <a:solidFill>
                  <a:schemeClr val="lt1"/>
                </a:solidFill>
                <a:latin typeface="Arial"/>
                <a:ea typeface="Arial"/>
                <a:cs typeface="Arial"/>
                <a:sym typeface="Arial"/>
              </a:rPr>
              <a:t>having maximum bookings in Manhattan</a:t>
            </a:r>
            <a:endParaRPr b="0" sz="1600">
              <a:solidFill>
                <a:schemeClr val="lt1"/>
              </a:solidFill>
              <a:latin typeface="Arial"/>
              <a:ea typeface="Arial"/>
              <a:cs typeface="Arial"/>
              <a:sym typeface="Arial"/>
            </a:endParaRPr>
          </a:p>
        </p:txBody>
      </p:sp>
      <p:sp>
        <p:nvSpPr>
          <p:cNvPr id="103" name="Google Shape;103;p18"/>
          <p:cNvSpPr/>
          <p:nvPr/>
        </p:nvSpPr>
        <p:spPr>
          <a:xfrm>
            <a:off x="6638000" y="1923850"/>
            <a:ext cx="536400" cy="284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p:nvPr/>
        </p:nvSpPr>
        <p:spPr>
          <a:xfrm>
            <a:off x="0" y="0"/>
            <a:ext cx="9144000" cy="5143500"/>
          </a:xfrm>
          <a:prstGeom prst="rect">
            <a:avLst/>
          </a:prstGeom>
          <a:gradFill>
            <a:gsLst>
              <a:gs pos="0">
                <a:srgbClr val="DFE9FB"/>
              </a:gs>
              <a:gs pos="100000">
                <a:srgbClr val="6E9BE7"/>
              </a:gs>
            </a:gsLst>
            <a:path path="circle">
              <a:fillToRect b="50%" l="50%" r="50%" t="50%"/>
            </a:path>
            <a:tileRect/>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txBox="1"/>
          <p:nvPr>
            <p:ph type="title"/>
          </p:nvPr>
        </p:nvSpPr>
        <p:spPr>
          <a:xfrm>
            <a:off x="149550" y="126225"/>
            <a:ext cx="8844900" cy="803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a:solidFill>
                  <a:schemeClr val="lt1"/>
                </a:solidFill>
                <a:latin typeface="Arial"/>
                <a:ea typeface="Arial"/>
                <a:cs typeface="Arial"/>
                <a:sym typeface="Arial"/>
              </a:rPr>
              <a:t>Neighbourhoods in Manhattan</a:t>
            </a:r>
            <a:endParaRPr b="0">
              <a:solidFill>
                <a:schemeClr val="lt1"/>
              </a:solidFill>
              <a:latin typeface="Arial"/>
              <a:ea typeface="Arial"/>
              <a:cs typeface="Arial"/>
              <a:sym typeface="Arial"/>
            </a:endParaRPr>
          </a:p>
        </p:txBody>
      </p:sp>
      <p:pic>
        <p:nvPicPr>
          <p:cNvPr id="110" name="Google Shape;110;p19"/>
          <p:cNvPicPr preferRelativeResize="0"/>
          <p:nvPr/>
        </p:nvPicPr>
        <p:blipFill>
          <a:blip r:embed="rId3">
            <a:alphaModFix/>
          </a:blip>
          <a:stretch>
            <a:fillRect/>
          </a:stretch>
        </p:blipFill>
        <p:spPr>
          <a:xfrm>
            <a:off x="1351800" y="929925"/>
            <a:ext cx="2124900" cy="4160653"/>
          </a:xfrm>
          <a:prstGeom prst="rect">
            <a:avLst/>
          </a:prstGeom>
          <a:noFill/>
          <a:ln>
            <a:noFill/>
          </a:ln>
        </p:spPr>
      </p:pic>
      <p:sp>
        <p:nvSpPr>
          <p:cNvPr id="111" name="Google Shape;111;p19"/>
          <p:cNvSpPr/>
          <p:nvPr/>
        </p:nvSpPr>
        <p:spPr>
          <a:xfrm>
            <a:off x="6427625" y="1923850"/>
            <a:ext cx="536400" cy="284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type="title"/>
          </p:nvPr>
        </p:nvSpPr>
        <p:spPr>
          <a:xfrm>
            <a:off x="6869550" y="1371700"/>
            <a:ext cx="2124900" cy="138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0" lang="en" sz="1600">
                <a:solidFill>
                  <a:schemeClr val="lt1"/>
                </a:solidFill>
                <a:latin typeface="Arial"/>
                <a:ea typeface="Arial"/>
                <a:cs typeface="Arial"/>
                <a:sym typeface="Arial"/>
              </a:rPr>
              <a:t>All the neighbourhoods in Manhattan have the maximum bookings overall</a:t>
            </a:r>
            <a:endParaRPr b="0" sz="1600">
              <a:solidFill>
                <a:schemeClr val="lt1"/>
              </a:solidFill>
              <a:latin typeface="Arial"/>
              <a:ea typeface="Arial"/>
              <a:cs typeface="Arial"/>
              <a:sym typeface="Arial"/>
            </a:endParaRPr>
          </a:p>
        </p:txBody>
      </p:sp>
      <p:pic>
        <p:nvPicPr>
          <p:cNvPr id="113" name="Google Shape;113;p19"/>
          <p:cNvPicPr preferRelativeResize="0"/>
          <p:nvPr/>
        </p:nvPicPr>
        <p:blipFill>
          <a:blip r:embed="rId4">
            <a:alphaModFix/>
          </a:blip>
          <a:stretch>
            <a:fillRect/>
          </a:stretch>
        </p:blipFill>
        <p:spPr>
          <a:xfrm>
            <a:off x="4010776" y="929925"/>
            <a:ext cx="2030699" cy="4160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p:nvPr/>
        </p:nvSpPr>
        <p:spPr>
          <a:xfrm>
            <a:off x="0" y="0"/>
            <a:ext cx="9144000" cy="5143500"/>
          </a:xfrm>
          <a:prstGeom prst="rect">
            <a:avLst/>
          </a:prstGeom>
          <a:gradFill>
            <a:gsLst>
              <a:gs pos="0">
                <a:srgbClr val="F2F2F2"/>
              </a:gs>
              <a:gs pos="100000">
                <a:srgbClr val="A6A6A6"/>
              </a:gs>
            </a:gsLst>
            <a:path path="circle">
              <a:fillToRect b="50%" l="50%" r="50%" t="50%"/>
            </a:path>
            <a:tileRect/>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txBox="1"/>
          <p:nvPr>
            <p:ph type="title"/>
          </p:nvPr>
        </p:nvSpPr>
        <p:spPr>
          <a:xfrm>
            <a:off x="149550" y="126225"/>
            <a:ext cx="8844900" cy="803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a:solidFill>
                  <a:schemeClr val="dk2"/>
                </a:solidFill>
                <a:latin typeface="Arial"/>
                <a:ea typeface="Arial"/>
                <a:cs typeface="Arial"/>
                <a:sym typeface="Arial"/>
              </a:rPr>
              <a:t>Relation between Pricing and Neighbourhood bookings</a:t>
            </a:r>
            <a:endParaRPr b="0">
              <a:solidFill>
                <a:schemeClr val="dk2"/>
              </a:solidFill>
              <a:latin typeface="Arial"/>
              <a:ea typeface="Arial"/>
              <a:cs typeface="Arial"/>
              <a:sym typeface="Arial"/>
            </a:endParaRPr>
          </a:p>
        </p:txBody>
      </p:sp>
      <p:pic>
        <p:nvPicPr>
          <p:cNvPr id="120" name="Google Shape;120;p20"/>
          <p:cNvPicPr preferRelativeResize="0"/>
          <p:nvPr/>
        </p:nvPicPr>
        <p:blipFill>
          <a:blip r:embed="rId3">
            <a:alphaModFix/>
          </a:blip>
          <a:stretch>
            <a:fillRect/>
          </a:stretch>
        </p:blipFill>
        <p:spPr>
          <a:xfrm>
            <a:off x="1262998" y="1510875"/>
            <a:ext cx="4013750" cy="3632625"/>
          </a:xfrm>
          <a:prstGeom prst="rect">
            <a:avLst/>
          </a:prstGeom>
          <a:noFill/>
          <a:ln>
            <a:noFill/>
          </a:ln>
        </p:spPr>
      </p:pic>
      <p:pic>
        <p:nvPicPr>
          <p:cNvPr id="121" name="Google Shape;121;p20"/>
          <p:cNvPicPr preferRelativeResize="0"/>
          <p:nvPr/>
        </p:nvPicPr>
        <p:blipFill>
          <a:blip r:embed="rId4">
            <a:alphaModFix/>
          </a:blip>
          <a:stretch>
            <a:fillRect/>
          </a:stretch>
        </p:blipFill>
        <p:spPr>
          <a:xfrm>
            <a:off x="5409850" y="1510874"/>
            <a:ext cx="1947175" cy="3477625"/>
          </a:xfrm>
          <a:prstGeom prst="rect">
            <a:avLst/>
          </a:prstGeom>
          <a:noFill/>
          <a:ln>
            <a:noFill/>
          </a:ln>
        </p:spPr>
      </p:pic>
      <p:sp>
        <p:nvSpPr>
          <p:cNvPr id="122" name="Google Shape;122;p20"/>
          <p:cNvSpPr/>
          <p:nvPr/>
        </p:nvSpPr>
        <p:spPr>
          <a:xfrm rot="10800000">
            <a:off x="1084200" y="2629550"/>
            <a:ext cx="536400" cy="284100"/>
          </a:xfrm>
          <a:prstGeom prst="lef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txBox="1"/>
          <p:nvPr>
            <p:ph type="title"/>
          </p:nvPr>
        </p:nvSpPr>
        <p:spPr>
          <a:xfrm>
            <a:off x="0" y="2198450"/>
            <a:ext cx="1152600" cy="1146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b="0" lang="en" sz="1600">
                <a:solidFill>
                  <a:schemeClr val="dk2"/>
                </a:solidFill>
                <a:latin typeface="Arial"/>
                <a:ea typeface="Arial"/>
                <a:cs typeface="Arial"/>
                <a:sym typeface="Arial"/>
              </a:rPr>
              <a:t>Average Pricing</a:t>
            </a:r>
            <a:endParaRPr b="0" sz="1600">
              <a:solidFill>
                <a:schemeClr val="dk2"/>
              </a:solidFill>
              <a:latin typeface="Arial"/>
              <a:ea typeface="Arial"/>
              <a:cs typeface="Arial"/>
              <a:sym typeface="Arial"/>
            </a:endParaRPr>
          </a:p>
        </p:txBody>
      </p:sp>
      <p:sp>
        <p:nvSpPr>
          <p:cNvPr id="124" name="Google Shape;124;p20"/>
          <p:cNvSpPr/>
          <p:nvPr/>
        </p:nvSpPr>
        <p:spPr>
          <a:xfrm>
            <a:off x="7048200" y="2197350"/>
            <a:ext cx="536400" cy="284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txBox="1"/>
          <p:nvPr>
            <p:ph type="title"/>
          </p:nvPr>
        </p:nvSpPr>
        <p:spPr>
          <a:xfrm>
            <a:off x="7490125" y="2197350"/>
            <a:ext cx="1559400" cy="677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SzPct val="61874"/>
              <a:buNone/>
            </a:pPr>
            <a:r>
              <a:rPr b="0" lang="en" sz="1600">
                <a:solidFill>
                  <a:schemeClr val="lt1"/>
                </a:solidFill>
                <a:latin typeface="Arial"/>
                <a:ea typeface="Arial"/>
                <a:cs typeface="Arial"/>
                <a:sym typeface="Arial"/>
              </a:rPr>
              <a:t>Neighbourhoods with the highest average pricing have less number of bookings </a:t>
            </a:r>
            <a:endParaRPr b="0" sz="16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p:nvPr/>
        </p:nvSpPr>
        <p:spPr>
          <a:xfrm>
            <a:off x="0" y="0"/>
            <a:ext cx="9144000" cy="5143500"/>
          </a:xfrm>
          <a:prstGeom prst="rect">
            <a:avLst/>
          </a:prstGeom>
          <a:gradFill>
            <a:gsLst>
              <a:gs pos="0">
                <a:srgbClr val="DCECD5"/>
              </a:gs>
              <a:gs pos="100000">
                <a:srgbClr val="93BC81"/>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txBox="1"/>
          <p:nvPr>
            <p:ph type="title"/>
          </p:nvPr>
        </p:nvSpPr>
        <p:spPr>
          <a:xfrm>
            <a:off x="149550" y="126225"/>
            <a:ext cx="8844900" cy="803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a:solidFill>
                  <a:schemeClr val="dk2"/>
                </a:solidFill>
                <a:latin typeface="Arial"/>
                <a:ea typeface="Arial"/>
                <a:cs typeface="Arial"/>
                <a:sym typeface="Arial"/>
              </a:rPr>
              <a:t>Relation between pricing and reviews</a:t>
            </a:r>
            <a:endParaRPr b="0">
              <a:solidFill>
                <a:schemeClr val="dk2"/>
              </a:solidFill>
              <a:latin typeface="Arial"/>
              <a:ea typeface="Arial"/>
              <a:cs typeface="Arial"/>
              <a:sym typeface="Arial"/>
            </a:endParaRPr>
          </a:p>
        </p:txBody>
      </p:sp>
      <p:pic>
        <p:nvPicPr>
          <p:cNvPr id="132" name="Google Shape;132;p21"/>
          <p:cNvPicPr preferRelativeResize="0"/>
          <p:nvPr/>
        </p:nvPicPr>
        <p:blipFill rotWithShape="1">
          <a:blip r:embed="rId3">
            <a:alphaModFix/>
          </a:blip>
          <a:srcRect b="0" l="1180" r="-1179" t="12265"/>
          <a:stretch/>
        </p:blipFill>
        <p:spPr>
          <a:xfrm>
            <a:off x="692688" y="1476775"/>
            <a:ext cx="5507625" cy="3187100"/>
          </a:xfrm>
          <a:prstGeom prst="rect">
            <a:avLst/>
          </a:prstGeom>
          <a:noFill/>
          <a:ln>
            <a:noFill/>
          </a:ln>
        </p:spPr>
      </p:pic>
      <p:sp>
        <p:nvSpPr>
          <p:cNvPr id="133" name="Google Shape;133;p21"/>
          <p:cNvSpPr/>
          <p:nvPr/>
        </p:nvSpPr>
        <p:spPr>
          <a:xfrm>
            <a:off x="6427625" y="1923850"/>
            <a:ext cx="536400" cy="284100"/>
          </a:xfrm>
          <a:prstGeom prst="lef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txBox="1"/>
          <p:nvPr>
            <p:ph type="title"/>
          </p:nvPr>
        </p:nvSpPr>
        <p:spPr>
          <a:xfrm>
            <a:off x="6869550" y="1371700"/>
            <a:ext cx="2124900" cy="138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0" lang="en" sz="1600">
                <a:solidFill>
                  <a:schemeClr val="dk2"/>
                </a:solidFill>
                <a:latin typeface="Arial"/>
                <a:ea typeface="Arial"/>
                <a:cs typeface="Arial"/>
                <a:sym typeface="Arial"/>
              </a:rPr>
              <a:t>Average pricing is mostly unwavering for every rating</a:t>
            </a:r>
            <a:endParaRPr b="0" sz="1600">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