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matic SC"/>
      <p:regular r:id="rId32"/>
      <p:bold r:id="rId33"/>
    </p:embeddedFont>
    <p:embeddedFont>
      <p:font typeface="Source Code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AmaticSC-bold.fntdata"/><Relationship Id="rId10" Type="http://schemas.openxmlformats.org/officeDocument/2006/relationships/slide" Target="slides/slide5.xml"/><Relationship Id="rId32" Type="http://schemas.openxmlformats.org/officeDocument/2006/relationships/font" Target="fonts/AmaticSC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ed643876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ed643876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ed643876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ed643876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ed643876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ed643876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ed643876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ed643876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ed643876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ed643876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c66969c1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c66969c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c66969c1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c66969c1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c66969c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c66969c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d3e363d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d3e363d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d3e363d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d3e363d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ed643876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ed643876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d3e363de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d3e363d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c993efa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c993efa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d3e363d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d3e363d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ed643876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ed643876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7cfe336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7cfe33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d3e363d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d3e363d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b2b65f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b2b65f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ed643876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ed643876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ed643876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ed643876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ed643876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ed643876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9625" y="0"/>
            <a:ext cx="91344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866425" y="1063175"/>
            <a:ext cx="7420800" cy="14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800">
                <a:latin typeface="Impact"/>
                <a:ea typeface="Impact"/>
                <a:cs typeface="Impact"/>
                <a:sym typeface="Impact"/>
              </a:rPr>
              <a:t>Customer Creditworthiness Analysis</a:t>
            </a:r>
            <a:endParaRPr b="0" sz="5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8" name="Google Shape;58;p13"/>
          <p:cNvSpPr txBox="1"/>
          <p:nvPr>
            <p:ph idx="4294967295" type="title"/>
          </p:nvPr>
        </p:nvSpPr>
        <p:spPr>
          <a:xfrm>
            <a:off x="1784550" y="3448400"/>
            <a:ext cx="5574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Analytics Phase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6618200" y="3222925"/>
            <a:ext cx="23757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line with our hypothesis, graduates have slightly more percentage approved loans than non graduates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84275" y="0"/>
            <a:ext cx="28947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84275" y="603900"/>
            <a:ext cx="3304800" cy="999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Hypothesis: </a:t>
            </a:r>
            <a:r>
              <a:rPr b="1" lang="en" sz="1100">
                <a:solidFill>
                  <a:srgbClr val="404040"/>
                </a:solidFill>
              </a:rPr>
              <a:t>The educational background might impact loan approval. Some lenders may prioritize applicants with higher education as they might be perceived to have better job prospects or financial stability</a:t>
            </a:r>
            <a:endParaRPr b="1" sz="1000"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10297" l="12080" r="0" t="0"/>
          <a:stretch/>
        </p:blipFill>
        <p:spPr>
          <a:xfrm>
            <a:off x="3976100" y="924700"/>
            <a:ext cx="4954700" cy="18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b="12541" l="6296" r="0" t="0"/>
          <a:stretch/>
        </p:blipFill>
        <p:spPr>
          <a:xfrm>
            <a:off x="422850" y="3205250"/>
            <a:ext cx="5583725" cy="16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 rot="10800000">
            <a:off x="3168275" y="1988725"/>
            <a:ext cx="10350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1331675" y="1551325"/>
            <a:ext cx="2057400" cy="11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Majority of the applicants are Graduates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5880675" y="3775075"/>
            <a:ext cx="7902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210650" y="1973550"/>
            <a:ext cx="1800600" cy="17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applicants not self employed are significantly more than applicants who are self employed</a:t>
            </a:r>
            <a:endParaRPr b="0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6491900" y="2997900"/>
            <a:ext cx="2352300" cy="13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0" lang="en" sz="15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However, the approval and rejection percentage of either self </a:t>
            </a:r>
            <a:r>
              <a:rPr b="0" lang="en" sz="15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employed</a:t>
            </a:r>
            <a:r>
              <a:rPr b="0" lang="en" sz="15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not self </a:t>
            </a:r>
            <a:r>
              <a:rPr b="0" lang="en" sz="15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employed</a:t>
            </a:r>
            <a:r>
              <a:rPr b="0" lang="en" sz="15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almost the same</a:t>
            </a:r>
            <a:endParaRPr b="0" sz="15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84275" y="0"/>
            <a:ext cx="35361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 Employment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84275" y="603900"/>
            <a:ext cx="3536100" cy="788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Hypothesis: </a:t>
            </a:r>
            <a:r>
              <a:rPr b="1" lang="en" sz="1100">
                <a:solidFill>
                  <a:srgbClr val="404040"/>
                </a:solidFill>
              </a:rPr>
              <a:t>Being self-employed could potentially affect loan approval, as it may involve more irregular income or higher perceived risk as compared to individuals with jobs.</a:t>
            </a:r>
            <a:endParaRPr b="1" sz="1000"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870" y="433988"/>
            <a:ext cx="4219430" cy="17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375" y="2290425"/>
            <a:ext cx="3238150" cy="28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/>
          <p:nvPr/>
        </p:nvSpPr>
        <p:spPr>
          <a:xfrm rot="10800000">
            <a:off x="2011200" y="2713800"/>
            <a:ext cx="12411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5400000">
            <a:off x="7121150" y="2308950"/>
            <a:ext cx="1093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84275" y="0"/>
            <a:ext cx="36729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Applicant Income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84275" y="603900"/>
            <a:ext cx="3536100" cy="746700"/>
          </a:xfrm>
          <a:prstGeom prst="snip1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Hypothesis: </a:t>
            </a:r>
            <a:r>
              <a:rPr b="1" lang="en" sz="1100">
                <a:solidFill>
                  <a:srgbClr val="404040"/>
                </a:solidFill>
              </a:rPr>
              <a:t>Higher income levels generally indicate a greater ability to repay the loan. Thus, more credibility an higher chances of loan approval.</a:t>
            </a:r>
            <a:endParaRPr b="1" sz="1000"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0" y="2003550"/>
            <a:ext cx="22320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Maximum applicants have an income below 5M, many of whose loans have been approved.</a:t>
            </a:r>
            <a:endParaRPr b="0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125" y="2003550"/>
            <a:ext cx="6730000" cy="30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/>
          <p:nvPr/>
        </p:nvSpPr>
        <p:spPr>
          <a:xfrm rot="10800000">
            <a:off x="2032325" y="2517600"/>
            <a:ext cx="9096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 rot="-5400000">
            <a:off x="5370675" y="2880950"/>
            <a:ext cx="22509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 flipH="1">
            <a:off x="5218125" y="485440"/>
            <a:ext cx="25560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However, loan applications of a few applicants having an income of even up to 15M have been rejected </a:t>
            </a:r>
            <a:endParaRPr b="0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B2B2ED"/>
              </a:gs>
              <a:gs pos="100000">
                <a:srgbClr val="4F4FCD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84275" y="549663"/>
            <a:ext cx="3536100" cy="925500"/>
          </a:xfrm>
          <a:prstGeom prst="snip1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Hypothesis: </a:t>
            </a:r>
            <a:r>
              <a:rPr b="1" lang="en" sz="1100">
                <a:solidFill>
                  <a:srgbClr val="404040"/>
                </a:solidFill>
              </a:rPr>
              <a:t>The income of the co-applicant, if applicable, can also impact loan approval. Combining the income of both the applicant and co-applicant can enhance the overall repayment capacity. </a:t>
            </a:r>
            <a:endParaRPr b="1" sz="1000"/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84275" y="-45175"/>
            <a:ext cx="43146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Co-</a:t>
            </a: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Applicant Income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6015" r="1869" t="0"/>
          <a:stretch/>
        </p:blipFill>
        <p:spPr>
          <a:xfrm>
            <a:off x="0" y="1529400"/>
            <a:ext cx="2608550" cy="1457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87150"/>
            <a:ext cx="2608550" cy="21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825" y="585412"/>
            <a:ext cx="5478175" cy="21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 rot="725808">
            <a:off x="2061547" y="2229322"/>
            <a:ext cx="586933" cy="28408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>
            <p:ph type="title"/>
          </p:nvPr>
        </p:nvSpPr>
        <p:spPr>
          <a:xfrm>
            <a:off x="2511725" y="2023700"/>
            <a:ext cx="1266600" cy="8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44% of applicants 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have co-applicants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1685025" y="4021125"/>
            <a:ext cx="8901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2511725" y="3736575"/>
            <a:ext cx="1683000" cy="8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Comparatively there is a very slight difference in the loan approval percentage for applicants with 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 - applicants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5823650" y="1012875"/>
            <a:ext cx="6333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6313150" y="728325"/>
            <a:ext cx="1874700" cy="8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average of 71% loans are approved for income below 2M</a:t>
            </a:r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4725" y="2734300"/>
            <a:ext cx="4949276" cy="24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 rot="-1015651">
            <a:off x="6092314" y="3476523"/>
            <a:ext cx="843861" cy="28413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6830875" y="3024150"/>
            <a:ext cx="1356900" cy="8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Maximum co-applicants have income less than 1M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57900" y="539175"/>
            <a:ext cx="3830700" cy="721200"/>
          </a:xfrm>
          <a:prstGeom prst="snip1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Hypothesis: </a:t>
            </a:r>
            <a:r>
              <a:rPr b="1" lang="en" sz="1100">
                <a:solidFill>
                  <a:srgbClr val="404040"/>
                </a:solidFill>
              </a:rPr>
              <a:t>The loan amount requested by the applicant is an essential factor in loan approval. Higher loan amounts may involve greater risk or stricter assessment criteria.</a:t>
            </a:r>
            <a:endParaRPr b="1" sz="1000"/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84275" y="-45175"/>
            <a:ext cx="43146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Loan Amount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6190925" y="1551375"/>
            <a:ext cx="28569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Maximum applicants have requested a loan amount below the range of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0.6M</a:t>
            </a: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an approximate average approval rate of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63.71%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6300000" y="3638250"/>
            <a:ext cx="21246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loans requested above 1.2M have been approved even with the high risk factor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41269" l="0" r="0" t="0"/>
          <a:stretch/>
        </p:blipFill>
        <p:spPr>
          <a:xfrm>
            <a:off x="157900" y="1260387"/>
            <a:ext cx="6033025" cy="22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 rot="-680694">
            <a:off x="4149962" y="2326432"/>
            <a:ext cx="2217427" cy="28423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00" y="3343732"/>
            <a:ext cx="6033024" cy="17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/>
          <p:nvPr/>
        </p:nvSpPr>
        <p:spPr>
          <a:xfrm>
            <a:off x="5471675" y="3926475"/>
            <a:ext cx="10380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84275" y="-45175"/>
            <a:ext cx="43146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Loan Amount Term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4261250" y="3675150"/>
            <a:ext cx="14826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85% of applicants have a Term of 360 months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875" y="539175"/>
            <a:ext cx="5681125" cy="24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/>
          <p:nvPr/>
        </p:nvSpPr>
        <p:spPr>
          <a:xfrm>
            <a:off x="157900" y="539175"/>
            <a:ext cx="3536100" cy="540600"/>
          </a:xfrm>
          <a:prstGeom prst="snip1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Hypothesis: </a:t>
            </a:r>
            <a:r>
              <a:rPr b="1" lang="en" sz="1100">
                <a:solidFill>
                  <a:srgbClr val="404040"/>
                </a:solidFill>
              </a:rPr>
              <a:t>Longer-term loans may have different approval criteria or considerations compared to shorter-term loans. </a:t>
            </a:r>
            <a:endParaRPr b="1" sz="1000"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3750"/>
            <a:ext cx="3694000" cy="31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/>
          <p:nvPr/>
        </p:nvSpPr>
        <p:spPr>
          <a:xfrm rot="-1859">
            <a:off x="3262800" y="4016935"/>
            <a:ext cx="1109400" cy="28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6208625" y="3523475"/>
            <a:ext cx="19944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rate of applications is more where term is less than 400 months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/>
          <p:nvPr/>
        </p:nvSpPr>
        <p:spPr>
          <a:xfrm rot="5398703">
            <a:off x="6808313" y="2983774"/>
            <a:ext cx="795000" cy="28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 txBox="1"/>
          <p:nvPr>
            <p:ph type="title"/>
          </p:nvPr>
        </p:nvSpPr>
        <p:spPr>
          <a:xfrm>
            <a:off x="84275" y="0"/>
            <a:ext cx="36729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 History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84275" y="603900"/>
            <a:ext cx="3536100" cy="689100"/>
          </a:xfrm>
          <a:prstGeom prst="snip1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Hypothesis: </a:t>
            </a:r>
            <a:r>
              <a:rPr b="1" lang="en" sz="1100">
                <a:solidFill>
                  <a:srgbClr val="404040"/>
                </a:solidFill>
              </a:rPr>
              <a:t>The Credit history is a critical factor in loan approval. It indicates the applicant's past repayment behaviour and creditworthiness. </a:t>
            </a:r>
            <a:endParaRPr b="1" sz="1000"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5562600" y="3833550"/>
            <a:ext cx="3241800" cy="9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Applicants having a credit history have 45% more chance of having their loan approved</a:t>
            </a:r>
            <a:endParaRPr b="0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613200" y="3687950"/>
            <a:ext cx="33912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Approximately 77% of the applicants do have a credit history</a:t>
            </a:r>
            <a:endParaRPr b="0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1594817"/>
            <a:ext cx="3672900" cy="195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575" y="292400"/>
            <a:ext cx="3672900" cy="354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 rot="5400000">
            <a:off x="1435425" y="3365400"/>
            <a:ext cx="652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 rot="5400000">
            <a:off x="6121125" y="3365400"/>
            <a:ext cx="6522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5316638" y="3667675"/>
            <a:ext cx="2825400" cy="13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0" lang="en" sz="15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Semi Urban property type applications have more approval percentage for loans</a:t>
            </a:r>
            <a:endParaRPr b="0" sz="15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9"/>
          <p:cNvSpPr txBox="1"/>
          <p:nvPr>
            <p:ph type="title"/>
          </p:nvPr>
        </p:nvSpPr>
        <p:spPr>
          <a:xfrm>
            <a:off x="84275" y="0"/>
            <a:ext cx="35361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 Type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84275" y="603900"/>
            <a:ext cx="3536100" cy="788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Hypothesis: </a:t>
            </a:r>
            <a:r>
              <a:rPr b="1" lang="en" sz="1100">
                <a:solidFill>
                  <a:srgbClr val="404040"/>
                </a:solidFill>
              </a:rPr>
              <a:t>Different property areas may have varying market conditions, risks, or loan programs. Therefore, affecting the loan approval process</a:t>
            </a:r>
            <a:endParaRPr b="1" sz="1000"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325" y="427000"/>
            <a:ext cx="3262024" cy="3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63" y="1581934"/>
            <a:ext cx="3458813" cy="277519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 rot="5400000">
            <a:off x="1952775" y="4080675"/>
            <a:ext cx="6264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type="title"/>
          </p:nvPr>
        </p:nvSpPr>
        <p:spPr>
          <a:xfrm>
            <a:off x="536625" y="4430750"/>
            <a:ext cx="34587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Maximum property types are Semi Urban</a:t>
            </a:r>
            <a:endParaRPr b="0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 rot="5400000">
            <a:off x="6455138" y="3574025"/>
            <a:ext cx="5484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B2B2ED"/>
              </a:gs>
              <a:gs pos="100000">
                <a:srgbClr val="4F4FCD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type="title"/>
          </p:nvPr>
        </p:nvSpPr>
        <p:spPr>
          <a:xfrm>
            <a:off x="5338838" y="1216675"/>
            <a:ext cx="2825400" cy="13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0" lang="en" sz="15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Approved Loans are almost 37% more than not approved loans</a:t>
            </a:r>
            <a:endParaRPr b="0" sz="15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type="title"/>
          </p:nvPr>
        </p:nvSpPr>
        <p:spPr>
          <a:xfrm>
            <a:off x="84275" y="0"/>
            <a:ext cx="35361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Loan Status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750" y="1216663"/>
            <a:ext cx="3469100" cy="35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/>
          <p:nvPr/>
        </p:nvSpPr>
        <p:spPr>
          <a:xfrm>
            <a:off x="4131873" y="1742575"/>
            <a:ext cx="10992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EAFB8"/>
              </a:gs>
              <a:gs pos="100000">
                <a:srgbClr val="616D73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927725" y="1062350"/>
            <a:ext cx="4817400" cy="28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Arial"/>
                <a:ea typeface="Arial"/>
                <a:cs typeface="Arial"/>
                <a:sym typeface="Arial"/>
              </a:rPr>
              <a:t>MultiVariate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Arial"/>
                <a:ea typeface="Arial"/>
                <a:cs typeface="Arial"/>
                <a:sym typeface="Arial"/>
              </a:rPr>
              <a:t>Analysis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5745125" y="2221550"/>
            <a:ext cx="1346400" cy="4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9625" y="0"/>
            <a:ext cx="45624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80325" y="144862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3F3F3F"/>
                </a:solidFill>
              </a:rPr>
              <a:t>The objective of this machine learning project in the banking domain is to build a predictive model using historical banking data. The model aims to assist bank employees in efficiently and accurately determining suitable candidates for loan approval. </a:t>
            </a:r>
            <a:endParaRPr b="1"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573175" y="145600"/>
            <a:ext cx="3214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Objective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572000" y="0"/>
            <a:ext cx="4644300" cy="5143500"/>
          </a:xfrm>
          <a:prstGeom prst="rect">
            <a:avLst/>
          </a:prstGeom>
          <a:gradFill>
            <a:gsLst>
              <a:gs pos="0">
                <a:srgbClr val="9EAFB8"/>
              </a:gs>
              <a:gs pos="100000">
                <a:srgbClr val="616D73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06025" y="144862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Develop a machine learning solution for the banking domain that automates and accelerates the loan approval process by effectively filtering and identifying suitable candidates from a high volume of loan applications. The current manual review process is time-consuming and inefficient, hindering the productivity of bank employees. By leveraging the available banking data, the goal is to create a model that accurately predicts the approval status of loan applications, enabling the bank to streamline operations, reduce processing time, and make more informed decisions regarding loan approvals.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298875" y="145600"/>
            <a:ext cx="3214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B2B2ED"/>
              </a:gs>
              <a:gs pos="100000">
                <a:srgbClr val="4F4FCD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 txBox="1"/>
          <p:nvPr>
            <p:ph type="title"/>
          </p:nvPr>
        </p:nvSpPr>
        <p:spPr>
          <a:xfrm>
            <a:off x="4886125" y="1727700"/>
            <a:ext cx="41865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639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Char char="●"/>
            </a:pPr>
            <a:r>
              <a:rPr b="0" lang="en" sz="15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Applicant income is significantly positively correlated to the Loan Amount</a:t>
            </a:r>
            <a:endParaRPr b="0" sz="15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Char char="●"/>
            </a:pPr>
            <a:r>
              <a:rPr b="0" lang="en" sz="15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Co-Applicant income is also slightly positively correlated to Loan Amount</a:t>
            </a:r>
            <a:endParaRPr b="0" sz="15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Char char="●"/>
            </a:pPr>
            <a:r>
              <a:rPr b="0" lang="en" sz="15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 History is the only feature having direct and positive correlation with the Loan Status which is the Target variable</a:t>
            </a:r>
            <a:endParaRPr b="0" sz="15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 txBox="1"/>
          <p:nvPr>
            <p:ph type="title"/>
          </p:nvPr>
        </p:nvSpPr>
        <p:spPr>
          <a:xfrm>
            <a:off x="468450" y="288125"/>
            <a:ext cx="35361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Loan Status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135150"/>
            <a:ext cx="4942524" cy="40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/>
          <p:nvPr/>
        </p:nvSpPr>
        <p:spPr>
          <a:xfrm>
            <a:off x="4323975" y="2429700"/>
            <a:ext cx="8004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-24450" y="136750"/>
            <a:ext cx="91929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>
            <p:ph type="title"/>
          </p:nvPr>
        </p:nvSpPr>
        <p:spPr>
          <a:xfrm>
            <a:off x="627600" y="1036550"/>
            <a:ext cx="78888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Gender of the applicant does not impact the loan approval process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Chances of loan approval for married applicants are 7% more than 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unmarried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applicants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isn’t a conclusive difference in the loan approval for the number of dependents affecting the loan status.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line with the hypothesis, graduates have higher percentage of approved loans than non graduates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employment status (whether self employed or not) does not affect the loan status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Applicant income does not affect loan status directly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Chances of loan approval are slightly more with a co-applicant present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Applications with a lesser loan amount have more chance of approval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Acceptance rate of applications is more where term is less than 400 months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Applicants having a credit history have 45% more chance of having their loan approved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Semi Urban property type applications have highest approval percentage for loans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Applicant income is significantly positively correlated to the Loan Amount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Co-Applicant income is also slightly positively correlated to Loan Amount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Credit History is the only feature having direct and positive correlation with the Loan Status which is the Target variable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/>
          <p:nvPr/>
        </p:nvSpPr>
        <p:spPr>
          <a:xfrm>
            <a:off x="9625" y="0"/>
            <a:ext cx="91344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 txBox="1"/>
          <p:nvPr>
            <p:ph type="ctrTitle"/>
          </p:nvPr>
        </p:nvSpPr>
        <p:spPr>
          <a:xfrm>
            <a:off x="861600" y="1682100"/>
            <a:ext cx="7420800" cy="14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800">
                <a:latin typeface="Impact"/>
                <a:ea typeface="Impact"/>
                <a:cs typeface="Impact"/>
                <a:sym typeface="Impact"/>
              </a:rPr>
              <a:t>Thank You</a:t>
            </a:r>
            <a:endParaRPr b="0" sz="5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6DB"/>
              </a:gs>
              <a:gs pos="91000">
                <a:srgbClr val="FDE49C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2457450" y="0"/>
            <a:ext cx="4229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Data Dictionary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09500" y="901675"/>
            <a:ext cx="83250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3212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Loan_ID: Unique Loan ID issued on every loan for a applicant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Gender: Gender of a applicant whether male or female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Married: Marital status of a applicant i.e., Yes for married and NO for single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Dependents: Number of individuals who are financially dependent on applicant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Education: Highest Education of applicant i.e, Bachelor, Post Graduation etc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Self_employed: Whether the applicant is self employed or not i.e, Yes for self employed or else NO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Applicant Income: Income of the applicant     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Co-Applicant Income: Applicant have to put one nominee name that is called Co-Applicant. So, it is column related to co-applicant income, dtype: Integer.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Loan Amount: Amount of loan applicant wants to issue from the bank.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Loan_Amount_Term: The amount of time the lender gives you to repay your whole loan, dtype: float.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Credit_History: It tells about the credit done in the past by the applicant, dtype: Integer.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>
                <a:solidFill>
                  <a:srgbClr val="3F3F3F"/>
                </a:solidFill>
              </a:rPr>
              <a:t>Property_Area: This tells about the applicant property is in which area i.e., Rural or Urban, dtype: String.</a:t>
            </a:r>
            <a:endParaRPr b="1" sz="1175">
              <a:solidFill>
                <a:srgbClr val="3F3F3F"/>
              </a:solidFill>
            </a:endParaRPr>
          </a:p>
          <a:p>
            <a:pPr indent="-30321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75"/>
              <a:buChar char="●"/>
            </a:pPr>
            <a:r>
              <a:rPr b="1" lang="en" sz="1175" u="sng">
                <a:solidFill>
                  <a:schemeClr val="accent3"/>
                </a:solidFill>
              </a:rPr>
              <a:t>Loan_status</a:t>
            </a:r>
            <a:r>
              <a:rPr b="1" lang="en" sz="1175">
                <a:solidFill>
                  <a:srgbClr val="3F3F3F"/>
                </a:solidFill>
              </a:rPr>
              <a:t>: It is a target variable column which tells about whether the applicant application for loan approval is passed or not, dtype: String.</a:t>
            </a:r>
            <a:endParaRPr b="1" sz="55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516100" y="96050"/>
            <a:ext cx="4111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66666"/>
                </a:solidFill>
              </a:rPr>
              <a:t>Workflow</a:t>
            </a:r>
            <a:endParaRPr b="1" sz="2700">
              <a:solidFill>
                <a:srgbClr val="666666"/>
              </a:solidFill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2516098" y="1072843"/>
            <a:ext cx="3730860" cy="3861361"/>
            <a:chOff x="2820225" y="891450"/>
            <a:chExt cx="3175200" cy="3175200"/>
          </a:xfrm>
        </p:grpSpPr>
        <p:sp>
          <p:nvSpPr>
            <p:cNvPr id="83" name="Google Shape;83;p16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4374325" y="944025"/>
            <a:ext cx="1332300" cy="981000"/>
            <a:chOff x="3798075" y="709250"/>
            <a:chExt cx="1332300" cy="981000"/>
          </a:xfrm>
        </p:grpSpPr>
        <p:sp>
          <p:nvSpPr>
            <p:cNvPr id="86" name="Google Shape;86;p16"/>
            <p:cNvSpPr/>
            <p:nvPr/>
          </p:nvSpPr>
          <p:spPr>
            <a:xfrm>
              <a:off x="3798075" y="994250"/>
              <a:ext cx="1332300" cy="6960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</a:rPr>
                <a:t>Business impact</a:t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Domain study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5785900" y="2149175"/>
            <a:ext cx="1449700" cy="1105150"/>
            <a:chOff x="3680675" y="585100"/>
            <a:chExt cx="1449700" cy="1105150"/>
          </a:xfrm>
        </p:grpSpPr>
        <p:sp>
          <p:nvSpPr>
            <p:cNvPr id="89" name="Google Shape;89;p16"/>
            <p:cNvSpPr/>
            <p:nvPr/>
          </p:nvSpPr>
          <p:spPr>
            <a:xfrm>
              <a:off x="3680775" y="994250"/>
              <a:ext cx="1449600" cy="6960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leaning missing values and looking for irregularities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680675" y="585100"/>
              <a:ext cx="1449600" cy="4092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Quality Check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5183681" y="3600475"/>
            <a:ext cx="1449676" cy="1172196"/>
            <a:chOff x="3798075" y="603475"/>
            <a:chExt cx="1332300" cy="1086775"/>
          </a:xfrm>
        </p:grpSpPr>
        <p:sp>
          <p:nvSpPr>
            <p:cNvPr id="92" name="Google Shape;92;p16"/>
            <p:cNvSpPr/>
            <p:nvPr/>
          </p:nvSpPr>
          <p:spPr>
            <a:xfrm>
              <a:off x="3798075" y="994250"/>
              <a:ext cx="1332300" cy="6960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Checking Hypothesis,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Importance analysis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798075" y="603475"/>
              <a:ext cx="1332300" cy="3909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2707950" y="3791600"/>
            <a:ext cx="1332300" cy="981000"/>
            <a:chOff x="3798075" y="709250"/>
            <a:chExt cx="1332300" cy="981000"/>
          </a:xfrm>
        </p:grpSpPr>
        <p:sp>
          <p:nvSpPr>
            <p:cNvPr id="95" name="Google Shape;95;p16"/>
            <p:cNvSpPr/>
            <p:nvPr/>
          </p:nvSpPr>
          <p:spPr>
            <a:xfrm>
              <a:off x="3798075" y="994250"/>
              <a:ext cx="1332300" cy="6960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Around the prepped data, we shall build a prediction model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Building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1889300" y="2095825"/>
            <a:ext cx="1332300" cy="1082150"/>
            <a:chOff x="3798075" y="608100"/>
            <a:chExt cx="1332300" cy="1082150"/>
          </a:xfrm>
        </p:grpSpPr>
        <p:sp>
          <p:nvSpPr>
            <p:cNvPr id="98" name="Google Shape;98;p16"/>
            <p:cNvSpPr/>
            <p:nvPr/>
          </p:nvSpPr>
          <p:spPr>
            <a:xfrm>
              <a:off x="3798075" y="994250"/>
              <a:ext cx="1332300" cy="6960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Parameter tuning,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Selecting the best model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798075" y="608100"/>
              <a:ext cx="1332300" cy="3861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0" y="524750"/>
            <a:ext cx="8255224" cy="46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type="title"/>
          </p:nvPr>
        </p:nvSpPr>
        <p:spPr>
          <a:xfrm>
            <a:off x="2457450" y="-149375"/>
            <a:ext cx="4229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Key Insights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B2B2ED"/>
              </a:gs>
              <a:gs pos="100000">
                <a:srgbClr val="4F4FCD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927725" y="1062350"/>
            <a:ext cx="48174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Assessing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 Impact of every Feature on the Target Variable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745125" y="2221550"/>
            <a:ext cx="1346400" cy="4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99925" y="0"/>
            <a:ext cx="2156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25" y="1427888"/>
            <a:ext cx="3791975" cy="20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115825" y="3497950"/>
            <a:ext cx="21249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number of Female applicants is almost one fourth that of the number of Male applicants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 rot="7872549">
            <a:off x="1025969" y="2987135"/>
            <a:ext cx="904814" cy="28382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4572000" y="0"/>
            <a:ext cx="46443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6386775" y="3402950"/>
            <a:ext cx="26082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However, there seems not much difference in the percent of loans approved if we consider Gender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15825" y="664400"/>
            <a:ext cx="2310900" cy="763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Hypothesis : Gender may have a potential impact, considering that in some cases there are Gender based incentives.</a:t>
            </a:r>
            <a:endParaRPr b="1" sz="10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525" y="372350"/>
            <a:ext cx="3056725" cy="30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 rot="2164338">
            <a:off x="6872361" y="3108040"/>
            <a:ext cx="1068944" cy="28388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115825" y="0"/>
            <a:ext cx="2968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Marital Status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15825" y="664400"/>
            <a:ext cx="2600100" cy="93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Hypothesis : Income and debt of both applicants can be considered while assessing credibility. Some lenders could consider married applicants financially stable</a:t>
            </a:r>
            <a:endParaRPr b="1" sz="10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52" y="1742477"/>
            <a:ext cx="3932050" cy="22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200" y="461150"/>
            <a:ext cx="3284450" cy="31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 rot="5396155">
            <a:off x="2810065" y="3548905"/>
            <a:ext cx="5364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2015825" y="3787950"/>
            <a:ext cx="2124900" cy="11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64% of the applicants are married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5634625" y="3506925"/>
            <a:ext cx="2871600" cy="13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Chances of loan approval are very slightly more in case of married applicants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 rot="5396155">
            <a:off x="6802215" y="3377705"/>
            <a:ext cx="5364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4199125" y="3307050"/>
            <a:ext cx="21249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number of applicants with 0 dependents are the highest </a:t>
            </a:r>
            <a:endParaRPr b="0"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115825" y="0"/>
            <a:ext cx="47250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Dependents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15825" y="664400"/>
            <a:ext cx="3041700" cy="101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Hypothesis :</a:t>
            </a:r>
            <a:r>
              <a:rPr b="1" lang="en" sz="1100">
                <a:solidFill>
                  <a:srgbClr val="404040"/>
                </a:solidFill>
              </a:rPr>
              <a:t>The number of dependents an applicant has may influence their ability to repay the loan. More dependents could indicate </a:t>
            </a:r>
            <a:r>
              <a:rPr b="1" lang="en" sz="1100">
                <a:solidFill>
                  <a:srgbClr val="404040"/>
                </a:solidFill>
                <a:highlight>
                  <a:schemeClr val="lt1"/>
                </a:highlight>
              </a:rPr>
              <a:t>a higher financial burden</a:t>
            </a:r>
            <a:r>
              <a:rPr b="1" lang="en" sz="1100">
                <a:solidFill>
                  <a:srgbClr val="404040"/>
                </a:solidFill>
              </a:rPr>
              <a:t>, which might affect loan approval. </a:t>
            </a:r>
            <a:endParaRPr b="1" sz="10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03900"/>
            <a:ext cx="4207725" cy="27283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type="title"/>
          </p:nvPr>
        </p:nvSpPr>
        <p:spPr>
          <a:xfrm>
            <a:off x="6324025" y="3496375"/>
            <a:ext cx="21249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However, there isn’t a definitive difference in the category wise percentage approval  of loans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 rot="5400000">
            <a:off x="7050025" y="3069038"/>
            <a:ext cx="6729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73" y="1944448"/>
            <a:ext cx="3891975" cy="30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3620600" y="3859200"/>
            <a:ext cx="6729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