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
      <p:font typeface="Amatic SC"/>
      <p:regular r:id="rId38"/>
      <p:bold r:id="rId39"/>
    </p:embeddedFont>
    <p:embeddedFont>
      <p:font typeface="Source Code Pr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110792-4FCA-4EA7-A0E7-11198476567D}">
  <a:tblStyle styleId="{05110792-4FCA-4EA7-A0E7-11198476567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CodePro-regular.fntdata"/><Relationship Id="rId20" Type="http://schemas.openxmlformats.org/officeDocument/2006/relationships/slide" Target="slides/slide14.xml"/><Relationship Id="rId42" Type="http://schemas.openxmlformats.org/officeDocument/2006/relationships/font" Target="fonts/SourceCodePro-italic.fntdata"/><Relationship Id="rId41" Type="http://schemas.openxmlformats.org/officeDocument/2006/relationships/font" Target="fonts/SourceCodePr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SourceCodePr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AmaticSC-bold.fntdata"/><Relationship Id="rId16" Type="http://schemas.openxmlformats.org/officeDocument/2006/relationships/slide" Target="slides/slide10.xml"/><Relationship Id="rId38" Type="http://schemas.openxmlformats.org/officeDocument/2006/relationships/font" Target="fonts/AmaticSC-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c993efa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5c993efa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d3e363de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d3e363de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d3e363de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d3e363de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7e2f8b4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7e2f8b4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7e2f8b42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7e2f8b42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7e2f8b42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67e2f8b42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7e2f8b42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67e2f8b42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67e2f8b42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67e2f8b42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7cfe337d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67cfe337d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7e2f8b42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67e2f8b42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4ed643876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4ed643876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67cfe337d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67cfe337d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67e2f8b42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67e2f8b42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74737851f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74737851f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74737851f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74737851f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74737851f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74737851f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74737851f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74737851f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74737851f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74737851f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5d3e363de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5d3e363de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7cfe336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7cfe336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7cfe337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7cfe337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ed643876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ed643876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7cfe337d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7cfe337d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b2b65f20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5b2b65f20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d3e363d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5d3e363d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5d3e363de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5d3e363de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20.png"/><Relationship Id="rId5" Type="http://schemas.openxmlformats.org/officeDocument/2006/relationships/image" Target="../media/image23.png"/><Relationship Id="rId6" Type="http://schemas.openxmlformats.org/officeDocument/2006/relationships/image" Target="../media/image13.png"/><Relationship Id="rId7"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28.png"/><Relationship Id="rId5"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p:nvPr/>
        </p:nvSpPr>
        <p:spPr>
          <a:xfrm>
            <a:off x="9625" y="0"/>
            <a:ext cx="9134400" cy="5143500"/>
          </a:xfrm>
          <a:prstGeom prst="rect">
            <a:avLst/>
          </a:prstGeom>
          <a:gradFill>
            <a:gsLst>
              <a:gs pos="0">
                <a:srgbClr val="F2F2F2"/>
              </a:gs>
              <a:gs pos="100000">
                <a:srgbClr val="A6A6A6"/>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ph type="ctrTitle"/>
          </p:nvPr>
        </p:nvSpPr>
        <p:spPr>
          <a:xfrm>
            <a:off x="861600" y="1393325"/>
            <a:ext cx="7420800" cy="141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5800">
                <a:latin typeface="Impact"/>
                <a:ea typeface="Impact"/>
                <a:cs typeface="Impact"/>
                <a:sym typeface="Impact"/>
              </a:rPr>
              <a:t>Customer Creditworthiness Analysis</a:t>
            </a:r>
            <a:endParaRPr b="0" sz="5800">
              <a:latin typeface="Impact"/>
              <a:ea typeface="Impact"/>
              <a:cs typeface="Impact"/>
              <a:sym typeface="Impact"/>
            </a:endParaRPr>
          </a:p>
        </p:txBody>
      </p:sp>
      <p:sp>
        <p:nvSpPr>
          <p:cNvPr id="58" name="Google Shape;58;p13"/>
          <p:cNvSpPr txBox="1"/>
          <p:nvPr>
            <p:ph idx="4294967295" type="title"/>
          </p:nvPr>
        </p:nvSpPr>
        <p:spPr>
          <a:xfrm>
            <a:off x="2475475" y="3624400"/>
            <a:ext cx="4202700" cy="801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600">
                <a:latin typeface="Arial"/>
                <a:ea typeface="Arial"/>
                <a:cs typeface="Arial"/>
                <a:sym typeface="Arial"/>
              </a:rPr>
              <a:t>Project Report</a:t>
            </a:r>
            <a:endParaRPr sz="26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p:nvPr/>
        </p:nvSpPr>
        <p:spPr>
          <a:xfrm>
            <a:off x="0" y="0"/>
            <a:ext cx="9144000" cy="5143500"/>
          </a:xfrm>
          <a:prstGeom prst="rect">
            <a:avLst/>
          </a:prstGeom>
          <a:gradFill>
            <a:gsLst>
              <a:gs pos="0">
                <a:srgbClr val="DBD4EB"/>
              </a:gs>
              <a:gs pos="100000">
                <a:srgbClr val="9180BB"/>
              </a:gs>
            </a:gsLst>
            <a:path path="circle">
              <a:fillToRect b="50%" l="50%" r="50%" t="50%"/>
            </a:path>
            <a:tileRect/>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txBox="1"/>
          <p:nvPr>
            <p:ph type="title"/>
          </p:nvPr>
        </p:nvSpPr>
        <p:spPr>
          <a:xfrm>
            <a:off x="-24450" y="136750"/>
            <a:ext cx="9192900" cy="803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latin typeface="Arial"/>
                <a:ea typeface="Arial"/>
                <a:cs typeface="Arial"/>
                <a:sym typeface="Arial"/>
              </a:rPr>
              <a:t>Inferences</a:t>
            </a:r>
            <a:endParaRPr>
              <a:solidFill>
                <a:schemeClr val="lt1"/>
              </a:solidFill>
              <a:latin typeface="Arial"/>
              <a:ea typeface="Arial"/>
              <a:cs typeface="Arial"/>
              <a:sym typeface="Arial"/>
            </a:endParaRPr>
          </a:p>
        </p:txBody>
      </p:sp>
      <p:sp>
        <p:nvSpPr>
          <p:cNvPr id="147" name="Google Shape;147;p22"/>
          <p:cNvSpPr txBox="1"/>
          <p:nvPr>
            <p:ph type="title"/>
          </p:nvPr>
        </p:nvSpPr>
        <p:spPr>
          <a:xfrm>
            <a:off x="627600" y="1036550"/>
            <a:ext cx="7888800" cy="3561300"/>
          </a:xfrm>
          <a:prstGeom prst="rect">
            <a:avLst/>
          </a:prstGeom>
        </p:spPr>
        <p:txBody>
          <a:bodyPr anchorCtr="0" anchor="t" bIns="91425" lIns="91425" spcFirstLastPara="1" rIns="91425" wrap="square" tIns="91425">
            <a:noAutofit/>
          </a:bodyPr>
          <a:lstStyle/>
          <a:p>
            <a:pPr indent="-314325" lvl="0" marL="457200" rtl="0" algn="just">
              <a:lnSpc>
                <a:spcPct val="100000"/>
              </a:lnSpc>
              <a:spcBef>
                <a:spcPts val="0"/>
              </a:spcBef>
              <a:spcAft>
                <a:spcPts val="0"/>
              </a:spcAft>
              <a:buClr>
                <a:schemeClr val="dk2"/>
              </a:buClr>
              <a:buSzPts val="1350"/>
              <a:buFont typeface="Arial"/>
              <a:buChar char="●"/>
            </a:pPr>
            <a:r>
              <a:rPr lang="en" sz="1350">
                <a:solidFill>
                  <a:schemeClr val="lt1"/>
                </a:solidFill>
                <a:latin typeface="Arial"/>
                <a:ea typeface="Arial"/>
                <a:cs typeface="Arial"/>
                <a:sym typeface="Arial"/>
              </a:rPr>
              <a:t>Gender </a:t>
            </a:r>
            <a:r>
              <a:rPr lang="en" sz="1350">
                <a:solidFill>
                  <a:schemeClr val="dk2"/>
                </a:solidFill>
                <a:latin typeface="Arial"/>
                <a:ea typeface="Arial"/>
                <a:cs typeface="Arial"/>
                <a:sym typeface="Arial"/>
              </a:rPr>
              <a:t>of the applicant </a:t>
            </a:r>
            <a:r>
              <a:rPr lang="en" sz="1350">
                <a:solidFill>
                  <a:schemeClr val="lt1"/>
                </a:solidFill>
                <a:latin typeface="Arial"/>
                <a:ea typeface="Arial"/>
                <a:cs typeface="Arial"/>
                <a:sym typeface="Arial"/>
              </a:rPr>
              <a:t>does not impact the loan approval</a:t>
            </a:r>
            <a:r>
              <a:rPr lang="en" sz="1350">
                <a:solidFill>
                  <a:schemeClr val="dk2"/>
                </a:solidFill>
                <a:latin typeface="Arial"/>
                <a:ea typeface="Arial"/>
                <a:cs typeface="Arial"/>
                <a:sym typeface="Arial"/>
              </a:rPr>
              <a:t> process</a:t>
            </a:r>
            <a:endParaRPr sz="1350">
              <a:solidFill>
                <a:schemeClr val="dk2"/>
              </a:solidFill>
              <a:latin typeface="Arial"/>
              <a:ea typeface="Arial"/>
              <a:cs typeface="Arial"/>
              <a:sym typeface="Arial"/>
            </a:endParaRPr>
          </a:p>
          <a:p>
            <a:pPr indent="-314325" lvl="0" marL="457200" rtl="0" algn="just">
              <a:lnSpc>
                <a:spcPct val="100000"/>
              </a:lnSpc>
              <a:spcBef>
                <a:spcPts val="0"/>
              </a:spcBef>
              <a:spcAft>
                <a:spcPts val="0"/>
              </a:spcAft>
              <a:buClr>
                <a:schemeClr val="dk2"/>
              </a:buClr>
              <a:buSzPts val="1350"/>
              <a:buFont typeface="Arial"/>
              <a:buChar char="●"/>
            </a:pPr>
            <a:r>
              <a:rPr lang="en" sz="1350">
                <a:solidFill>
                  <a:schemeClr val="dk2"/>
                </a:solidFill>
                <a:latin typeface="Arial"/>
                <a:ea typeface="Arial"/>
                <a:cs typeface="Arial"/>
                <a:sym typeface="Arial"/>
              </a:rPr>
              <a:t>Chances of loan approval for </a:t>
            </a:r>
            <a:r>
              <a:rPr lang="en" sz="1350">
                <a:solidFill>
                  <a:schemeClr val="lt1"/>
                </a:solidFill>
                <a:latin typeface="Arial"/>
                <a:ea typeface="Arial"/>
                <a:cs typeface="Arial"/>
                <a:sym typeface="Arial"/>
              </a:rPr>
              <a:t>married </a:t>
            </a:r>
            <a:r>
              <a:rPr lang="en" sz="1350">
                <a:solidFill>
                  <a:schemeClr val="dk2"/>
                </a:solidFill>
                <a:latin typeface="Arial"/>
                <a:ea typeface="Arial"/>
                <a:cs typeface="Arial"/>
                <a:sym typeface="Arial"/>
              </a:rPr>
              <a:t>applicants are </a:t>
            </a:r>
            <a:r>
              <a:rPr lang="en" sz="1350">
                <a:solidFill>
                  <a:schemeClr val="lt1"/>
                </a:solidFill>
                <a:latin typeface="Arial"/>
                <a:ea typeface="Arial"/>
                <a:cs typeface="Arial"/>
                <a:sym typeface="Arial"/>
              </a:rPr>
              <a:t>7% more</a:t>
            </a:r>
            <a:r>
              <a:rPr lang="en" sz="1350">
                <a:solidFill>
                  <a:schemeClr val="dk2"/>
                </a:solidFill>
                <a:latin typeface="Arial"/>
                <a:ea typeface="Arial"/>
                <a:cs typeface="Arial"/>
                <a:sym typeface="Arial"/>
              </a:rPr>
              <a:t> than </a:t>
            </a:r>
            <a:r>
              <a:rPr lang="en" sz="1350">
                <a:solidFill>
                  <a:schemeClr val="dk2"/>
                </a:solidFill>
                <a:latin typeface="Arial"/>
                <a:ea typeface="Arial"/>
                <a:cs typeface="Arial"/>
                <a:sym typeface="Arial"/>
              </a:rPr>
              <a:t>unmarried</a:t>
            </a:r>
            <a:r>
              <a:rPr lang="en" sz="1350">
                <a:solidFill>
                  <a:schemeClr val="dk2"/>
                </a:solidFill>
                <a:latin typeface="Arial"/>
                <a:ea typeface="Arial"/>
                <a:cs typeface="Arial"/>
                <a:sym typeface="Arial"/>
              </a:rPr>
              <a:t> applicants</a:t>
            </a:r>
            <a:endParaRPr sz="1350">
              <a:solidFill>
                <a:schemeClr val="dk2"/>
              </a:solidFill>
              <a:latin typeface="Arial"/>
              <a:ea typeface="Arial"/>
              <a:cs typeface="Arial"/>
              <a:sym typeface="Arial"/>
            </a:endParaRPr>
          </a:p>
          <a:p>
            <a:pPr indent="-314325" lvl="0" marL="457200" rtl="0" algn="just">
              <a:lnSpc>
                <a:spcPct val="100000"/>
              </a:lnSpc>
              <a:spcBef>
                <a:spcPts val="0"/>
              </a:spcBef>
              <a:spcAft>
                <a:spcPts val="0"/>
              </a:spcAft>
              <a:buClr>
                <a:schemeClr val="dk2"/>
              </a:buClr>
              <a:buSzPts val="1350"/>
              <a:buFont typeface="Arial"/>
              <a:buChar char="●"/>
            </a:pPr>
            <a:r>
              <a:rPr lang="en" sz="1350">
                <a:solidFill>
                  <a:schemeClr val="dk2"/>
                </a:solidFill>
                <a:latin typeface="Arial"/>
                <a:ea typeface="Arial"/>
                <a:cs typeface="Arial"/>
                <a:sym typeface="Arial"/>
              </a:rPr>
              <a:t>There isn’t a conclusive difference in the loan approval for the number of </a:t>
            </a:r>
            <a:r>
              <a:rPr lang="en" sz="1350">
                <a:solidFill>
                  <a:schemeClr val="lt1"/>
                </a:solidFill>
                <a:latin typeface="Arial"/>
                <a:ea typeface="Arial"/>
                <a:cs typeface="Arial"/>
                <a:sym typeface="Arial"/>
              </a:rPr>
              <a:t>dependents </a:t>
            </a:r>
            <a:r>
              <a:rPr lang="en" sz="1350">
                <a:solidFill>
                  <a:schemeClr val="dk2"/>
                </a:solidFill>
                <a:latin typeface="Arial"/>
                <a:ea typeface="Arial"/>
                <a:cs typeface="Arial"/>
                <a:sym typeface="Arial"/>
              </a:rPr>
              <a:t>affecting the </a:t>
            </a:r>
            <a:r>
              <a:rPr lang="en" sz="1350">
                <a:solidFill>
                  <a:schemeClr val="lt1"/>
                </a:solidFill>
                <a:latin typeface="Arial"/>
                <a:ea typeface="Arial"/>
                <a:cs typeface="Arial"/>
                <a:sym typeface="Arial"/>
              </a:rPr>
              <a:t>loan status.</a:t>
            </a:r>
            <a:endParaRPr sz="1350">
              <a:solidFill>
                <a:schemeClr val="lt1"/>
              </a:solidFill>
              <a:latin typeface="Arial"/>
              <a:ea typeface="Arial"/>
              <a:cs typeface="Arial"/>
              <a:sym typeface="Arial"/>
            </a:endParaRPr>
          </a:p>
          <a:p>
            <a:pPr indent="-314325" lvl="0" marL="457200" rtl="0" algn="just">
              <a:lnSpc>
                <a:spcPct val="100000"/>
              </a:lnSpc>
              <a:spcBef>
                <a:spcPts val="0"/>
              </a:spcBef>
              <a:spcAft>
                <a:spcPts val="0"/>
              </a:spcAft>
              <a:buClr>
                <a:schemeClr val="dk2"/>
              </a:buClr>
              <a:buSzPts val="1350"/>
              <a:buFont typeface="Arial"/>
              <a:buChar char="●"/>
            </a:pPr>
            <a:r>
              <a:rPr lang="en" sz="1350">
                <a:solidFill>
                  <a:schemeClr val="dk2"/>
                </a:solidFill>
                <a:latin typeface="Arial"/>
                <a:ea typeface="Arial"/>
                <a:cs typeface="Arial"/>
                <a:sym typeface="Arial"/>
              </a:rPr>
              <a:t>In line with the hypothesis, </a:t>
            </a:r>
            <a:r>
              <a:rPr lang="en" sz="1350">
                <a:solidFill>
                  <a:schemeClr val="lt1"/>
                </a:solidFill>
                <a:latin typeface="Arial"/>
                <a:ea typeface="Arial"/>
                <a:cs typeface="Arial"/>
                <a:sym typeface="Arial"/>
              </a:rPr>
              <a:t>graduates have higher percentage</a:t>
            </a:r>
            <a:r>
              <a:rPr lang="en" sz="1350">
                <a:solidFill>
                  <a:schemeClr val="dk2"/>
                </a:solidFill>
                <a:latin typeface="Arial"/>
                <a:ea typeface="Arial"/>
                <a:cs typeface="Arial"/>
                <a:sym typeface="Arial"/>
              </a:rPr>
              <a:t> of approved loans than non graduates</a:t>
            </a:r>
            <a:endParaRPr sz="1350">
              <a:solidFill>
                <a:schemeClr val="dk2"/>
              </a:solidFill>
              <a:latin typeface="Arial"/>
              <a:ea typeface="Arial"/>
              <a:cs typeface="Arial"/>
              <a:sym typeface="Arial"/>
            </a:endParaRPr>
          </a:p>
          <a:p>
            <a:pPr indent="-314325" lvl="0" marL="457200" rtl="0" algn="just">
              <a:lnSpc>
                <a:spcPct val="100000"/>
              </a:lnSpc>
              <a:spcBef>
                <a:spcPts val="0"/>
              </a:spcBef>
              <a:spcAft>
                <a:spcPts val="0"/>
              </a:spcAft>
              <a:buClr>
                <a:schemeClr val="dk2"/>
              </a:buClr>
              <a:buSzPts val="1350"/>
              <a:buFont typeface="Arial"/>
              <a:buChar char="●"/>
            </a:pPr>
            <a:r>
              <a:rPr lang="en" sz="1350">
                <a:solidFill>
                  <a:schemeClr val="dk2"/>
                </a:solidFill>
                <a:latin typeface="Arial"/>
                <a:ea typeface="Arial"/>
                <a:cs typeface="Arial"/>
                <a:sym typeface="Arial"/>
              </a:rPr>
              <a:t>The </a:t>
            </a:r>
            <a:r>
              <a:rPr lang="en" sz="1350">
                <a:solidFill>
                  <a:schemeClr val="lt1"/>
                </a:solidFill>
                <a:latin typeface="Arial"/>
                <a:ea typeface="Arial"/>
                <a:cs typeface="Arial"/>
                <a:sym typeface="Arial"/>
              </a:rPr>
              <a:t>employment status</a:t>
            </a:r>
            <a:r>
              <a:rPr lang="en" sz="1350">
                <a:solidFill>
                  <a:schemeClr val="dk2"/>
                </a:solidFill>
                <a:latin typeface="Arial"/>
                <a:ea typeface="Arial"/>
                <a:cs typeface="Arial"/>
                <a:sym typeface="Arial"/>
              </a:rPr>
              <a:t> (whether self employed or not) </a:t>
            </a:r>
            <a:r>
              <a:rPr lang="en" sz="1350">
                <a:solidFill>
                  <a:schemeClr val="lt1"/>
                </a:solidFill>
                <a:latin typeface="Arial"/>
                <a:ea typeface="Arial"/>
                <a:cs typeface="Arial"/>
                <a:sym typeface="Arial"/>
              </a:rPr>
              <a:t>does not affect</a:t>
            </a:r>
            <a:r>
              <a:rPr lang="en" sz="1350">
                <a:solidFill>
                  <a:schemeClr val="dk2"/>
                </a:solidFill>
                <a:latin typeface="Arial"/>
                <a:ea typeface="Arial"/>
                <a:cs typeface="Arial"/>
                <a:sym typeface="Arial"/>
              </a:rPr>
              <a:t> the loan status</a:t>
            </a:r>
            <a:endParaRPr sz="1350">
              <a:solidFill>
                <a:schemeClr val="dk2"/>
              </a:solidFill>
              <a:latin typeface="Arial"/>
              <a:ea typeface="Arial"/>
              <a:cs typeface="Arial"/>
              <a:sym typeface="Arial"/>
            </a:endParaRPr>
          </a:p>
          <a:p>
            <a:pPr indent="-314325" lvl="0" marL="457200" rtl="0" algn="just">
              <a:lnSpc>
                <a:spcPct val="100000"/>
              </a:lnSpc>
              <a:spcBef>
                <a:spcPts val="0"/>
              </a:spcBef>
              <a:spcAft>
                <a:spcPts val="0"/>
              </a:spcAft>
              <a:buClr>
                <a:schemeClr val="dk2"/>
              </a:buClr>
              <a:buSzPts val="1350"/>
              <a:buFont typeface="Arial"/>
              <a:buChar char="●"/>
            </a:pPr>
            <a:r>
              <a:rPr lang="en" sz="1350">
                <a:solidFill>
                  <a:schemeClr val="dk2"/>
                </a:solidFill>
                <a:latin typeface="Arial"/>
                <a:ea typeface="Arial"/>
                <a:cs typeface="Arial"/>
                <a:sym typeface="Arial"/>
              </a:rPr>
              <a:t>Applicant </a:t>
            </a:r>
            <a:r>
              <a:rPr lang="en" sz="1350">
                <a:solidFill>
                  <a:schemeClr val="lt1"/>
                </a:solidFill>
                <a:latin typeface="Arial"/>
                <a:ea typeface="Arial"/>
                <a:cs typeface="Arial"/>
                <a:sym typeface="Arial"/>
              </a:rPr>
              <a:t>income does not affect </a:t>
            </a:r>
            <a:r>
              <a:rPr lang="en" sz="1350">
                <a:solidFill>
                  <a:schemeClr val="dk2"/>
                </a:solidFill>
                <a:latin typeface="Arial"/>
                <a:ea typeface="Arial"/>
                <a:cs typeface="Arial"/>
                <a:sym typeface="Arial"/>
              </a:rPr>
              <a:t>loan status directly</a:t>
            </a:r>
            <a:endParaRPr sz="1350">
              <a:solidFill>
                <a:schemeClr val="dk2"/>
              </a:solidFill>
              <a:latin typeface="Arial"/>
              <a:ea typeface="Arial"/>
              <a:cs typeface="Arial"/>
              <a:sym typeface="Arial"/>
            </a:endParaRPr>
          </a:p>
          <a:p>
            <a:pPr indent="-314325" lvl="0" marL="457200" rtl="0" algn="just">
              <a:lnSpc>
                <a:spcPct val="100000"/>
              </a:lnSpc>
              <a:spcBef>
                <a:spcPts val="0"/>
              </a:spcBef>
              <a:spcAft>
                <a:spcPts val="0"/>
              </a:spcAft>
              <a:buClr>
                <a:schemeClr val="dk2"/>
              </a:buClr>
              <a:buSzPts val="1350"/>
              <a:buFont typeface="Arial"/>
              <a:buChar char="●"/>
            </a:pPr>
            <a:r>
              <a:rPr lang="en" sz="1350">
                <a:solidFill>
                  <a:schemeClr val="dk2"/>
                </a:solidFill>
                <a:latin typeface="Arial"/>
                <a:ea typeface="Arial"/>
                <a:cs typeface="Arial"/>
                <a:sym typeface="Arial"/>
              </a:rPr>
              <a:t>Chances of loan approval are slightly </a:t>
            </a:r>
            <a:r>
              <a:rPr lang="en" sz="1350">
                <a:solidFill>
                  <a:schemeClr val="lt1"/>
                </a:solidFill>
                <a:latin typeface="Arial"/>
                <a:ea typeface="Arial"/>
                <a:cs typeface="Arial"/>
                <a:sym typeface="Arial"/>
              </a:rPr>
              <a:t>more with a co-applicant present</a:t>
            </a:r>
            <a:endParaRPr sz="1350">
              <a:solidFill>
                <a:schemeClr val="lt1"/>
              </a:solidFill>
              <a:latin typeface="Arial"/>
              <a:ea typeface="Arial"/>
              <a:cs typeface="Arial"/>
              <a:sym typeface="Arial"/>
            </a:endParaRPr>
          </a:p>
          <a:p>
            <a:pPr indent="-314325" lvl="0" marL="457200" rtl="0" algn="just">
              <a:lnSpc>
                <a:spcPct val="100000"/>
              </a:lnSpc>
              <a:spcBef>
                <a:spcPts val="0"/>
              </a:spcBef>
              <a:spcAft>
                <a:spcPts val="0"/>
              </a:spcAft>
              <a:buClr>
                <a:schemeClr val="dk2"/>
              </a:buClr>
              <a:buSzPts val="1350"/>
              <a:buFont typeface="Arial"/>
              <a:buChar char="●"/>
            </a:pPr>
            <a:r>
              <a:rPr lang="en" sz="1350">
                <a:solidFill>
                  <a:schemeClr val="dk2"/>
                </a:solidFill>
                <a:latin typeface="Arial"/>
                <a:ea typeface="Arial"/>
                <a:cs typeface="Arial"/>
                <a:sym typeface="Arial"/>
              </a:rPr>
              <a:t>Applications with a </a:t>
            </a:r>
            <a:r>
              <a:rPr lang="en" sz="1350">
                <a:solidFill>
                  <a:schemeClr val="lt1"/>
                </a:solidFill>
                <a:latin typeface="Arial"/>
                <a:ea typeface="Arial"/>
                <a:cs typeface="Arial"/>
                <a:sym typeface="Arial"/>
              </a:rPr>
              <a:t>lesser loan amount </a:t>
            </a:r>
            <a:r>
              <a:rPr lang="en" sz="1350">
                <a:solidFill>
                  <a:schemeClr val="dk2"/>
                </a:solidFill>
                <a:latin typeface="Arial"/>
                <a:ea typeface="Arial"/>
                <a:cs typeface="Arial"/>
                <a:sym typeface="Arial"/>
              </a:rPr>
              <a:t>have </a:t>
            </a:r>
            <a:r>
              <a:rPr lang="en" sz="1350">
                <a:solidFill>
                  <a:schemeClr val="lt1"/>
                </a:solidFill>
                <a:latin typeface="Arial"/>
                <a:ea typeface="Arial"/>
                <a:cs typeface="Arial"/>
                <a:sym typeface="Arial"/>
              </a:rPr>
              <a:t>more chance </a:t>
            </a:r>
            <a:r>
              <a:rPr lang="en" sz="1350">
                <a:solidFill>
                  <a:schemeClr val="dk2"/>
                </a:solidFill>
                <a:latin typeface="Arial"/>
                <a:ea typeface="Arial"/>
                <a:cs typeface="Arial"/>
                <a:sym typeface="Arial"/>
              </a:rPr>
              <a:t>of approval</a:t>
            </a:r>
            <a:endParaRPr sz="1350">
              <a:solidFill>
                <a:schemeClr val="dk2"/>
              </a:solidFill>
              <a:latin typeface="Arial"/>
              <a:ea typeface="Arial"/>
              <a:cs typeface="Arial"/>
              <a:sym typeface="Arial"/>
            </a:endParaRPr>
          </a:p>
          <a:p>
            <a:pPr indent="-314325" lvl="0" marL="457200" rtl="0" algn="just">
              <a:lnSpc>
                <a:spcPct val="100000"/>
              </a:lnSpc>
              <a:spcBef>
                <a:spcPts val="0"/>
              </a:spcBef>
              <a:spcAft>
                <a:spcPts val="0"/>
              </a:spcAft>
              <a:buClr>
                <a:schemeClr val="dk2"/>
              </a:buClr>
              <a:buSzPts val="1350"/>
              <a:buFont typeface="Arial"/>
              <a:buChar char="●"/>
            </a:pPr>
            <a:r>
              <a:rPr lang="en" sz="1350">
                <a:solidFill>
                  <a:schemeClr val="dk2"/>
                </a:solidFill>
                <a:latin typeface="Arial"/>
                <a:ea typeface="Arial"/>
                <a:cs typeface="Arial"/>
                <a:sym typeface="Arial"/>
              </a:rPr>
              <a:t>Acceptance rate of applications is </a:t>
            </a:r>
            <a:r>
              <a:rPr lang="en" sz="1350">
                <a:solidFill>
                  <a:schemeClr val="lt1"/>
                </a:solidFill>
                <a:latin typeface="Arial"/>
                <a:ea typeface="Arial"/>
                <a:cs typeface="Arial"/>
                <a:sym typeface="Arial"/>
              </a:rPr>
              <a:t>more where term is less</a:t>
            </a:r>
            <a:r>
              <a:rPr lang="en" sz="1350">
                <a:solidFill>
                  <a:schemeClr val="dk2"/>
                </a:solidFill>
                <a:latin typeface="Arial"/>
                <a:ea typeface="Arial"/>
                <a:cs typeface="Arial"/>
                <a:sym typeface="Arial"/>
              </a:rPr>
              <a:t> than 400 months</a:t>
            </a:r>
            <a:endParaRPr sz="1350">
              <a:solidFill>
                <a:schemeClr val="dk2"/>
              </a:solidFill>
              <a:latin typeface="Arial"/>
              <a:ea typeface="Arial"/>
              <a:cs typeface="Arial"/>
              <a:sym typeface="Arial"/>
            </a:endParaRPr>
          </a:p>
          <a:p>
            <a:pPr indent="-314325" lvl="0" marL="457200" rtl="0" algn="just">
              <a:lnSpc>
                <a:spcPct val="100000"/>
              </a:lnSpc>
              <a:spcBef>
                <a:spcPts val="0"/>
              </a:spcBef>
              <a:spcAft>
                <a:spcPts val="0"/>
              </a:spcAft>
              <a:buClr>
                <a:schemeClr val="dk2"/>
              </a:buClr>
              <a:buSzPts val="1350"/>
              <a:buFont typeface="Arial"/>
              <a:buChar char="●"/>
            </a:pPr>
            <a:r>
              <a:rPr lang="en" sz="1350">
                <a:solidFill>
                  <a:schemeClr val="dk2"/>
                </a:solidFill>
                <a:latin typeface="Arial"/>
                <a:ea typeface="Arial"/>
                <a:cs typeface="Arial"/>
                <a:sym typeface="Arial"/>
              </a:rPr>
              <a:t>Applicants having a </a:t>
            </a:r>
            <a:r>
              <a:rPr lang="en" sz="1350">
                <a:solidFill>
                  <a:schemeClr val="lt1"/>
                </a:solidFill>
                <a:latin typeface="Arial"/>
                <a:ea typeface="Arial"/>
                <a:cs typeface="Arial"/>
                <a:sym typeface="Arial"/>
              </a:rPr>
              <a:t>credit history have 45% more chance </a:t>
            </a:r>
            <a:r>
              <a:rPr lang="en" sz="1350">
                <a:solidFill>
                  <a:schemeClr val="dk2"/>
                </a:solidFill>
                <a:latin typeface="Arial"/>
                <a:ea typeface="Arial"/>
                <a:cs typeface="Arial"/>
                <a:sym typeface="Arial"/>
              </a:rPr>
              <a:t>of having their loan approved</a:t>
            </a:r>
            <a:endParaRPr sz="1350">
              <a:solidFill>
                <a:schemeClr val="dk2"/>
              </a:solidFill>
              <a:latin typeface="Arial"/>
              <a:ea typeface="Arial"/>
              <a:cs typeface="Arial"/>
              <a:sym typeface="Arial"/>
            </a:endParaRPr>
          </a:p>
          <a:p>
            <a:pPr indent="-314325" lvl="0" marL="457200" rtl="0" algn="just">
              <a:lnSpc>
                <a:spcPct val="100000"/>
              </a:lnSpc>
              <a:spcBef>
                <a:spcPts val="0"/>
              </a:spcBef>
              <a:spcAft>
                <a:spcPts val="0"/>
              </a:spcAft>
              <a:buClr>
                <a:schemeClr val="dk2"/>
              </a:buClr>
              <a:buSzPts val="1350"/>
              <a:buFont typeface="Arial"/>
              <a:buChar char="●"/>
            </a:pPr>
            <a:r>
              <a:rPr lang="en" sz="1350">
                <a:solidFill>
                  <a:schemeClr val="dk2"/>
                </a:solidFill>
                <a:latin typeface="Arial"/>
                <a:ea typeface="Arial"/>
                <a:cs typeface="Arial"/>
                <a:sym typeface="Arial"/>
              </a:rPr>
              <a:t>The </a:t>
            </a:r>
            <a:r>
              <a:rPr lang="en" sz="1350">
                <a:solidFill>
                  <a:schemeClr val="lt1"/>
                </a:solidFill>
                <a:latin typeface="Arial"/>
                <a:ea typeface="Arial"/>
                <a:cs typeface="Arial"/>
                <a:sym typeface="Arial"/>
              </a:rPr>
              <a:t>Semi Urban </a:t>
            </a:r>
            <a:r>
              <a:rPr lang="en" sz="1350">
                <a:solidFill>
                  <a:schemeClr val="dk2"/>
                </a:solidFill>
                <a:latin typeface="Arial"/>
                <a:ea typeface="Arial"/>
                <a:cs typeface="Arial"/>
                <a:sym typeface="Arial"/>
              </a:rPr>
              <a:t>property type applications have highest approval percentage for loans</a:t>
            </a:r>
            <a:endParaRPr sz="1350">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p:nvPr/>
        </p:nvSpPr>
        <p:spPr>
          <a:xfrm>
            <a:off x="0" y="0"/>
            <a:ext cx="9144000" cy="5143500"/>
          </a:xfrm>
          <a:prstGeom prst="rect">
            <a:avLst/>
          </a:prstGeom>
          <a:gradFill>
            <a:gsLst>
              <a:gs pos="0">
                <a:srgbClr val="9EAFB8"/>
              </a:gs>
              <a:gs pos="100000">
                <a:srgbClr val="616D73"/>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txBox="1"/>
          <p:nvPr>
            <p:ph type="title"/>
          </p:nvPr>
        </p:nvSpPr>
        <p:spPr>
          <a:xfrm>
            <a:off x="927725" y="1062350"/>
            <a:ext cx="4817400" cy="28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500">
                <a:latin typeface="Arial"/>
                <a:ea typeface="Arial"/>
                <a:cs typeface="Arial"/>
                <a:sym typeface="Arial"/>
              </a:rPr>
              <a:t>MultiVariate</a:t>
            </a:r>
            <a:endParaRPr sz="4500">
              <a:latin typeface="Arial"/>
              <a:ea typeface="Arial"/>
              <a:cs typeface="Arial"/>
              <a:sym typeface="Arial"/>
            </a:endParaRPr>
          </a:p>
          <a:p>
            <a:pPr indent="0" lvl="0" marL="0" rtl="0" algn="l">
              <a:spcBef>
                <a:spcPts val="0"/>
              </a:spcBef>
              <a:spcAft>
                <a:spcPts val="0"/>
              </a:spcAft>
              <a:buNone/>
            </a:pPr>
            <a:r>
              <a:rPr lang="en" sz="4500">
                <a:latin typeface="Arial"/>
                <a:ea typeface="Arial"/>
                <a:cs typeface="Arial"/>
                <a:sym typeface="Arial"/>
              </a:rPr>
              <a:t>Analysis</a:t>
            </a:r>
            <a:endParaRPr sz="4500">
              <a:latin typeface="Arial"/>
              <a:ea typeface="Arial"/>
              <a:cs typeface="Arial"/>
              <a:sym typeface="Arial"/>
            </a:endParaRPr>
          </a:p>
        </p:txBody>
      </p:sp>
      <p:sp>
        <p:nvSpPr>
          <p:cNvPr id="154" name="Google Shape;154;p23"/>
          <p:cNvSpPr/>
          <p:nvPr/>
        </p:nvSpPr>
        <p:spPr>
          <a:xfrm>
            <a:off x="5745125" y="2221550"/>
            <a:ext cx="1346400" cy="494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p:nvPr/>
        </p:nvSpPr>
        <p:spPr>
          <a:xfrm>
            <a:off x="0" y="0"/>
            <a:ext cx="9144000" cy="5143500"/>
          </a:xfrm>
          <a:prstGeom prst="rect">
            <a:avLst/>
          </a:prstGeom>
          <a:gradFill>
            <a:gsLst>
              <a:gs pos="0">
                <a:srgbClr val="B2B2ED"/>
              </a:gs>
              <a:gs pos="100000">
                <a:srgbClr val="4F4FCD"/>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txBox="1"/>
          <p:nvPr>
            <p:ph type="title"/>
          </p:nvPr>
        </p:nvSpPr>
        <p:spPr>
          <a:xfrm>
            <a:off x="5113625" y="1727700"/>
            <a:ext cx="3927000" cy="1688100"/>
          </a:xfrm>
          <a:prstGeom prst="rect">
            <a:avLst/>
          </a:prstGeom>
        </p:spPr>
        <p:txBody>
          <a:bodyPr anchorCtr="0" anchor="ctr" bIns="91425" lIns="91425" spcFirstLastPara="1" rIns="91425" wrap="square" tIns="91425">
            <a:noAutofit/>
          </a:bodyPr>
          <a:lstStyle/>
          <a:p>
            <a:pPr indent="-326390" lvl="0" marL="457200" rtl="0" algn="just">
              <a:spcBef>
                <a:spcPts val="0"/>
              </a:spcBef>
              <a:spcAft>
                <a:spcPts val="0"/>
              </a:spcAft>
              <a:buSzPts val="1540"/>
              <a:buFont typeface="Arial"/>
              <a:buChar char="●"/>
            </a:pPr>
            <a:r>
              <a:rPr lang="en" sz="1540">
                <a:latin typeface="Arial"/>
                <a:ea typeface="Arial"/>
                <a:cs typeface="Arial"/>
                <a:sym typeface="Arial"/>
              </a:rPr>
              <a:t>Applicant income is significantly positively correlated to the Loan Amount</a:t>
            </a:r>
            <a:endParaRPr sz="1540">
              <a:latin typeface="Arial"/>
              <a:ea typeface="Arial"/>
              <a:cs typeface="Arial"/>
              <a:sym typeface="Arial"/>
            </a:endParaRPr>
          </a:p>
          <a:p>
            <a:pPr indent="-326390" lvl="0" marL="457200" rtl="0" algn="just">
              <a:spcBef>
                <a:spcPts val="0"/>
              </a:spcBef>
              <a:spcAft>
                <a:spcPts val="0"/>
              </a:spcAft>
              <a:buSzPts val="1540"/>
              <a:buFont typeface="Arial"/>
              <a:buChar char="●"/>
            </a:pPr>
            <a:r>
              <a:rPr lang="en" sz="1540">
                <a:latin typeface="Arial"/>
                <a:ea typeface="Arial"/>
                <a:cs typeface="Arial"/>
                <a:sym typeface="Arial"/>
              </a:rPr>
              <a:t>Co-Applicant income is also slightly positively correlated to Loan Amount</a:t>
            </a:r>
            <a:endParaRPr sz="1540">
              <a:latin typeface="Arial"/>
              <a:ea typeface="Arial"/>
              <a:cs typeface="Arial"/>
              <a:sym typeface="Arial"/>
            </a:endParaRPr>
          </a:p>
          <a:p>
            <a:pPr indent="-326390" lvl="0" marL="457200" rtl="0" algn="just">
              <a:spcBef>
                <a:spcPts val="0"/>
              </a:spcBef>
              <a:spcAft>
                <a:spcPts val="0"/>
              </a:spcAft>
              <a:buSzPts val="1540"/>
              <a:buFont typeface="Arial"/>
              <a:buChar char="●"/>
            </a:pPr>
            <a:r>
              <a:rPr lang="en" sz="1540">
                <a:latin typeface="Arial"/>
                <a:ea typeface="Arial"/>
                <a:cs typeface="Arial"/>
                <a:sym typeface="Arial"/>
              </a:rPr>
              <a:t>Credit History is the only feature having direct and positive correlation with the Loan Status which is the Target variable</a:t>
            </a:r>
            <a:endParaRPr sz="1540">
              <a:latin typeface="Arial"/>
              <a:ea typeface="Arial"/>
              <a:cs typeface="Arial"/>
              <a:sym typeface="Arial"/>
            </a:endParaRPr>
          </a:p>
        </p:txBody>
      </p:sp>
      <p:pic>
        <p:nvPicPr>
          <p:cNvPr id="161" name="Google Shape;161;p24"/>
          <p:cNvPicPr preferRelativeResize="0"/>
          <p:nvPr/>
        </p:nvPicPr>
        <p:blipFill>
          <a:blip r:embed="rId3">
            <a:alphaModFix/>
          </a:blip>
          <a:stretch>
            <a:fillRect/>
          </a:stretch>
        </p:blipFill>
        <p:spPr>
          <a:xfrm>
            <a:off x="320152" y="633625"/>
            <a:ext cx="4942524" cy="4008350"/>
          </a:xfrm>
          <a:prstGeom prst="rect">
            <a:avLst/>
          </a:prstGeom>
          <a:noFill/>
          <a:ln>
            <a:noFill/>
          </a:ln>
        </p:spPr>
      </p:pic>
      <p:sp>
        <p:nvSpPr>
          <p:cNvPr id="162" name="Google Shape;162;p24"/>
          <p:cNvSpPr/>
          <p:nvPr/>
        </p:nvSpPr>
        <p:spPr>
          <a:xfrm>
            <a:off x="4462275" y="2287650"/>
            <a:ext cx="800400" cy="284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p:nvPr/>
        </p:nvSpPr>
        <p:spPr>
          <a:xfrm>
            <a:off x="0" y="0"/>
            <a:ext cx="9144000" cy="5143500"/>
          </a:xfrm>
          <a:prstGeom prst="rect">
            <a:avLst/>
          </a:prstGeom>
          <a:gradFill>
            <a:gsLst>
              <a:gs pos="0">
                <a:srgbClr val="DDDDDD"/>
              </a:gs>
              <a:gs pos="100000">
                <a:srgbClr val="919191"/>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txBox="1"/>
          <p:nvPr>
            <p:ph type="title"/>
          </p:nvPr>
        </p:nvSpPr>
        <p:spPr>
          <a:xfrm>
            <a:off x="927725" y="1062350"/>
            <a:ext cx="4817400" cy="28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500">
                <a:latin typeface="Arial"/>
                <a:ea typeface="Arial"/>
                <a:cs typeface="Arial"/>
                <a:sym typeface="Arial"/>
              </a:rPr>
              <a:t>Data Preparation</a:t>
            </a:r>
            <a:endParaRPr sz="4500">
              <a:latin typeface="Arial"/>
              <a:ea typeface="Arial"/>
              <a:cs typeface="Arial"/>
              <a:sym typeface="Arial"/>
            </a:endParaRPr>
          </a:p>
        </p:txBody>
      </p:sp>
      <p:sp>
        <p:nvSpPr>
          <p:cNvPr id="169" name="Google Shape;169;p25"/>
          <p:cNvSpPr/>
          <p:nvPr/>
        </p:nvSpPr>
        <p:spPr>
          <a:xfrm>
            <a:off x="5745125" y="2221550"/>
            <a:ext cx="1346400" cy="494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p:nvPr/>
        </p:nvSpPr>
        <p:spPr>
          <a:xfrm>
            <a:off x="9625" y="0"/>
            <a:ext cx="4562400" cy="5143500"/>
          </a:xfrm>
          <a:prstGeom prst="rect">
            <a:avLst/>
          </a:prstGeom>
          <a:gradFill>
            <a:gsLst>
              <a:gs pos="0">
                <a:srgbClr val="D4E5F5"/>
              </a:gs>
              <a:gs pos="100000">
                <a:srgbClr val="70A4D5"/>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p:nvPr/>
        </p:nvSpPr>
        <p:spPr>
          <a:xfrm>
            <a:off x="4572000" y="0"/>
            <a:ext cx="4644300" cy="5143500"/>
          </a:xfrm>
          <a:prstGeom prst="rect">
            <a:avLst/>
          </a:prstGeom>
          <a:gradFill>
            <a:gsLst>
              <a:gs pos="0">
                <a:srgbClr val="9EAFB8"/>
              </a:gs>
              <a:gs pos="100000">
                <a:srgbClr val="616D73"/>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6"/>
          <p:cNvSpPr txBox="1"/>
          <p:nvPr>
            <p:ph type="title"/>
          </p:nvPr>
        </p:nvSpPr>
        <p:spPr>
          <a:xfrm>
            <a:off x="183325" y="181425"/>
            <a:ext cx="4215000" cy="5484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n" sz="3600">
                <a:latin typeface="Arial"/>
                <a:ea typeface="Arial"/>
                <a:cs typeface="Arial"/>
                <a:sym typeface="Arial"/>
              </a:rPr>
              <a:t>Data Prepping steps</a:t>
            </a:r>
            <a:endParaRPr sz="3600">
              <a:latin typeface="Arial"/>
              <a:ea typeface="Arial"/>
              <a:cs typeface="Arial"/>
              <a:sym typeface="Arial"/>
            </a:endParaRPr>
          </a:p>
        </p:txBody>
      </p:sp>
      <p:sp>
        <p:nvSpPr>
          <p:cNvPr id="177" name="Google Shape;177;p26"/>
          <p:cNvSpPr txBox="1"/>
          <p:nvPr>
            <p:ph type="title"/>
          </p:nvPr>
        </p:nvSpPr>
        <p:spPr>
          <a:xfrm>
            <a:off x="183325" y="1135400"/>
            <a:ext cx="4215000" cy="1675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Font typeface="Arial"/>
              <a:buAutoNum type="arabicPeriod"/>
            </a:pPr>
            <a:r>
              <a:rPr lang="en" sz="2400">
                <a:solidFill>
                  <a:schemeClr val="lt1"/>
                </a:solidFill>
                <a:latin typeface="Arial"/>
                <a:ea typeface="Arial"/>
                <a:cs typeface="Arial"/>
                <a:sym typeface="Arial"/>
              </a:rPr>
              <a:t>Feature Scaling</a:t>
            </a:r>
            <a:endParaRPr sz="2400">
              <a:solidFill>
                <a:schemeClr val="lt1"/>
              </a:solidFill>
              <a:latin typeface="Arial"/>
              <a:ea typeface="Arial"/>
              <a:cs typeface="Arial"/>
              <a:sym typeface="Arial"/>
            </a:endParaRPr>
          </a:p>
          <a:p>
            <a:pPr indent="0" lvl="0" marL="457200" rtl="0" algn="l">
              <a:spcBef>
                <a:spcPts val="0"/>
              </a:spcBef>
              <a:spcAft>
                <a:spcPts val="0"/>
              </a:spcAft>
              <a:buNone/>
            </a:pPr>
            <a:r>
              <a:rPr lang="en" sz="1300">
                <a:solidFill>
                  <a:schemeClr val="lt1"/>
                </a:solidFill>
                <a:latin typeface="Arial"/>
                <a:ea typeface="Arial"/>
                <a:cs typeface="Arial"/>
                <a:sym typeface="Arial"/>
              </a:rPr>
              <a:t>Standardization for Numerical features having highly skewed data</a:t>
            </a:r>
            <a:endParaRPr sz="1300">
              <a:solidFill>
                <a:schemeClr val="lt1"/>
              </a:solidFill>
              <a:latin typeface="Arial"/>
              <a:ea typeface="Arial"/>
              <a:cs typeface="Arial"/>
              <a:sym typeface="Arial"/>
            </a:endParaRPr>
          </a:p>
          <a:p>
            <a:pPr indent="0" lvl="0" marL="457200" rtl="0" algn="l">
              <a:spcBef>
                <a:spcPts val="0"/>
              </a:spcBef>
              <a:spcAft>
                <a:spcPts val="0"/>
              </a:spcAft>
              <a:buNone/>
            </a:pPr>
            <a:r>
              <a:t/>
            </a:r>
            <a:endParaRPr sz="1300">
              <a:solidFill>
                <a:schemeClr val="lt1"/>
              </a:solidFill>
              <a:latin typeface="Arial"/>
              <a:ea typeface="Arial"/>
              <a:cs typeface="Arial"/>
              <a:sym typeface="Arial"/>
            </a:endParaRPr>
          </a:p>
          <a:p>
            <a:pPr indent="-381000" lvl="0" marL="457200" rtl="0" algn="l">
              <a:spcBef>
                <a:spcPts val="0"/>
              </a:spcBef>
              <a:spcAft>
                <a:spcPts val="0"/>
              </a:spcAft>
              <a:buClr>
                <a:schemeClr val="lt1"/>
              </a:buClr>
              <a:buSzPts val="2400"/>
              <a:buFont typeface="Arial"/>
              <a:buAutoNum type="arabicPeriod"/>
            </a:pPr>
            <a:r>
              <a:rPr lang="en" sz="2400">
                <a:solidFill>
                  <a:schemeClr val="lt1"/>
                </a:solidFill>
                <a:latin typeface="Arial"/>
                <a:ea typeface="Arial"/>
                <a:cs typeface="Arial"/>
                <a:sym typeface="Arial"/>
              </a:rPr>
              <a:t>One Hot Encoding</a:t>
            </a:r>
            <a:endParaRPr sz="2400">
              <a:solidFill>
                <a:schemeClr val="lt1"/>
              </a:solidFill>
              <a:latin typeface="Arial"/>
              <a:ea typeface="Arial"/>
              <a:cs typeface="Arial"/>
              <a:sym typeface="Arial"/>
            </a:endParaRPr>
          </a:p>
          <a:p>
            <a:pPr indent="0" lvl="0" marL="457200" rtl="0" algn="l">
              <a:spcBef>
                <a:spcPts val="0"/>
              </a:spcBef>
              <a:spcAft>
                <a:spcPts val="0"/>
              </a:spcAft>
              <a:buNone/>
            </a:pPr>
            <a:r>
              <a:rPr lang="en" sz="1300">
                <a:solidFill>
                  <a:schemeClr val="lt1"/>
                </a:solidFill>
                <a:latin typeface="Arial"/>
                <a:ea typeface="Arial"/>
                <a:cs typeface="Arial"/>
                <a:sym typeface="Arial"/>
              </a:rPr>
              <a:t>For Categorical features</a:t>
            </a:r>
            <a:endParaRPr sz="1300">
              <a:solidFill>
                <a:schemeClr val="lt1"/>
              </a:solidFill>
              <a:latin typeface="Arial"/>
              <a:ea typeface="Arial"/>
              <a:cs typeface="Arial"/>
              <a:sym typeface="Arial"/>
            </a:endParaRPr>
          </a:p>
          <a:p>
            <a:pPr indent="0" lvl="0" marL="457200" rtl="0" algn="l">
              <a:spcBef>
                <a:spcPts val="0"/>
              </a:spcBef>
              <a:spcAft>
                <a:spcPts val="0"/>
              </a:spcAft>
              <a:buNone/>
            </a:pPr>
            <a:r>
              <a:t/>
            </a:r>
            <a:endParaRPr sz="1300">
              <a:solidFill>
                <a:schemeClr val="lt1"/>
              </a:solidFill>
              <a:latin typeface="Arial"/>
              <a:ea typeface="Arial"/>
              <a:cs typeface="Arial"/>
              <a:sym typeface="Arial"/>
            </a:endParaRPr>
          </a:p>
          <a:p>
            <a:pPr indent="0" lvl="0" marL="457200" rtl="0" algn="l">
              <a:spcBef>
                <a:spcPts val="0"/>
              </a:spcBef>
              <a:spcAft>
                <a:spcPts val="0"/>
              </a:spcAft>
              <a:buNone/>
            </a:pPr>
            <a:r>
              <a:t/>
            </a:r>
            <a:endParaRPr sz="1300">
              <a:solidFill>
                <a:schemeClr val="lt1"/>
              </a:solidFill>
              <a:latin typeface="Arial"/>
              <a:ea typeface="Arial"/>
              <a:cs typeface="Arial"/>
              <a:sym typeface="Arial"/>
            </a:endParaRPr>
          </a:p>
          <a:p>
            <a:pPr indent="0" lvl="0" marL="457200" rtl="0" algn="l">
              <a:spcBef>
                <a:spcPts val="0"/>
              </a:spcBef>
              <a:spcAft>
                <a:spcPts val="0"/>
              </a:spcAft>
              <a:buNone/>
            </a:pPr>
            <a:r>
              <a:t/>
            </a:r>
            <a:endParaRPr sz="1300">
              <a:solidFill>
                <a:schemeClr val="lt1"/>
              </a:solidFill>
              <a:latin typeface="Arial"/>
              <a:ea typeface="Arial"/>
              <a:cs typeface="Arial"/>
              <a:sym typeface="Arial"/>
            </a:endParaRPr>
          </a:p>
          <a:p>
            <a:pPr indent="0" lvl="0" marL="457200" rtl="0" algn="l">
              <a:spcBef>
                <a:spcPts val="0"/>
              </a:spcBef>
              <a:spcAft>
                <a:spcPts val="0"/>
              </a:spcAft>
              <a:buNone/>
            </a:pPr>
            <a:r>
              <a:t/>
            </a:r>
            <a:endParaRPr sz="1300">
              <a:solidFill>
                <a:schemeClr val="lt1"/>
              </a:solidFill>
              <a:latin typeface="Arial"/>
              <a:ea typeface="Arial"/>
              <a:cs typeface="Arial"/>
              <a:sym typeface="Arial"/>
            </a:endParaRPr>
          </a:p>
        </p:txBody>
      </p:sp>
      <p:pic>
        <p:nvPicPr>
          <p:cNvPr id="178" name="Google Shape;178;p26"/>
          <p:cNvPicPr preferRelativeResize="0"/>
          <p:nvPr/>
        </p:nvPicPr>
        <p:blipFill>
          <a:blip r:embed="rId3">
            <a:alphaModFix/>
          </a:blip>
          <a:stretch>
            <a:fillRect/>
          </a:stretch>
        </p:blipFill>
        <p:spPr>
          <a:xfrm>
            <a:off x="5282813" y="310625"/>
            <a:ext cx="3222676" cy="2261125"/>
          </a:xfrm>
          <a:prstGeom prst="rect">
            <a:avLst/>
          </a:prstGeom>
          <a:noFill/>
          <a:ln>
            <a:noFill/>
          </a:ln>
        </p:spPr>
      </p:pic>
      <p:pic>
        <p:nvPicPr>
          <p:cNvPr id="179" name="Google Shape;179;p26"/>
          <p:cNvPicPr preferRelativeResize="0"/>
          <p:nvPr/>
        </p:nvPicPr>
        <p:blipFill>
          <a:blip r:embed="rId4">
            <a:alphaModFix/>
          </a:blip>
          <a:stretch>
            <a:fillRect/>
          </a:stretch>
        </p:blipFill>
        <p:spPr>
          <a:xfrm>
            <a:off x="313212" y="3478000"/>
            <a:ext cx="8517576" cy="1162457"/>
          </a:xfrm>
          <a:prstGeom prst="rect">
            <a:avLst/>
          </a:prstGeom>
          <a:noFill/>
          <a:ln>
            <a:noFill/>
          </a:ln>
        </p:spPr>
      </p:pic>
      <p:sp>
        <p:nvSpPr>
          <p:cNvPr id="180" name="Google Shape;180;p26"/>
          <p:cNvSpPr/>
          <p:nvPr/>
        </p:nvSpPr>
        <p:spPr>
          <a:xfrm>
            <a:off x="3802750" y="1135400"/>
            <a:ext cx="1346400" cy="494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6"/>
          <p:cNvSpPr/>
          <p:nvPr/>
        </p:nvSpPr>
        <p:spPr>
          <a:xfrm rot="5400000">
            <a:off x="1568250" y="2977400"/>
            <a:ext cx="553200" cy="22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p:nvPr/>
        </p:nvSpPr>
        <p:spPr>
          <a:xfrm>
            <a:off x="9625" y="0"/>
            <a:ext cx="4562400" cy="5143500"/>
          </a:xfrm>
          <a:prstGeom prst="rect">
            <a:avLst/>
          </a:prstGeom>
          <a:gradFill>
            <a:gsLst>
              <a:gs pos="0">
                <a:srgbClr val="DBD4EB"/>
              </a:gs>
              <a:gs pos="100000">
                <a:srgbClr val="9180BB"/>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txBox="1"/>
          <p:nvPr>
            <p:ph idx="1" type="body"/>
          </p:nvPr>
        </p:nvSpPr>
        <p:spPr>
          <a:xfrm>
            <a:off x="180325" y="1448625"/>
            <a:ext cx="3999900" cy="33402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t/>
            </a:r>
            <a:endParaRPr b="1" sz="1300">
              <a:solidFill>
                <a:schemeClr val="lt1"/>
              </a:solidFill>
              <a:latin typeface="Arial"/>
              <a:ea typeface="Arial"/>
              <a:cs typeface="Arial"/>
              <a:sym typeface="Arial"/>
            </a:endParaRPr>
          </a:p>
          <a:p>
            <a:pPr indent="0" lvl="0" marL="0" rtl="0" algn="l">
              <a:lnSpc>
                <a:spcPct val="100000"/>
              </a:lnSpc>
              <a:spcBef>
                <a:spcPts val="0"/>
              </a:spcBef>
              <a:spcAft>
                <a:spcPts val="0"/>
              </a:spcAft>
              <a:buNone/>
            </a:pPr>
            <a:r>
              <a:rPr b="1" lang="en" sz="2400">
                <a:solidFill>
                  <a:schemeClr val="lt1"/>
                </a:solidFill>
                <a:latin typeface="Arial"/>
                <a:ea typeface="Arial"/>
                <a:cs typeface="Arial"/>
                <a:sym typeface="Arial"/>
              </a:rPr>
              <a:t>3. 	</a:t>
            </a:r>
            <a:r>
              <a:rPr b="1" lang="en" sz="2400">
                <a:solidFill>
                  <a:schemeClr val="lt1"/>
                </a:solidFill>
                <a:latin typeface="Arial"/>
                <a:ea typeface="Arial"/>
                <a:cs typeface="Arial"/>
                <a:sym typeface="Arial"/>
              </a:rPr>
              <a:t>PCA</a:t>
            </a:r>
            <a:endParaRPr b="1" sz="2400">
              <a:solidFill>
                <a:schemeClr val="lt1"/>
              </a:solidFill>
              <a:latin typeface="Arial"/>
              <a:ea typeface="Arial"/>
              <a:cs typeface="Arial"/>
              <a:sym typeface="Arial"/>
            </a:endParaRPr>
          </a:p>
          <a:p>
            <a:pPr indent="0" lvl="0" marL="457200" rtl="0" algn="l">
              <a:lnSpc>
                <a:spcPct val="100000"/>
              </a:lnSpc>
              <a:spcBef>
                <a:spcPts val="0"/>
              </a:spcBef>
              <a:spcAft>
                <a:spcPts val="0"/>
              </a:spcAft>
              <a:buNone/>
            </a:pPr>
            <a:r>
              <a:rPr b="1" lang="en" sz="1300">
                <a:solidFill>
                  <a:schemeClr val="lt1"/>
                </a:solidFill>
                <a:latin typeface="Arial"/>
                <a:ea typeface="Arial"/>
                <a:cs typeface="Arial"/>
                <a:sym typeface="Arial"/>
              </a:rPr>
              <a:t>To remove any multicollinearity</a:t>
            </a:r>
            <a:endParaRPr b="1" sz="1300">
              <a:solidFill>
                <a:schemeClr val="lt1"/>
              </a:solidFill>
              <a:latin typeface="Arial"/>
              <a:ea typeface="Arial"/>
              <a:cs typeface="Arial"/>
              <a:sym typeface="Arial"/>
            </a:endParaRPr>
          </a:p>
          <a:p>
            <a:pPr indent="0" lvl="0" marL="457200" rtl="0" algn="l">
              <a:lnSpc>
                <a:spcPct val="100000"/>
              </a:lnSpc>
              <a:spcBef>
                <a:spcPts val="0"/>
              </a:spcBef>
              <a:spcAft>
                <a:spcPts val="0"/>
              </a:spcAft>
              <a:buNone/>
            </a:pPr>
            <a:r>
              <a:t/>
            </a:r>
            <a:endParaRPr b="1" sz="1300">
              <a:solidFill>
                <a:schemeClr val="lt1"/>
              </a:solidFill>
              <a:latin typeface="Arial"/>
              <a:ea typeface="Arial"/>
              <a:cs typeface="Arial"/>
              <a:sym typeface="Arial"/>
            </a:endParaRPr>
          </a:p>
          <a:p>
            <a:pPr indent="0" lvl="0" marL="0" rtl="0" algn="l">
              <a:lnSpc>
                <a:spcPct val="100000"/>
              </a:lnSpc>
              <a:spcBef>
                <a:spcPts val="0"/>
              </a:spcBef>
              <a:spcAft>
                <a:spcPts val="0"/>
              </a:spcAft>
              <a:buNone/>
            </a:pPr>
            <a:r>
              <a:rPr b="1" lang="en" sz="2400">
                <a:solidFill>
                  <a:schemeClr val="lt1"/>
                </a:solidFill>
                <a:latin typeface="Arial"/>
                <a:ea typeface="Arial"/>
                <a:cs typeface="Arial"/>
                <a:sym typeface="Arial"/>
              </a:rPr>
              <a:t>4. 	Binning and</a:t>
            </a:r>
            <a:endParaRPr b="1" sz="2400">
              <a:solidFill>
                <a:schemeClr val="lt1"/>
              </a:solidFill>
              <a:latin typeface="Arial"/>
              <a:ea typeface="Arial"/>
              <a:cs typeface="Arial"/>
              <a:sym typeface="Arial"/>
            </a:endParaRPr>
          </a:p>
          <a:p>
            <a:pPr indent="457200" lvl="0" marL="0" rtl="0" algn="l">
              <a:lnSpc>
                <a:spcPct val="100000"/>
              </a:lnSpc>
              <a:spcBef>
                <a:spcPts val="0"/>
              </a:spcBef>
              <a:spcAft>
                <a:spcPts val="0"/>
              </a:spcAft>
              <a:buNone/>
            </a:pPr>
            <a:r>
              <a:rPr b="1" lang="en" sz="2400">
                <a:solidFill>
                  <a:schemeClr val="lt1"/>
                </a:solidFill>
                <a:latin typeface="Arial"/>
                <a:ea typeface="Arial"/>
                <a:cs typeface="Arial"/>
                <a:sym typeface="Arial"/>
              </a:rPr>
              <a:t>Discretization</a:t>
            </a:r>
            <a:endParaRPr b="1" sz="2400">
              <a:solidFill>
                <a:schemeClr val="lt1"/>
              </a:solidFill>
              <a:latin typeface="Arial"/>
              <a:ea typeface="Arial"/>
              <a:cs typeface="Arial"/>
              <a:sym typeface="Arial"/>
            </a:endParaRPr>
          </a:p>
          <a:p>
            <a:pPr indent="0" lvl="0" marL="457200" rtl="0" algn="l">
              <a:lnSpc>
                <a:spcPct val="100000"/>
              </a:lnSpc>
              <a:spcBef>
                <a:spcPts val="0"/>
              </a:spcBef>
              <a:spcAft>
                <a:spcPts val="0"/>
              </a:spcAft>
              <a:buNone/>
            </a:pPr>
            <a:r>
              <a:rPr b="1" lang="en" sz="1300">
                <a:solidFill>
                  <a:schemeClr val="lt1"/>
                </a:solidFill>
                <a:latin typeface="Arial"/>
                <a:ea typeface="Arial"/>
                <a:cs typeface="Arial"/>
                <a:sym typeface="Arial"/>
              </a:rPr>
              <a:t>Creating separate bins for continuous features</a:t>
            </a:r>
            <a:endParaRPr b="1" sz="1300">
              <a:solidFill>
                <a:schemeClr val="lt1"/>
              </a:solidFill>
              <a:latin typeface="Arial"/>
              <a:ea typeface="Arial"/>
              <a:cs typeface="Arial"/>
              <a:sym typeface="Arial"/>
            </a:endParaRPr>
          </a:p>
          <a:p>
            <a:pPr indent="0" lvl="0" marL="457200" rtl="0" algn="l">
              <a:lnSpc>
                <a:spcPct val="100000"/>
              </a:lnSpc>
              <a:spcBef>
                <a:spcPts val="0"/>
              </a:spcBef>
              <a:spcAft>
                <a:spcPts val="0"/>
              </a:spcAft>
              <a:buNone/>
            </a:pPr>
            <a:r>
              <a:t/>
            </a:r>
            <a:endParaRPr b="1" sz="1300">
              <a:solidFill>
                <a:schemeClr val="lt1"/>
              </a:solidFill>
              <a:latin typeface="Arial"/>
              <a:ea typeface="Arial"/>
              <a:cs typeface="Arial"/>
              <a:sym typeface="Arial"/>
            </a:endParaRPr>
          </a:p>
          <a:p>
            <a:pPr indent="0" lvl="0" marL="0" rtl="0" algn="l">
              <a:lnSpc>
                <a:spcPct val="100000"/>
              </a:lnSpc>
              <a:spcBef>
                <a:spcPts val="0"/>
              </a:spcBef>
              <a:spcAft>
                <a:spcPts val="0"/>
              </a:spcAft>
              <a:buNone/>
            </a:pPr>
            <a:r>
              <a:rPr b="1" lang="en" sz="2400">
                <a:solidFill>
                  <a:schemeClr val="lt1"/>
                </a:solidFill>
                <a:latin typeface="Arial"/>
                <a:ea typeface="Arial"/>
                <a:cs typeface="Arial"/>
                <a:sym typeface="Arial"/>
              </a:rPr>
              <a:t>5.	</a:t>
            </a:r>
            <a:r>
              <a:rPr b="1" lang="en" sz="2400">
                <a:solidFill>
                  <a:schemeClr val="lt1"/>
                </a:solidFill>
                <a:latin typeface="Arial"/>
                <a:ea typeface="Arial"/>
                <a:cs typeface="Arial"/>
                <a:sym typeface="Arial"/>
              </a:rPr>
              <a:t>Feature Selection</a:t>
            </a:r>
            <a:endParaRPr b="1" sz="2400">
              <a:solidFill>
                <a:schemeClr val="lt1"/>
              </a:solidFill>
              <a:latin typeface="Arial"/>
              <a:ea typeface="Arial"/>
              <a:cs typeface="Arial"/>
              <a:sym typeface="Arial"/>
            </a:endParaRPr>
          </a:p>
          <a:p>
            <a:pPr indent="0" lvl="0" marL="457200" rtl="0" algn="l">
              <a:lnSpc>
                <a:spcPct val="100000"/>
              </a:lnSpc>
              <a:spcBef>
                <a:spcPts val="0"/>
              </a:spcBef>
              <a:spcAft>
                <a:spcPts val="0"/>
              </a:spcAft>
              <a:buNone/>
            </a:pPr>
            <a:r>
              <a:rPr b="1" lang="en" sz="1300">
                <a:solidFill>
                  <a:schemeClr val="lt1"/>
                </a:solidFill>
                <a:latin typeface="Arial"/>
                <a:ea typeface="Arial"/>
                <a:cs typeface="Arial"/>
                <a:sym typeface="Arial"/>
              </a:rPr>
              <a:t>Using K Best feature selector</a:t>
            </a:r>
            <a:endParaRPr b="1">
              <a:solidFill>
                <a:srgbClr val="3F3F3F"/>
              </a:solidFill>
            </a:endParaRPr>
          </a:p>
        </p:txBody>
      </p:sp>
      <p:sp>
        <p:nvSpPr>
          <p:cNvPr id="188" name="Google Shape;188;p27"/>
          <p:cNvSpPr/>
          <p:nvPr/>
        </p:nvSpPr>
        <p:spPr>
          <a:xfrm>
            <a:off x="4572000" y="0"/>
            <a:ext cx="4644300" cy="5143500"/>
          </a:xfrm>
          <a:prstGeom prst="rect">
            <a:avLst/>
          </a:prstGeom>
          <a:gradFill>
            <a:gsLst>
              <a:gs pos="0">
                <a:srgbClr val="9EAFB8"/>
              </a:gs>
              <a:gs pos="100000">
                <a:srgbClr val="616D73"/>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9" name="Google Shape;189;p27"/>
          <p:cNvPicPr preferRelativeResize="0"/>
          <p:nvPr/>
        </p:nvPicPr>
        <p:blipFill>
          <a:blip r:embed="rId3">
            <a:alphaModFix/>
          </a:blip>
          <a:stretch>
            <a:fillRect/>
          </a:stretch>
        </p:blipFill>
        <p:spPr>
          <a:xfrm>
            <a:off x="2352425" y="188125"/>
            <a:ext cx="2628050" cy="1392025"/>
          </a:xfrm>
          <a:prstGeom prst="rect">
            <a:avLst/>
          </a:prstGeom>
          <a:noFill/>
          <a:ln>
            <a:noFill/>
          </a:ln>
        </p:spPr>
      </p:pic>
      <p:pic>
        <p:nvPicPr>
          <p:cNvPr id="190" name="Google Shape;190;p27"/>
          <p:cNvPicPr preferRelativeResize="0"/>
          <p:nvPr/>
        </p:nvPicPr>
        <p:blipFill>
          <a:blip r:embed="rId4">
            <a:alphaModFix/>
          </a:blip>
          <a:stretch>
            <a:fillRect/>
          </a:stretch>
        </p:blipFill>
        <p:spPr>
          <a:xfrm>
            <a:off x="4180225" y="1512650"/>
            <a:ext cx="2301650" cy="1707175"/>
          </a:xfrm>
          <a:prstGeom prst="rect">
            <a:avLst/>
          </a:prstGeom>
          <a:noFill/>
          <a:ln>
            <a:noFill/>
          </a:ln>
        </p:spPr>
      </p:pic>
      <p:pic>
        <p:nvPicPr>
          <p:cNvPr id="191" name="Google Shape;191;p27"/>
          <p:cNvPicPr preferRelativeResize="0"/>
          <p:nvPr/>
        </p:nvPicPr>
        <p:blipFill>
          <a:blip r:embed="rId5">
            <a:alphaModFix/>
          </a:blip>
          <a:stretch>
            <a:fillRect/>
          </a:stretch>
        </p:blipFill>
        <p:spPr>
          <a:xfrm>
            <a:off x="6481875" y="234150"/>
            <a:ext cx="2770550" cy="2034625"/>
          </a:xfrm>
          <a:prstGeom prst="rect">
            <a:avLst/>
          </a:prstGeom>
          <a:noFill/>
          <a:ln>
            <a:noFill/>
          </a:ln>
        </p:spPr>
      </p:pic>
      <p:sp>
        <p:nvSpPr>
          <p:cNvPr id="192" name="Google Shape;192;p27"/>
          <p:cNvSpPr/>
          <p:nvPr/>
        </p:nvSpPr>
        <p:spPr>
          <a:xfrm rot="-2883522">
            <a:off x="1334290" y="1120102"/>
            <a:ext cx="1029671" cy="262769"/>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p:nvPr/>
        </p:nvSpPr>
        <p:spPr>
          <a:xfrm rot="-1378764">
            <a:off x="2938167" y="2596188"/>
            <a:ext cx="1029713" cy="262826"/>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rot="-1378764">
            <a:off x="5886417" y="1446688"/>
            <a:ext cx="1029713" cy="262826"/>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p:nvPr/>
        </p:nvSpPr>
        <p:spPr>
          <a:xfrm>
            <a:off x="9625" y="0"/>
            <a:ext cx="4562400" cy="5143500"/>
          </a:xfrm>
          <a:prstGeom prst="rect">
            <a:avLst/>
          </a:prstGeom>
          <a:gradFill>
            <a:gsLst>
              <a:gs pos="0">
                <a:srgbClr val="DCECD5"/>
              </a:gs>
              <a:gs pos="100000">
                <a:srgbClr val="93BC81"/>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8"/>
          <p:cNvSpPr/>
          <p:nvPr/>
        </p:nvSpPr>
        <p:spPr>
          <a:xfrm>
            <a:off x="4572000" y="0"/>
            <a:ext cx="4644300" cy="5143500"/>
          </a:xfrm>
          <a:prstGeom prst="rect">
            <a:avLst/>
          </a:prstGeom>
          <a:gradFill>
            <a:gsLst>
              <a:gs pos="0">
                <a:srgbClr val="9EAFB8"/>
              </a:gs>
              <a:gs pos="100000">
                <a:srgbClr val="616D73"/>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8"/>
          <p:cNvSpPr txBox="1"/>
          <p:nvPr>
            <p:ph type="title"/>
          </p:nvPr>
        </p:nvSpPr>
        <p:spPr>
          <a:xfrm>
            <a:off x="183325" y="181425"/>
            <a:ext cx="5335800" cy="548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latin typeface="Arial"/>
                <a:ea typeface="Arial"/>
                <a:cs typeface="Arial"/>
                <a:sym typeface="Arial"/>
              </a:rPr>
              <a:t>Feature Importance chart</a:t>
            </a:r>
            <a:endParaRPr sz="3600">
              <a:latin typeface="Arial"/>
              <a:ea typeface="Arial"/>
              <a:cs typeface="Arial"/>
              <a:sym typeface="Arial"/>
            </a:endParaRPr>
          </a:p>
        </p:txBody>
      </p:sp>
      <p:sp>
        <p:nvSpPr>
          <p:cNvPr id="202" name="Google Shape;202;p28"/>
          <p:cNvSpPr/>
          <p:nvPr/>
        </p:nvSpPr>
        <p:spPr>
          <a:xfrm rot="2891538">
            <a:off x="1215379" y="1682651"/>
            <a:ext cx="811391" cy="26264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8"/>
          <p:cNvSpPr txBox="1"/>
          <p:nvPr>
            <p:ph type="title"/>
          </p:nvPr>
        </p:nvSpPr>
        <p:spPr>
          <a:xfrm>
            <a:off x="425575" y="1013575"/>
            <a:ext cx="1849500" cy="410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b="0" lang="en" sz="1340">
                <a:solidFill>
                  <a:schemeClr val="dk2"/>
                </a:solidFill>
                <a:latin typeface="Arial"/>
                <a:ea typeface="Arial"/>
                <a:cs typeface="Arial"/>
                <a:sym typeface="Arial"/>
              </a:rPr>
              <a:t>Selected Features </a:t>
            </a:r>
            <a:endParaRPr b="0" sz="1340">
              <a:solidFill>
                <a:schemeClr val="dk2"/>
              </a:solidFill>
              <a:latin typeface="Arial"/>
              <a:ea typeface="Arial"/>
              <a:cs typeface="Arial"/>
              <a:sym typeface="Arial"/>
            </a:endParaRPr>
          </a:p>
          <a:p>
            <a:pPr indent="0" lvl="0" marL="0" rtl="0" algn="just">
              <a:spcBef>
                <a:spcPts val="0"/>
              </a:spcBef>
              <a:spcAft>
                <a:spcPts val="0"/>
              </a:spcAft>
              <a:buNone/>
            </a:pPr>
            <a:r>
              <a:rPr b="0" lang="en" sz="1340">
                <a:solidFill>
                  <a:schemeClr val="dk2"/>
                </a:solidFill>
                <a:latin typeface="Arial"/>
                <a:ea typeface="Arial"/>
                <a:cs typeface="Arial"/>
                <a:sym typeface="Arial"/>
              </a:rPr>
              <a:t>by K Best Selector </a:t>
            </a:r>
            <a:endParaRPr b="0" sz="1340">
              <a:solidFill>
                <a:schemeClr val="dk2"/>
              </a:solidFill>
              <a:latin typeface="Arial"/>
              <a:ea typeface="Arial"/>
              <a:cs typeface="Arial"/>
              <a:sym typeface="Arial"/>
            </a:endParaRPr>
          </a:p>
        </p:txBody>
      </p:sp>
      <p:pic>
        <p:nvPicPr>
          <p:cNvPr id="204" name="Google Shape;204;p28"/>
          <p:cNvPicPr preferRelativeResize="0"/>
          <p:nvPr/>
        </p:nvPicPr>
        <p:blipFill>
          <a:blip r:embed="rId3">
            <a:alphaModFix/>
          </a:blip>
          <a:stretch>
            <a:fillRect/>
          </a:stretch>
        </p:blipFill>
        <p:spPr>
          <a:xfrm>
            <a:off x="1989625" y="926300"/>
            <a:ext cx="6632524" cy="40720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p:nvPr/>
        </p:nvSpPr>
        <p:spPr>
          <a:xfrm>
            <a:off x="0" y="0"/>
            <a:ext cx="9144000" cy="5143500"/>
          </a:xfrm>
          <a:prstGeom prst="rect">
            <a:avLst/>
          </a:prstGeom>
          <a:gradFill>
            <a:gsLst>
              <a:gs pos="0">
                <a:srgbClr val="FFFFFF"/>
              </a:gs>
              <a:gs pos="100000">
                <a:srgbClr val="B3B3B3"/>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9"/>
          <p:cNvSpPr txBox="1"/>
          <p:nvPr>
            <p:ph type="title"/>
          </p:nvPr>
        </p:nvSpPr>
        <p:spPr>
          <a:xfrm>
            <a:off x="927725" y="1062350"/>
            <a:ext cx="4817400" cy="28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500">
                <a:latin typeface="Arial"/>
                <a:ea typeface="Arial"/>
                <a:cs typeface="Arial"/>
                <a:sym typeface="Arial"/>
              </a:rPr>
              <a:t>Testing Models</a:t>
            </a:r>
            <a:endParaRPr sz="4500">
              <a:latin typeface="Arial"/>
              <a:ea typeface="Arial"/>
              <a:cs typeface="Arial"/>
              <a:sym typeface="Arial"/>
            </a:endParaRPr>
          </a:p>
        </p:txBody>
      </p:sp>
      <p:sp>
        <p:nvSpPr>
          <p:cNvPr id="211" name="Google Shape;211;p29"/>
          <p:cNvSpPr/>
          <p:nvPr/>
        </p:nvSpPr>
        <p:spPr>
          <a:xfrm>
            <a:off x="5745125" y="2221550"/>
            <a:ext cx="1346400" cy="494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p:nvPr/>
        </p:nvSpPr>
        <p:spPr>
          <a:xfrm>
            <a:off x="0" y="0"/>
            <a:ext cx="9144000" cy="5143500"/>
          </a:xfrm>
          <a:prstGeom prst="rect">
            <a:avLst/>
          </a:prstGeom>
          <a:gradFill>
            <a:gsLst>
              <a:gs pos="0">
                <a:srgbClr val="B2B2ED"/>
              </a:gs>
              <a:gs pos="100000">
                <a:srgbClr val="4F4FCD"/>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0"/>
          <p:cNvSpPr txBox="1"/>
          <p:nvPr>
            <p:ph type="title"/>
          </p:nvPr>
        </p:nvSpPr>
        <p:spPr>
          <a:xfrm>
            <a:off x="182475" y="309450"/>
            <a:ext cx="6094200" cy="60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solidFill>
                  <a:schemeClr val="lt1"/>
                </a:solidFill>
                <a:latin typeface="Arial"/>
                <a:ea typeface="Arial"/>
                <a:cs typeface="Arial"/>
                <a:sym typeface="Arial"/>
              </a:rPr>
              <a:t>Metrics Before Tuning Models</a:t>
            </a:r>
            <a:endParaRPr sz="3600">
              <a:solidFill>
                <a:schemeClr val="lt1"/>
              </a:solidFill>
              <a:latin typeface="Arial"/>
              <a:ea typeface="Arial"/>
              <a:cs typeface="Arial"/>
              <a:sym typeface="Arial"/>
            </a:endParaRPr>
          </a:p>
        </p:txBody>
      </p:sp>
      <p:pic>
        <p:nvPicPr>
          <p:cNvPr id="218" name="Google Shape;218;p30"/>
          <p:cNvPicPr preferRelativeResize="0"/>
          <p:nvPr/>
        </p:nvPicPr>
        <p:blipFill>
          <a:blip r:embed="rId3">
            <a:alphaModFix/>
          </a:blip>
          <a:stretch>
            <a:fillRect/>
          </a:stretch>
        </p:blipFill>
        <p:spPr>
          <a:xfrm>
            <a:off x="182475" y="1453588"/>
            <a:ext cx="8779050" cy="2791225"/>
          </a:xfrm>
          <a:prstGeom prst="rect">
            <a:avLst/>
          </a:prstGeom>
          <a:noFill/>
          <a:ln>
            <a:noFill/>
          </a:ln>
        </p:spPr>
      </p:pic>
      <p:sp>
        <p:nvSpPr>
          <p:cNvPr id="219" name="Google Shape;219;p30"/>
          <p:cNvSpPr/>
          <p:nvPr/>
        </p:nvSpPr>
        <p:spPr>
          <a:xfrm>
            <a:off x="1261325" y="3443425"/>
            <a:ext cx="1227300" cy="234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p:nvPr/>
        </p:nvSpPr>
        <p:spPr>
          <a:xfrm>
            <a:off x="1207950" y="1931125"/>
            <a:ext cx="1227300" cy="234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p:nvPr/>
        </p:nvSpPr>
        <p:spPr>
          <a:xfrm>
            <a:off x="7688350" y="3443425"/>
            <a:ext cx="1227300" cy="234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a:off x="7688350" y="1931125"/>
            <a:ext cx="1227300" cy="234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0"/>
          <p:cNvSpPr/>
          <p:nvPr/>
        </p:nvSpPr>
        <p:spPr>
          <a:xfrm>
            <a:off x="1261325" y="2926550"/>
            <a:ext cx="1227300" cy="234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0"/>
          <p:cNvSpPr/>
          <p:nvPr/>
        </p:nvSpPr>
        <p:spPr>
          <a:xfrm>
            <a:off x="7688350" y="2926550"/>
            <a:ext cx="1227300" cy="234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p:nvPr/>
        </p:nvSpPr>
        <p:spPr>
          <a:xfrm>
            <a:off x="0" y="0"/>
            <a:ext cx="9144000" cy="5143500"/>
          </a:xfrm>
          <a:prstGeom prst="rect">
            <a:avLst/>
          </a:prstGeom>
          <a:gradFill>
            <a:gsLst>
              <a:gs pos="0">
                <a:srgbClr val="DBD4EB"/>
              </a:gs>
              <a:gs pos="100000">
                <a:srgbClr val="9180BB"/>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1"/>
          <p:cNvSpPr txBox="1"/>
          <p:nvPr>
            <p:ph type="title"/>
          </p:nvPr>
        </p:nvSpPr>
        <p:spPr>
          <a:xfrm>
            <a:off x="212350" y="138725"/>
            <a:ext cx="7462500" cy="6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40">
                <a:solidFill>
                  <a:srgbClr val="000000"/>
                </a:solidFill>
                <a:latin typeface="Arial"/>
                <a:ea typeface="Arial"/>
                <a:cs typeface="Arial"/>
                <a:sym typeface="Arial"/>
              </a:rPr>
              <a:t>Metrics After Hyperparameter Tuning</a:t>
            </a:r>
            <a:endParaRPr sz="2740">
              <a:solidFill>
                <a:srgbClr val="000000"/>
              </a:solidFill>
              <a:latin typeface="Arial"/>
              <a:ea typeface="Arial"/>
              <a:cs typeface="Arial"/>
              <a:sym typeface="Arial"/>
            </a:endParaRPr>
          </a:p>
        </p:txBody>
      </p:sp>
      <p:pic>
        <p:nvPicPr>
          <p:cNvPr id="231" name="Google Shape;231;p31"/>
          <p:cNvPicPr preferRelativeResize="0"/>
          <p:nvPr/>
        </p:nvPicPr>
        <p:blipFill>
          <a:blip r:embed="rId3">
            <a:alphaModFix/>
          </a:blip>
          <a:stretch>
            <a:fillRect/>
          </a:stretch>
        </p:blipFill>
        <p:spPr>
          <a:xfrm>
            <a:off x="189100" y="1410887"/>
            <a:ext cx="8765776" cy="2685150"/>
          </a:xfrm>
          <a:prstGeom prst="rect">
            <a:avLst/>
          </a:prstGeom>
          <a:noFill/>
          <a:ln cap="flat" cmpd="sng" w="9525">
            <a:solidFill>
              <a:schemeClr val="dk1"/>
            </a:solidFill>
            <a:prstDash val="solid"/>
            <a:round/>
            <a:headEnd len="sm" w="sm" type="none"/>
            <a:tailEnd len="sm" w="sm" type="none"/>
          </a:ln>
        </p:spPr>
      </p:pic>
      <p:sp>
        <p:nvSpPr>
          <p:cNvPr id="232" name="Google Shape;232;p31"/>
          <p:cNvSpPr/>
          <p:nvPr/>
        </p:nvSpPr>
        <p:spPr>
          <a:xfrm>
            <a:off x="1250325" y="2848825"/>
            <a:ext cx="1248900" cy="234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1"/>
          <p:cNvSpPr/>
          <p:nvPr/>
        </p:nvSpPr>
        <p:spPr>
          <a:xfrm>
            <a:off x="1250325" y="1806050"/>
            <a:ext cx="1248900" cy="234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1"/>
          <p:cNvSpPr/>
          <p:nvPr/>
        </p:nvSpPr>
        <p:spPr>
          <a:xfrm>
            <a:off x="1261125" y="3324250"/>
            <a:ext cx="1227300" cy="234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1"/>
          <p:cNvSpPr/>
          <p:nvPr/>
        </p:nvSpPr>
        <p:spPr>
          <a:xfrm>
            <a:off x="7674850" y="3324250"/>
            <a:ext cx="1227300" cy="234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1"/>
          <p:cNvSpPr/>
          <p:nvPr/>
        </p:nvSpPr>
        <p:spPr>
          <a:xfrm>
            <a:off x="7674850" y="1806050"/>
            <a:ext cx="1227300" cy="234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1"/>
          <p:cNvSpPr txBox="1"/>
          <p:nvPr>
            <p:ph type="title"/>
          </p:nvPr>
        </p:nvSpPr>
        <p:spPr>
          <a:xfrm>
            <a:off x="189100" y="500975"/>
            <a:ext cx="3313200" cy="6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40">
                <a:solidFill>
                  <a:schemeClr val="dk2"/>
                </a:solidFill>
                <a:latin typeface="Arial"/>
                <a:ea typeface="Arial"/>
                <a:cs typeface="Arial"/>
                <a:sym typeface="Arial"/>
              </a:rPr>
              <a:t>Using Grid Search CV</a:t>
            </a:r>
            <a:endParaRPr sz="2140">
              <a:solidFill>
                <a:schemeClr val="dk2"/>
              </a:solidFill>
              <a:latin typeface="Arial"/>
              <a:ea typeface="Arial"/>
              <a:cs typeface="Arial"/>
              <a:sym typeface="Arial"/>
            </a:endParaRPr>
          </a:p>
        </p:txBody>
      </p:sp>
      <p:sp>
        <p:nvSpPr>
          <p:cNvPr id="238" name="Google Shape;238;p31"/>
          <p:cNvSpPr/>
          <p:nvPr/>
        </p:nvSpPr>
        <p:spPr>
          <a:xfrm>
            <a:off x="7674850" y="2848825"/>
            <a:ext cx="1227300" cy="234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1"/>
          <p:cNvSpPr txBox="1"/>
          <p:nvPr>
            <p:ph type="title"/>
          </p:nvPr>
        </p:nvSpPr>
        <p:spPr>
          <a:xfrm>
            <a:off x="681850" y="4274000"/>
            <a:ext cx="2532300" cy="6498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040">
                <a:solidFill>
                  <a:schemeClr val="lt1"/>
                </a:solidFill>
                <a:latin typeface="Arial"/>
                <a:ea typeface="Arial"/>
                <a:cs typeface="Arial"/>
                <a:sym typeface="Arial"/>
              </a:rPr>
              <a:t>Models that have achieved a good balance between bias and variance </a:t>
            </a:r>
            <a:endParaRPr sz="1040">
              <a:solidFill>
                <a:schemeClr val="lt1"/>
              </a:solidFill>
              <a:latin typeface="Arial"/>
              <a:ea typeface="Arial"/>
              <a:cs typeface="Arial"/>
              <a:sym typeface="Arial"/>
            </a:endParaRPr>
          </a:p>
        </p:txBody>
      </p:sp>
      <p:sp>
        <p:nvSpPr>
          <p:cNvPr id="240" name="Google Shape;240;p31"/>
          <p:cNvSpPr/>
          <p:nvPr/>
        </p:nvSpPr>
        <p:spPr>
          <a:xfrm rot="-5406980">
            <a:off x="1431513" y="3816535"/>
            <a:ext cx="886502" cy="1914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
          <p:cNvSpPr/>
          <p:nvPr/>
        </p:nvSpPr>
        <p:spPr>
          <a:xfrm>
            <a:off x="1250325" y="2513350"/>
            <a:ext cx="1248900" cy="234900"/>
          </a:xfrm>
          <a:prstGeom prst="rect">
            <a:avLst/>
          </a:prstGeom>
          <a:noFill/>
          <a:ln cap="flat" cmpd="sng" w="38100">
            <a:solidFill>
              <a:srgbClr val="B311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1"/>
          <p:cNvSpPr/>
          <p:nvPr/>
        </p:nvSpPr>
        <p:spPr>
          <a:xfrm rot="6231568">
            <a:off x="2015664" y="1822141"/>
            <a:ext cx="1108369" cy="135117"/>
          </a:xfrm>
          <a:prstGeom prst="rightArrow">
            <a:avLst>
              <a:gd fmla="val 33911"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1"/>
          <p:cNvSpPr txBox="1"/>
          <p:nvPr>
            <p:ph type="title"/>
          </p:nvPr>
        </p:nvSpPr>
        <p:spPr>
          <a:xfrm>
            <a:off x="1971375" y="837225"/>
            <a:ext cx="1894500" cy="64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040">
                <a:solidFill>
                  <a:schemeClr val="lt1"/>
                </a:solidFill>
                <a:latin typeface="Arial"/>
                <a:ea typeface="Arial"/>
                <a:cs typeface="Arial"/>
                <a:sym typeface="Arial"/>
              </a:rPr>
              <a:t>High overfitting even after hyperparameter tuning</a:t>
            </a:r>
            <a:endParaRPr sz="1040">
              <a:solidFill>
                <a:schemeClr val="lt1"/>
              </a:solidFill>
              <a:latin typeface="Arial"/>
              <a:ea typeface="Arial"/>
              <a:cs typeface="Arial"/>
              <a:sym typeface="Arial"/>
            </a:endParaRPr>
          </a:p>
        </p:txBody>
      </p:sp>
      <p:sp>
        <p:nvSpPr>
          <p:cNvPr id="244" name="Google Shape;244;p31"/>
          <p:cNvSpPr/>
          <p:nvPr/>
        </p:nvSpPr>
        <p:spPr>
          <a:xfrm>
            <a:off x="1250325" y="3104375"/>
            <a:ext cx="1248900" cy="234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9625" y="0"/>
            <a:ext cx="4562400" cy="5143500"/>
          </a:xfrm>
          <a:prstGeom prst="rect">
            <a:avLst/>
          </a:prstGeom>
          <a:gradFill>
            <a:gsLst>
              <a:gs pos="0">
                <a:srgbClr val="D4E5F5"/>
              </a:gs>
              <a:gs pos="100000">
                <a:srgbClr val="70A4D5"/>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idx="1" type="body"/>
          </p:nvPr>
        </p:nvSpPr>
        <p:spPr>
          <a:xfrm>
            <a:off x="180325" y="1448625"/>
            <a:ext cx="3999900" cy="3340200"/>
          </a:xfrm>
          <a:prstGeom prst="rect">
            <a:avLst/>
          </a:prstGeom>
        </p:spPr>
        <p:txBody>
          <a:bodyPr anchorCtr="0" anchor="t" bIns="91425" lIns="91425" spcFirstLastPara="1" rIns="91425" wrap="square" tIns="91425">
            <a:normAutofit/>
          </a:bodyPr>
          <a:lstStyle/>
          <a:p>
            <a:pPr indent="0" lvl="0" marL="0" rtl="0" algn="ctr">
              <a:lnSpc>
                <a:spcPct val="100000"/>
              </a:lnSpc>
              <a:spcBef>
                <a:spcPts val="1200"/>
              </a:spcBef>
              <a:spcAft>
                <a:spcPts val="1200"/>
              </a:spcAft>
              <a:buNone/>
            </a:pPr>
            <a:r>
              <a:rPr b="1" lang="en">
                <a:solidFill>
                  <a:srgbClr val="3F3F3F"/>
                </a:solidFill>
              </a:rPr>
              <a:t>The objective of this machine learning project in the banking domain is to build a predictive model using historical banking data. The model aims to assist bank employees in efficiently and accurately determining suitable candidates for loan approval. </a:t>
            </a:r>
            <a:endParaRPr b="1"/>
          </a:p>
        </p:txBody>
      </p:sp>
      <p:sp>
        <p:nvSpPr>
          <p:cNvPr id="65" name="Google Shape;65;p14"/>
          <p:cNvSpPr txBox="1"/>
          <p:nvPr>
            <p:ph type="title"/>
          </p:nvPr>
        </p:nvSpPr>
        <p:spPr>
          <a:xfrm>
            <a:off x="573175" y="145600"/>
            <a:ext cx="32142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
                <a:latin typeface="Arial"/>
                <a:ea typeface="Arial"/>
                <a:cs typeface="Arial"/>
                <a:sym typeface="Arial"/>
              </a:rPr>
              <a:t>Objective</a:t>
            </a:r>
            <a:endParaRPr b="0">
              <a:latin typeface="Arial"/>
              <a:ea typeface="Arial"/>
              <a:cs typeface="Arial"/>
              <a:sym typeface="Arial"/>
            </a:endParaRPr>
          </a:p>
        </p:txBody>
      </p:sp>
      <p:sp>
        <p:nvSpPr>
          <p:cNvPr id="66" name="Google Shape;66;p14"/>
          <p:cNvSpPr/>
          <p:nvPr/>
        </p:nvSpPr>
        <p:spPr>
          <a:xfrm>
            <a:off x="4572000" y="0"/>
            <a:ext cx="4644300" cy="5143500"/>
          </a:xfrm>
          <a:prstGeom prst="rect">
            <a:avLst/>
          </a:prstGeom>
          <a:gradFill>
            <a:gsLst>
              <a:gs pos="0">
                <a:srgbClr val="9EAFB8"/>
              </a:gs>
              <a:gs pos="100000">
                <a:srgbClr val="616D73"/>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ph idx="2" type="body"/>
          </p:nvPr>
        </p:nvSpPr>
        <p:spPr>
          <a:xfrm>
            <a:off x="4906025" y="1448625"/>
            <a:ext cx="3999900" cy="3340200"/>
          </a:xfrm>
          <a:prstGeom prst="rect">
            <a:avLst/>
          </a:prstGeom>
        </p:spPr>
        <p:txBody>
          <a:bodyPr anchorCtr="0" anchor="t" bIns="91425" lIns="91425" spcFirstLastPara="1" rIns="91425" wrap="square" tIns="91425">
            <a:normAutofit fontScale="70000" lnSpcReduction="20000"/>
          </a:bodyPr>
          <a:lstStyle/>
          <a:p>
            <a:pPr indent="0" lvl="0" marL="0" rtl="0" algn="just">
              <a:spcBef>
                <a:spcPts val="1200"/>
              </a:spcBef>
              <a:spcAft>
                <a:spcPts val="1200"/>
              </a:spcAft>
              <a:buNone/>
            </a:pPr>
            <a:r>
              <a:rPr b="1" lang="en" sz="1800">
                <a:solidFill>
                  <a:schemeClr val="lt2"/>
                </a:solidFill>
              </a:rPr>
              <a:t>Develop a machine learning solution for the banking domain that automates and accelerates the loan approval process by effectively filtering and identifying suitable candidates from a high volume of loan applications. The current manual review process is time-consuming and inefficient, hindering the productivity of bank employees. By leveraging the available banking data, the goal is to create a model that accurately predicts the approval status of loan applications, enabling the bank to streamline operations, reduce processing time, and make more informed decisions regarding loan approvals.</a:t>
            </a:r>
            <a:endParaRPr b="1" sz="1800">
              <a:solidFill>
                <a:schemeClr val="lt2"/>
              </a:solidFill>
            </a:endParaRPr>
          </a:p>
        </p:txBody>
      </p:sp>
      <p:sp>
        <p:nvSpPr>
          <p:cNvPr id="68" name="Google Shape;68;p14"/>
          <p:cNvSpPr txBox="1"/>
          <p:nvPr>
            <p:ph type="title"/>
          </p:nvPr>
        </p:nvSpPr>
        <p:spPr>
          <a:xfrm>
            <a:off x="5298875" y="145600"/>
            <a:ext cx="32142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
                <a:solidFill>
                  <a:schemeClr val="lt1"/>
                </a:solidFill>
                <a:latin typeface="Arial"/>
                <a:ea typeface="Arial"/>
                <a:cs typeface="Arial"/>
                <a:sym typeface="Arial"/>
              </a:rPr>
              <a:t>Problem Statement</a:t>
            </a:r>
            <a:endParaRPr b="0">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p:nvPr/>
        </p:nvSpPr>
        <p:spPr>
          <a:xfrm>
            <a:off x="0" y="0"/>
            <a:ext cx="9144000" cy="5143500"/>
          </a:xfrm>
          <a:prstGeom prst="rect">
            <a:avLst/>
          </a:prstGeom>
          <a:gradFill>
            <a:gsLst>
              <a:gs pos="0">
                <a:srgbClr val="D4E5F5"/>
              </a:gs>
              <a:gs pos="100000">
                <a:srgbClr val="70A4D5"/>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2"/>
          <p:cNvSpPr txBox="1"/>
          <p:nvPr>
            <p:ph type="title"/>
          </p:nvPr>
        </p:nvSpPr>
        <p:spPr>
          <a:xfrm>
            <a:off x="212350" y="138725"/>
            <a:ext cx="7814400" cy="6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40">
                <a:solidFill>
                  <a:schemeClr val="dk2"/>
                </a:solidFill>
                <a:latin typeface="Arial"/>
                <a:ea typeface="Arial"/>
                <a:cs typeface="Arial"/>
                <a:sym typeface="Arial"/>
              </a:rPr>
              <a:t>Average Metrics After K fold Cross Validation</a:t>
            </a:r>
            <a:endParaRPr sz="2740">
              <a:solidFill>
                <a:schemeClr val="dk2"/>
              </a:solidFill>
              <a:latin typeface="Arial"/>
              <a:ea typeface="Arial"/>
              <a:cs typeface="Arial"/>
              <a:sym typeface="Arial"/>
            </a:endParaRPr>
          </a:p>
        </p:txBody>
      </p:sp>
      <p:pic>
        <p:nvPicPr>
          <p:cNvPr id="251" name="Google Shape;251;p32"/>
          <p:cNvPicPr preferRelativeResize="0"/>
          <p:nvPr/>
        </p:nvPicPr>
        <p:blipFill>
          <a:blip r:embed="rId3">
            <a:alphaModFix/>
          </a:blip>
          <a:stretch>
            <a:fillRect/>
          </a:stretch>
        </p:blipFill>
        <p:spPr>
          <a:xfrm>
            <a:off x="1652425" y="1173850"/>
            <a:ext cx="5488725" cy="2986500"/>
          </a:xfrm>
          <a:prstGeom prst="rect">
            <a:avLst/>
          </a:prstGeom>
          <a:noFill/>
          <a:ln>
            <a:noFill/>
          </a:ln>
        </p:spPr>
      </p:pic>
      <p:sp>
        <p:nvSpPr>
          <p:cNvPr id="252" name="Google Shape;252;p32"/>
          <p:cNvSpPr/>
          <p:nvPr/>
        </p:nvSpPr>
        <p:spPr>
          <a:xfrm>
            <a:off x="3600213" y="1557625"/>
            <a:ext cx="811200" cy="234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2"/>
          <p:cNvSpPr/>
          <p:nvPr/>
        </p:nvSpPr>
        <p:spPr>
          <a:xfrm>
            <a:off x="4467513" y="1557625"/>
            <a:ext cx="811200" cy="234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2"/>
          <p:cNvSpPr/>
          <p:nvPr/>
        </p:nvSpPr>
        <p:spPr>
          <a:xfrm>
            <a:off x="3600225" y="3185650"/>
            <a:ext cx="811200" cy="234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2"/>
          <p:cNvSpPr/>
          <p:nvPr/>
        </p:nvSpPr>
        <p:spPr>
          <a:xfrm>
            <a:off x="4467525" y="2549650"/>
            <a:ext cx="811200" cy="234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2"/>
          <p:cNvSpPr/>
          <p:nvPr/>
        </p:nvSpPr>
        <p:spPr>
          <a:xfrm>
            <a:off x="3600225" y="2549650"/>
            <a:ext cx="811200" cy="234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2"/>
          <p:cNvSpPr/>
          <p:nvPr/>
        </p:nvSpPr>
        <p:spPr>
          <a:xfrm>
            <a:off x="4467525" y="3185650"/>
            <a:ext cx="811200" cy="234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2"/>
          <p:cNvSpPr/>
          <p:nvPr/>
        </p:nvSpPr>
        <p:spPr>
          <a:xfrm>
            <a:off x="3600225" y="2867650"/>
            <a:ext cx="811200" cy="234900"/>
          </a:xfrm>
          <a:prstGeom prst="rect">
            <a:avLst/>
          </a:prstGeom>
          <a:noFill/>
          <a:ln cap="flat" cmpd="sng" w="38100">
            <a:solidFill>
              <a:srgbClr val="B311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2"/>
          <p:cNvSpPr txBox="1"/>
          <p:nvPr>
            <p:ph type="title"/>
          </p:nvPr>
        </p:nvSpPr>
        <p:spPr>
          <a:xfrm>
            <a:off x="85375" y="2579400"/>
            <a:ext cx="1678500" cy="81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40">
                <a:latin typeface="Arial"/>
                <a:ea typeface="Arial"/>
                <a:cs typeface="Arial"/>
                <a:sym typeface="Arial"/>
              </a:rPr>
              <a:t>The Average Accuracy of SVC with K fold decreases. Even if it had increased with hyperparameter tuning</a:t>
            </a:r>
            <a:endParaRPr sz="1040">
              <a:latin typeface="Arial"/>
              <a:ea typeface="Arial"/>
              <a:cs typeface="Arial"/>
              <a:sym typeface="Arial"/>
            </a:endParaRPr>
          </a:p>
        </p:txBody>
      </p:sp>
      <p:sp>
        <p:nvSpPr>
          <p:cNvPr id="260" name="Google Shape;260;p32"/>
          <p:cNvSpPr/>
          <p:nvPr/>
        </p:nvSpPr>
        <p:spPr>
          <a:xfrm rot="-6993">
            <a:off x="1652421" y="2919248"/>
            <a:ext cx="1032302" cy="131700"/>
          </a:xfrm>
          <a:prstGeom prst="rightArrow">
            <a:avLst>
              <a:gd fmla="val 71382"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3"/>
          <p:cNvSpPr/>
          <p:nvPr/>
        </p:nvSpPr>
        <p:spPr>
          <a:xfrm>
            <a:off x="0" y="0"/>
            <a:ext cx="9144000" cy="5143500"/>
          </a:xfrm>
          <a:prstGeom prst="rect">
            <a:avLst/>
          </a:prstGeom>
          <a:gradFill>
            <a:gsLst>
              <a:gs pos="0">
                <a:srgbClr val="DCECD5"/>
              </a:gs>
              <a:gs pos="100000">
                <a:srgbClr val="93BC81"/>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3"/>
          <p:cNvSpPr txBox="1"/>
          <p:nvPr>
            <p:ph type="title"/>
          </p:nvPr>
        </p:nvSpPr>
        <p:spPr>
          <a:xfrm>
            <a:off x="267838" y="96025"/>
            <a:ext cx="4602600" cy="60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solidFill>
                  <a:srgbClr val="666666"/>
                </a:solidFill>
                <a:latin typeface="Arial"/>
                <a:ea typeface="Arial"/>
                <a:cs typeface="Arial"/>
                <a:sym typeface="Arial"/>
              </a:rPr>
              <a:t>Sensitivity</a:t>
            </a:r>
            <a:endParaRPr sz="3600">
              <a:solidFill>
                <a:srgbClr val="666666"/>
              </a:solidFill>
              <a:latin typeface="Arial"/>
              <a:ea typeface="Arial"/>
              <a:cs typeface="Arial"/>
              <a:sym typeface="Arial"/>
            </a:endParaRPr>
          </a:p>
        </p:txBody>
      </p:sp>
      <p:sp>
        <p:nvSpPr>
          <p:cNvPr id="267" name="Google Shape;267;p33"/>
          <p:cNvSpPr txBox="1"/>
          <p:nvPr>
            <p:ph type="title"/>
          </p:nvPr>
        </p:nvSpPr>
        <p:spPr>
          <a:xfrm>
            <a:off x="391200" y="2466475"/>
            <a:ext cx="4314900" cy="1800300"/>
          </a:xfrm>
          <a:prstGeom prst="rect">
            <a:avLst/>
          </a:prstGeom>
        </p:spPr>
        <p:txBody>
          <a:bodyPr anchorCtr="0" anchor="ctr" bIns="91425" lIns="91425" spcFirstLastPara="1" rIns="91425" wrap="square" tIns="91425">
            <a:noAutofit/>
          </a:bodyPr>
          <a:lstStyle/>
          <a:p>
            <a:pPr indent="-313690" lvl="0" marL="457200" rtl="0" algn="l">
              <a:spcBef>
                <a:spcPts val="0"/>
              </a:spcBef>
              <a:spcAft>
                <a:spcPts val="0"/>
              </a:spcAft>
              <a:buSzPts val="1340"/>
              <a:buFont typeface="Arial"/>
              <a:buChar char="●"/>
            </a:pPr>
            <a:r>
              <a:rPr lang="en" sz="1340">
                <a:latin typeface="Arial"/>
                <a:ea typeface="Arial"/>
                <a:cs typeface="Arial"/>
                <a:sym typeface="Arial"/>
              </a:rPr>
              <a:t>What % of creditworthy loan applicants have correctly been identified to be  creditworthy.</a:t>
            </a:r>
            <a:endParaRPr sz="1340">
              <a:latin typeface="Arial"/>
              <a:ea typeface="Arial"/>
              <a:cs typeface="Arial"/>
              <a:sym typeface="Arial"/>
            </a:endParaRPr>
          </a:p>
          <a:p>
            <a:pPr indent="-313690" lvl="0" marL="457200" rtl="0" algn="l">
              <a:spcBef>
                <a:spcPts val="0"/>
              </a:spcBef>
              <a:spcAft>
                <a:spcPts val="0"/>
              </a:spcAft>
              <a:buSzPts val="1340"/>
              <a:buFont typeface="Arial"/>
              <a:buChar char="●"/>
            </a:pPr>
            <a:r>
              <a:rPr lang="en" sz="1340">
                <a:latin typeface="Arial"/>
                <a:ea typeface="Arial"/>
                <a:cs typeface="Arial"/>
                <a:sym typeface="Arial"/>
              </a:rPr>
              <a:t>Such that we haven’t lost out on all these applicants</a:t>
            </a:r>
            <a:endParaRPr sz="1340">
              <a:latin typeface="Arial"/>
              <a:ea typeface="Arial"/>
              <a:cs typeface="Arial"/>
              <a:sym typeface="Arial"/>
            </a:endParaRPr>
          </a:p>
          <a:p>
            <a:pPr indent="-313690" lvl="0" marL="457200" rtl="0" algn="l">
              <a:spcBef>
                <a:spcPts val="0"/>
              </a:spcBef>
              <a:spcAft>
                <a:spcPts val="0"/>
              </a:spcAft>
              <a:buSzPts val="1340"/>
              <a:buFont typeface="Arial"/>
              <a:buChar char="●"/>
            </a:pPr>
            <a:r>
              <a:rPr lang="en" sz="1340">
                <a:latin typeface="Arial"/>
                <a:ea typeface="Arial"/>
                <a:cs typeface="Arial"/>
                <a:sym typeface="Arial"/>
              </a:rPr>
              <a:t>How well our model can detect positive instances</a:t>
            </a:r>
            <a:endParaRPr sz="1340">
              <a:latin typeface="Arial"/>
              <a:ea typeface="Arial"/>
              <a:cs typeface="Arial"/>
              <a:sym typeface="Arial"/>
            </a:endParaRPr>
          </a:p>
        </p:txBody>
      </p:sp>
      <p:pic>
        <p:nvPicPr>
          <p:cNvPr id="268" name="Google Shape;268;p33"/>
          <p:cNvPicPr preferRelativeResize="0"/>
          <p:nvPr/>
        </p:nvPicPr>
        <p:blipFill>
          <a:blip r:embed="rId3">
            <a:alphaModFix/>
          </a:blip>
          <a:stretch>
            <a:fillRect/>
          </a:stretch>
        </p:blipFill>
        <p:spPr>
          <a:xfrm>
            <a:off x="432175" y="1295475"/>
            <a:ext cx="4273925" cy="665075"/>
          </a:xfrm>
          <a:prstGeom prst="rect">
            <a:avLst/>
          </a:prstGeom>
          <a:noFill/>
          <a:ln>
            <a:noFill/>
          </a:ln>
        </p:spPr>
      </p:pic>
      <p:pic>
        <p:nvPicPr>
          <p:cNvPr id="269" name="Google Shape;269;p33"/>
          <p:cNvPicPr preferRelativeResize="0"/>
          <p:nvPr/>
        </p:nvPicPr>
        <p:blipFill rotWithShape="1">
          <a:blip r:embed="rId4">
            <a:alphaModFix/>
          </a:blip>
          <a:srcRect b="0" l="0" r="-1522" t="0"/>
          <a:stretch/>
        </p:blipFill>
        <p:spPr>
          <a:xfrm>
            <a:off x="5577763" y="2775125"/>
            <a:ext cx="3190675" cy="308625"/>
          </a:xfrm>
          <a:prstGeom prst="rect">
            <a:avLst/>
          </a:prstGeom>
          <a:noFill/>
          <a:ln>
            <a:noFill/>
          </a:ln>
        </p:spPr>
      </p:pic>
      <p:pic>
        <p:nvPicPr>
          <p:cNvPr id="270" name="Google Shape;270;p33"/>
          <p:cNvPicPr preferRelativeResize="0"/>
          <p:nvPr/>
        </p:nvPicPr>
        <p:blipFill>
          <a:blip r:embed="rId5">
            <a:alphaModFix/>
          </a:blip>
          <a:stretch>
            <a:fillRect/>
          </a:stretch>
        </p:blipFill>
        <p:spPr>
          <a:xfrm>
            <a:off x="5577762" y="3083775"/>
            <a:ext cx="3142700" cy="354435"/>
          </a:xfrm>
          <a:prstGeom prst="rect">
            <a:avLst/>
          </a:prstGeom>
          <a:noFill/>
          <a:ln>
            <a:noFill/>
          </a:ln>
        </p:spPr>
      </p:pic>
      <p:pic>
        <p:nvPicPr>
          <p:cNvPr id="271" name="Google Shape;271;p33"/>
          <p:cNvPicPr preferRelativeResize="0"/>
          <p:nvPr/>
        </p:nvPicPr>
        <p:blipFill>
          <a:blip r:embed="rId6">
            <a:alphaModFix/>
          </a:blip>
          <a:stretch>
            <a:fillRect/>
          </a:stretch>
        </p:blipFill>
        <p:spPr>
          <a:xfrm>
            <a:off x="5577763" y="2466475"/>
            <a:ext cx="3142690" cy="308642"/>
          </a:xfrm>
          <a:prstGeom prst="rect">
            <a:avLst/>
          </a:prstGeom>
          <a:noFill/>
          <a:ln>
            <a:noFill/>
          </a:ln>
        </p:spPr>
      </p:pic>
      <p:sp>
        <p:nvSpPr>
          <p:cNvPr id="272" name="Google Shape;272;p33"/>
          <p:cNvSpPr txBox="1"/>
          <p:nvPr>
            <p:ph type="title"/>
          </p:nvPr>
        </p:nvSpPr>
        <p:spPr>
          <a:xfrm>
            <a:off x="5564975" y="1896513"/>
            <a:ext cx="2880600" cy="2613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540">
                <a:latin typeface="Arial"/>
                <a:ea typeface="Arial"/>
                <a:cs typeface="Arial"/>
                <a:sym typeface="Arial"/>
              </a:rPr>
              <a:t>Models With High Sensitivity</a:t>
            </a:r>
            <a:endParaRPr sz="1540">
              <a:latin typeface="Arial"/>
              <a:ea typeface="Arial"/>
              <a:cs typeface="Arial"/>
              <a:sym typeface="Arial"/>
            </a:endParaRPr>
          </a:p>
        </p:txBody>
      </p:sp>
      <p:pic>
        <p:nvPicPr>
          <p:cNvPr id="273" name="Google Shape;273;p33"/>
          <p:cNvPicPr preferRelativeResize="0"/>
          <p:nvPr/>
        </p:nvPicPr>
        <p:blipFill>
          <a:blip r:embed="rId7">
            <a:alphaModFix/>
          </a:blip>
          <a:stretch>
            <a:fillRect/>
          </a:stretch>
        </p:blipFill>
        <p:spPr>
          <a:xfrm>
            <a:off x="5564963" y="3438225"/>
            <a:ext cx="3168263" cy="261300"/>
          </a:xfrm>
          <a:prstGeom prst="rect">
            <a:avLst/>
          </a:prstGeom>
          <a:noFill/>
          <a:ln>
            <a:noFill/>
          </a:ln>
        </p:spPr>
      </p:pic>
      <p:sp>
        <p:nvSpPr>
          <p:cNvPr id="274" name="Google Shape;274;p33"/>
          <p:cNvSpPr txBox="1"/>
          <p:nvPr>
            <p:ph type="title"/>
          </p:nvPr>
        </p:nvSpPr>
        <p:spPr>
          <a:xfrm>
            <a:off x="7073400" y="2205175"/>
            <a:ext cx="867900" cy="2613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140">
                <a:latin typeface="Arial"/>
                <a:ea typeface="Arial"/>
                <a:cs typeface="Arial"/>
                <a:sym typeface="Arial"/>
              </a:rPr>
              <a:t>Accuracy</a:t>
            </a:r>
            <a:endParaRPr sz="1140">
              <a:latin typeface="Arial"/>
              <a:ea typeface="Arial"/>
              <a:cs typeface="Arial"/>
              <a:sym typeface="Arial"/>
            </a:endParaRPr>
          </a:p>
        </p:txBody>
      </p:sp>
      <p:sp>
        <p:nvSpPr>
          <p:cNvPr id="275" name="Google Shape;275;p33"/>
          <p:cNvSpPr txBox="1"/>
          <p:nvPr>
            <p:ph type="title"/>
          </p:nvPr>
        </p:nvSpPr>
        <p:spPr>
          <a:xfrm>
            <a:off x="7797325" y="2237125"/>
            <a:ext cx="971100" cy="1974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140">
                <a:latin typeface="Arial"/>
                <a:ea typeface="Arial"/>
                <a:cs typeface="Arial"/>
                <a:sym typeface="Arial"/>
              </a:rPr>
              <a:t>Sensitivity</a:t>
            </a:r>
            <a:endParaRPr sz="114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4"/>
          <p:cNvSpPr/>
          <p:nvPr/>
        </p:nvSpPr>
        <p:spPr>
          <a:xfrm>
            <a:off x="9625" y="0"/>
            <a:ext cx="4562400" cy="5143500"/>
          </a:xfrm>
          <a:prstGeom prst="rect">
            <a:avLst/>
          </a:prstGeom>
          <a:gradFill>
            <a:gsLst>
              <a:gs pos="0">
                <a:srgbClr val="FFF6DB"/>
              </a:gs>
              <a:gs pos="100000">
                <a:srgbClr val="FAD25C"/>
              </a:gs>
            </a:gsLst>
            <a:path path="circle">
              <a:fillToRect b="50%" l="50%" r="50%" t="50%"/>
            </a:path>
            <a:tileRect/>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4"/>
          <p:cNvSpPr/>
          <p:nvPr/>
        </p:nvSpPr>
        <p:spPr>
          <a:xfrm>
            <a:off x="4572000" y="0"/>
            <a:ext cx="4644300" cy="5143500"/>
          </a:xfrm>
          <a:prstGeom prst="rect">
            <a:avLst/>
          </a:prstGeom>
          <a:gradFill>
            <a:gsLst>
              <a:gs pos="0">
                <a:srgbClr val="9EAFB8"/>
              </a:gs>
              <a:gs pos="100000">
                <a:srgbClr val="616D73"/>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4"/>
          <p:cNvSpPr txBox="1"/>
          <p:nvPr>
            <p:ph type="title"/>
          </p:nvPr>
        </p:nvSpPr>
        <p:spPr>
          <a:xfrm>
            <a:off x="3213300" y="4347950"/>
            <a:ext cx="1358700" cy="410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340">
                <a:latin typeface="Arial"/>
                <a:ea typeface="Arial"/>
                <a:cs typeface="Arial"/>
                <a:sym typeface="Arial"/>
              </a:rPr>
              <a:t>True Positives</a:t>
            </a:r>
            <a:endParaRPr sz="1340">
              <a:latin typeface="Arial"/>
              <a:ea typeface="Arial"/>
              <a:cs typeface="Arial"/>
              <a:sym typeface="Arial"/>
            </a:endParaRPr>
          </a:p>
        </p:txBody>
      </p:sp>
      <p:sp>
        <p:nvSpPr>
          <p:cNvPr id="283" name="Google Shape;283;p34"/>
          <p:cNvSpPr txBox="1"/>
          <p:nvPr>
            <p:ph type="title"/>
          </p:nvPr>
        </p:nvSpPr>
        <p:spPr>
          <a:xfrm>
            <a:off x="191025" y="169425"/>
            <a:ext cx="4431600" cy="603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3040">
                <a:latin typeface="Arial"/>
                <a:ea typeface="Arial"/>
                <a:cs typeface="Arial"/>
                <a:sym typeface="Arial"/>
              </a:rPr>
              <a:t>Logistic Regression</a:t>
            </a:r>
            <a:endParaRPr sz="3040">
              <a:latin typeface="Arial"/>
              <a:ea typeface="Arial"/>
              <a:cs typeface="Arial"/>
              <a:sym typeface="Arial"/>
            </a:endParaRPr>
          </a:p>
        </p:txBody>
      </p:sp>
      <p:pic>
        <p:nvPicPr>
          <p:cNvPr id="284" name="Google Shape;284;p34"/>
          <p:cNvPicPr preferRelativeResize="0"/>
          <p:nvPr/>
        </p:nvPicPr>
        <p:blipFill>
          <a:blip r:embed="rId3">
            <a:alphaModFix/>
          </a:blip>
          <a:stretch>
            <a:fillRect/>
          </a:stretch>
        </p:blipFill>
        <p:spPr>
          <a:xfrm>
            <a:off x="489800" y="1130200"/>
            <a:ext cx="3616656" cy="3004325"/>
          </a:xfrm>
          <a:prstGeom prst="rect">
            <a:avLst/>
          </a:prstGeom>
          <a:noFill/>
          <a:ln cap="flat" cmpd="sng" w="9525">
            <a:solidFill>
              <a:schemeClr val="dk1"/>
            </a:solidFill>
            <a:prstDash val="solid"/>
            <a:round/>
            <a:headEnd len="sm" w="sm" type="none"/>
            <a:tailEnd len="sm" w="sm" type="none"/>
          </a:ln>
        </p:spPr>
      </p:pic>
      <p:sp>
        <p:nvSpPr>
          <p:cNvPr id="285" name="Google Shape;285;p34"/>
          <p:cNvSpPr txBox="1"/>
          <p:nvPr>
            <p:ph type="title"/>
          </p:nvPr>
        </p:nvSpPr>
        <p:spPr>
          <a:xfrm>
            <a:off x="404425" y="868900"/>
            <a:ext cx="1945500" cy="2613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540">
                <a:latin typeface="Arial"/>
                <a:ea typeface="Arial"/>
                <a:cs typeface="Arial"/>
                <a:sym typeface="Arial"/>
              </a:rPr>
              <a:t>Confusion Matrix</a:t>
            </a:r>
            <a:endParaRPr sz="1540">
              <a:latin typeface="Arial"/>
              <a:ea typeface="Arial"/>
              <a:cs typeface="Arial"/>
              <a:sym typeface="Arial"/>
            </a:endParaRPr>
          </a:p>
        </p:txBody>
      </p:sp>
      <p:sp>
        <p:nvSpPr>
          <p:cNvPr id="286" name="Google Shape;286;p34"/>
          <p:cNvSpPr txBox="1"/>
          <p:nvPr>
            <p:ph type="title"/>
          </p:nvPr>
        </p:nvSpPr>
        <p:spPr>
          <a:xfrm>
            <a:off x="4707975" y="2021350"/>
            <a:ext cx="1945500" cy="2613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540">
                <a:latin typeface="Arial"/>
                <a:ea typeface="Arial"/>
                <a:cs typeface="Arial"/>
                <a:sym typeface="Arial"/>
              </a:rPr>
              <a:t>Learning Curve</a:t>
            </a:r>
            <a:endParaRPr sz="1540">
              <a:latin typeface="Arial"/>
              <a:ea typeface="Arial"/>
              <a:cs typeface="Arial"/>
              <a:sym typeface="Arial"/>
            </a:endParaRPr>
          </a:p>
        </p:txBody>
      </p:sp>
      <p:pic>
        <p:nvPicPr>
          <p:cNvPr id="287" name="Google Shape;287;p34"/>
          <p:cNvPicPr preferRelativeResize="0"/>
          <p:nvPr/>
        </p:nvPicPr>
        <p:blipFill rotWithShape="1">
          <a:blip r:embed="rId4">
            <a:alphaModFix/>
          </a:blip>
          <a:srcRect b="0" l="1577" r="3939" t="7045"/>
          <a:stretch/>
        </p:blipFill>
        <p:spPr>
          <a:xfrm>
            <a:off x="4772150" y="2373275"/>
            <a:ext cx="4140400" cy="2603700"/>
          </a:xfrm>
          <a:prstGeom prst="rect">
            <a:avLst/>
          </a:prstGeom>
          <a:noFill/>
          <a:ln cap="flat" cmpd="sng" w="9525">
            <a:solidFill>
              <a:schemeClr val="dk1"/>
            </a:solidFill>
            <a:prstDash val="solid"/>
            <a:round/>
            <a:headEnd len="sm" w="sm" type="none"/>
            <a:tailEnd len="sm" w="sm" type="none"/>
          </a:ln>
        </p:spPr>
      </p:pic>
      <p:sp>
        <p:nvSpPr>
          <p:cNvPr id="288" name="Google Shape;288;p34"/>
          <p:cNvSpPr/>
          <p:nvPr/>
        </p:nvSpPr>
        <p:spPr>
          <a:xfrm rot="-8108990">
            <a:off x="3049384" y="3891099"/>
            <a:ext cx="811196" cy="262619"/>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9" name="Google Shape;289;p34"/>
          <p:cNvPicPr preferRelativeResize="0"/>
          <p:nvPr/>
        </p:nvPicPr>
        <p:blipFill rotWithShape="1">
          <a:blip r:embed="rId5">
            <a:alphaModFix/>
          </a:blip>
          <a:srcRect b="0" l="46062" r="0" t="0"/>
          <a:stretch/>
        </p:blipFill>
        <p:spPr>
          <a:xfrm>
            <a:off x="4772150" y="405400"/>
            <a:ext cx="2020700" cy="367925"/>
          </a:xfrm>
          <a:prstGeom prst="rect">
            <a:avLst/>
          </a:prstGeom>
          <a:noFill/>
          <a:ln>
            <a:noFill/>
          </a:ln>
        </p:spPr>
      </p:pic>
      <p:sp>
        <p:nvSpPr>
          <p:cNvPr id="290" name="Google Shape;290;p34"/>
          <p:cNvSpPr txBox="1"/>
          <p:nvPr>
            <p:ph type="title"/>
          </p:nvPr>
        </p:nvSpPr>
        <p:spPr>
          <a:xfrm>
            <a:off x="4874850" y="201375"/>
            <a:ext cx="884100" cy="1974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140">
                <a:latin typeface="Arial"/>
                <a:ea typeface="Arial"/>
                <a:cs typeface="Arial"/>
                <a:sym typeface="Arial"/>
              </a:rPr>
              <a:t>Accuracy</a:t>
            </a:r>
            <a:endParaRPr sz="1140">
              <a:latin typeface="Arial"/>
              <a:ea typeface="Arial"/>
              <a:cs typeface="Arial"/>
              <a:sym typeface="Arial"/>
            </a:endParaRPr>
          </a:p>
        </p:txBody>
      </p:sp>
      <p:sp>
        <p:nvSpPr>
          <p:cNvPr id="291" name="Google Shape;291;p34"/>
          <p:cNvSpPr txBox="1"/>
          <p:nvPr>
            <p:ph type="title"/>
          </p:nvPr>
        </p:nvSpPr>
        <p:spPr>
          <a:xfrm>
            <a:off x="5758938" y="201375"/>
            <a:ext cx="971100" cy="1974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140">
                <a:latin typeface="Arial"/>
                <a:ea typeface="Arial"/>
                <a:cs typeface="Arial"/>
                <a:sym typeface="Arial"/>
              </a:rPr>
              <a:t>Sensitivity</a:t>
            </a:r>
            <a:endParaRPr sz="1140">
              <a:latin typeface="Arial"/>
              <a:ea typeface="Arial"/>
              <a:cs typeface="Arial"/>
              <a:sym typeface="Arial"/>
            </a:endParaRPr>
          </a:p>
        </p:txBody>
      </p:sp>
      <p:sp>
        <p:nvSpPr>
          <p:cNvPr id="292" name="Google Shape;292;p34"/>
          <p:cNvSpPr txBox="1"/>
          <p:nvPr>
            <p:ph type="title"/>
          </p:nvPr>
        </p:nvSpPr>
        <p:spPr>
          <a:xfrm>
            <a:off x="6326800" y="1023813"/>
            <a:ext cx="2635800" cy="9069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040">
                <a:solidFill>
                  <a:schemeClr val="lt1"/>
                </a:solidFill>
                <a:latin typeface="Arial"/>
                <a:ea typeface="Arial"/>
                <a:cs typeface="Arial"/>
                <a:sym typeface="Arial"/>
              </a:rPr>
              <a:t>Both the training and cross-validation lines converge as the number of training examples increases, it indicates that the model is learning well from the data and has a good balance between bias and variance.</a:t>
            </a:r>
            <a:endParaRPr sz="1040">
              <a:solidFill>
                <a:schemeClr val="lt1"/>
              </a:solidFill>
              <a:latin typeface="Arial"/>
              <a:ea typeface="Arial"/>
              <a:cs typeface="Arial"/>
              <a:sym typeface="Arial"/>
            </a:endParaRPr>
          </a:p>
        </p:txBody>
      </p:sp>
      <p:sp>
        <p:nvSpPr>
          <p:cNvPr id="293" name="Google Shape;293;p34"/>
          <p:cNvSpPr txBox="1"/>
          <p:nvPr>
            <p:ph type="title"/>
          </p:nvPr>
        </p:nvSpPr>
        <p:spPr>
          <a:xfrm>
            <a:off x="7089950" y="3723825"/>
            <a:ext cx="1566600" cy="410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140">
                <a:latin typeface="Arial"/>
                <a:ea typeface="Arial"/>
                <a:cs typeface="Arial"/>
                <a:sym typeface="Arial"/>
              </a:rPr>
              <a:t>Converging Curves</a:t>
            </a:r>
            <a:endParaRPr sz="1140">
              <a:latin typeface="Arial"/>
              <a:ea typeface="Arial"/>
              <a:cs typeface="Arial"/>
              <a:sym typeface="Arial"/>
            </a:endParaRPr>
          </a:p>
        </p:txBody>
      </p:sp>
      <p:sp>
        <p:nvSpPr>
          <p:cNvPr id="294" name="Google Shape;294;p34"/>
          <p:cNvSpPr/>
          <p:nvPr/>
        </p:nvSpPr>
        <p:spPr>
          <a:xfrm rot="-4262524">
            <a:off x="7780073" y="3442567"/>
            <a:ext cx="488497" cy="262615"/>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4"/>
          <p:cNvSpPr/>
          <p:nvPr/>
        </p:nvSpPr>
        <p:spPr>
          <a:xfrm rot="4185712">
            <a:off x="7940919" y="2304362"/>
            <a:ext cx="639160" cy="262895"/>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5"/>
          <p:cNvSpPr/>
          <p:nvPr/>
        </p:nvSpPr>
        <p:spPr>
          <a:xfrm>
            <a:off x="9625" y="0"/>
            <a:ext cx="4562400" cy="5143500"/>
          </a:xfrm>
          <a:prstGeom prst="rect">
            <a:avLst/>
          </a:prstGeom>
          <a:gradFill>
            <a:gsLst>
              <a:gs pos="0">
                <a:srgbClr val="607E8B"/>
              </a:gs>
              <a:gs pos="100000">
                <a:srgbClr val="2E373A"/>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5"/>
          <p:cNvSpPr/>
          <p:nvPr/>
        </p:nvSpPr>
        <p:spPr>
          <a:xfrm>
            <a:off x="4572000" y="0"/>
            <a:ext cx="4644300" cy="5143500"/>
          </a:xfrm>
          <a:prstGeom prst="rect">
            <a:avLst/>
          </a:prstGeom>
          <a:gradFill>
            <a:gsLst>
              <a:gs pos="0">
                <a:srgbClr val="DCECD5"/>
              </a:gs>
              <a:gs pos="87000">
                <a:srgbClr val="D9EAD3"/>
              </a:gs>
              <a:gs pos="100000">
                <a:srgbClr val="93BC81"/>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5"/>
          <p:cNvSpPr txBox="1"/>
          <p:nvPr>
            <p:ph type="title"/>
          </p:nvPr>
        </p:nvSpPr>
        <p:spPr>
          <a:xfrm>
            <a:off x="191025" y="169425"/>
            <a:ext cx="4431600" cy="603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3040">
                <a:solidFill>
                  <a:schemeClr val="lt1"/>
                </a:solidFill>
                <a:latin typeface="Arial"/>
                <a:ea typeface="Arial"/>
                <a:cs typeface="Arial"/>
                <a:sym typeface="Arial"/>
              </a:rPr>
              <a:t>AdaBoost Classifier</a:t>
            </a:r>
            <a:endParaRPr sz="3040">
              <a:solidFill>
                <a:schemeClr val="lt1"/>
              </a:solidFill>
              <a:latin typeface="Arial"/>
              <a:ea typeface="Arial"/>
              <a:cs typeface="Arial"/>
              <a:sym typeface="Arial"/>
            </a:endParaRPr>
          </a:p>
        </p:txBody>
      </p:sp>
      <p:sp>
        <p:nvSpPr>
          <p:cNvPr id="303" name="Google Shape;303;p35"/>
          <p:cNvSpPr txBox="1"/>
          <p:nvPr>
            <p:ph type="title"/>
          </p:nvPr>
        </p:nvSpPr>
        <p:spPr>
          <a:xfrm>
            <a:off x="404425" y="868900"/>
            <a:ext cx="1945500" cy="2613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540">
                <a:solidFill>
                  <a:schemeClr val="lt1"/>
                </a:solidFill>
                <a:latin typeface="Arial"/>
                <a:ea typeface="Arial"/>
                <a:cs typeface="Arial"/>
                <a:sym typeface="Arial"/>
              </a:rPr>
              <a:t>Confusion Matrix</a:t>
            </a:r>
            <a:endParaRPr sz="1540">
              <a:solidFill>
                <a:schemeClr val="lt1"/>
              </a:solidFill>
              <a:latin typeface="Arial"/>
              <a:ea typeface="Arial"/>
              <a:cs typeface="Arial"/>
              <a:sym typeface="Arial"/>
            </a:endParaRPr>
          </a:p>
        </p:txBody>
      </p:sp>
      <p:sp>
        <p:nvSpPr>
          <p:cNvPr id="304" name="Google Shape;304;p35"/>
          <p:cNvSpPr txBox="1"/>
          <p:nvPr>
            <p:ph type="title"/>
          </p:nvPr>
        </p:nvSpPr>
        <p:spPr>
          <a:xfrm>
            <a:off x="4707975" y="2021350"/>
            <a:ext cx="1945500" cy="2613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540">
                <a:latin typeface="Arial"/>
                <a:ea typeface="Arial"/>
                <a:cs typeface="Arial"/>
                <a:sym typeface="Arial"/>
              </a:rPr>
              <a:t>Learning Curve</a:t>
            </a:r>
            <a:endParaRPr sz="1540">
              <a:latin typeface="Arial"/>
              <a:ea typeface="Arial"/>
              <a:cs typeface="Arial"/>
              <a:sym typeface="Arial"/>
            </a:endParaRPr>
          </a:p>
        </p:txBody>
      </p:sp>
      <p:sp>
        <p:nvSpPr>
          <p:cNvPr id="305" name="Google Shape;305;p35"/>
          <p:cNvSpPr txBox="1"/>
          <p:nvPr>
            <p:ph type="title"/>
          </p:nvPr>
        </p:nvSpPr>
        <p:spPr>
          <a:xfrm>
            <a:off x="4874850" y="201375"/>
            <a:ext cx="884100" cy="1974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140">
                <a:latin typeface="Arial"/>
                <a:ea typeface="Arial"/>
                <a:cs typeface="Arial"/>
                <a:sym typeface="Arial"/>
              </a:rPr>
              <a:t>Accuracy</a:t>
            </a:r>
            <a:endParaRPr sz="1140">
              <a:latin typeface="Arial"/>
              <a:ea typeface="Arial"/>
              <a:cs typeface="Arial"/>
              <a:sym typeface="Arial"/>
            </a:endParaRPr>
          </a:p>
        </p:txBody>
      </p:sp>
      <p:sp>
        <p:nvSpPr>
          <p:cNvPr id="306" name="Google Shape;306;p35"/>
          <p:cNvSpPr txBox="1"/>
          <p:nvPr>
            <p:ph type="title"/>
          </p:nvPr>
        </p:nvSpPr>
        <p:spPr>
          <a:xfrm>
            <a:off x="5758938" y="201375"/>
            <a:ext cx="971100" cy="1974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140">
                <a:latin typeface="Arial"/>
                <a:ea typeface="Arial"/>
                <a:cs typeface="Arial"/>
                <a:sym typeface="Arial"/>
              </a:rPr>
              <a:t>Sensitivity</a:t>
            </a:r>
            <a:endParaRPr sz="1140">
              <a:latin typeface="Arial"/>
              <a:ea typeface="Arial"/>
              <a:cs typeface="Arial"/>
              <a:sym typeface="Arial"/>
            </a:endParaRPr>
          </a:p>
        </p:txBody>
      </p:sp>
      <p:sp>
        <p:nvSpPr>
          <p:cNvPr id="307" name="Google Shape;307;p35"/>
          <p:cNvSpPr txBox="1"/>
          <p:nvPr>
            <p:ph type="title"/>
          </p:nvPr>
        </p:nvSpPr>
        <p:spPr>
          <a:xfrm>
            <a:off x="6326800" y="1023813"/>
            <a:ext cx="2635800" cy="9069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040">
                <a:latin typeface="Arial"/>
                <a:ea typeface="Arial"/>
                <a:cs typeface="Arial"/>
                <a:sym typeface="Arial"/>
              </a:rPr>
              <a:t>Both the training and cross-validation lines converge as the number of training examples increases, it indicates that the model is learning well from the data and has a good balance between bias and variance.</a:t>
            </a:r>
            <a:endParaRPr sz="1040">
              <a:latin typeface="Arial"/>
              <a:ea typeface="Arial"/>
              <a:cs typeface="Arial"/>
              <a:sym typeface="Arial"/>
            </a:endParaRPr>
          </a:p>
        </p:txBody>
      </p:sp>
      <p:pic>
        <p:nvPicPr>
          <p:cNvPr id="308" name="Google Shape;308;p35"/>
          <p:cNvPicPr preferRelativeResize="0"/>
          <p:nvPr/>
        </p:nvPicPr>
        <p:blipFill rotWithShape="1">
          <a:blip r:embed="rId3">
            <a:alphaModFix/>
          </a:blip>
          <a:srcRect b="0" l="45471" r="1376" t="0"/>
          <a:stretch/>
        </p:blipFill>
        <p:spPr>
          <a:xfrm>
            <a:off x="4772150" y="398775"/>
            <a:ext cx="1945500" cy="359432"/>
          </a:xfrm>
          <a:prstGeom prst="rect">
            <a:avLst/>
          </a:prstGeom>
          <a:noFill/>
          <a:ln>
            <a:noFill/>
          </a:ln>
        </p:spPr>
      </p:pic>
      <p:pic>
        <p:nvPicPr>
          <p:cNvPr id="309" name="Google Shape;309;p35"/>
          <p:cNvPicPr preferRelativeResize="0"/>
          <p:nvPr/>
        </p:nvPicPr>
        <p:blipFill rotWithShape="1">
          <a:blip r:embed="rId4">
            <a:alphaModFix/>
          </a:blip>
          <a:srcRect b="0" l="3288" r="0" t="0"/>
          <a:stretch/>
        </p:blipFill>
        <p:spPr>
          <a:xfrm>
            <a:off x="404413" y="1154225"/>
            <a:ext cx="3722025" cy="3169700"/>
          </a:xfrm>
          <a:prstGeom prst="rect">
            <a:avLst/>
          </a:prstGeom>
          <a:noFill/>
          <a:ln>
            <a:noFill/>
          </a:ln>
        </p:spPr>
      </p:pic>
      <p:sp>
        <p:nvSpPr>
          <p:cNvPr id="310" name="Google Shape;310;p35"/>
          <p:cNvSpPr txBox="1"/>
          <p:nvPr>
            <p:ph type="title"/>
          </p:nvPr>
        </p:nvSpPr>
        <p:spPr>
          <a:xfrm>
            <a:off x="3213300" y="4347950"/>
            <a:ext cx="1358700" cy="410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340">
                <a:solidFill>
                  <a:schemeClr val="lt1"/>
                </a:solidFill>
                <a:latin typeface="Arial"/>
                <a:ea typeface="Arial"/>
                <a:cs typeface="Arial"/>
                <a:sym typeface="Arial"/>
              </a:rPr>
              <a:t>True Positives</a:t>
            </a:r>
            <a:endParaRPr sz="1340">
              <a:solidFill>
                <a:schemeClr val="lt1"/>
              </a:solidFill>
              <a:latin typeface="Arial"/>
              <a:ea typeface="Arial"/>
              <a:cs typeface="Arial"/>
              <a:sym typeface="Arial"/>
            </a:endParaRPr>
          </a:p>
        </p:txBody>
      </p:sp>
      <p:sp>
        <p:nvSpPr>
          <p:cNvPr id="311" name="Google Shape;311;p35"/>
          <p:cNvSpPr/>
          <p:nvPr/>
        </p:nvSpPr>
        <p:spPr>
          <a:xfrm rot="-8108990">
            <a:off x="3060059" y="3971424"/>
            <a:ext cx="811196" cy="262619"/>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2" name="Google Shape;312;p35"/>
          <p:cNvPicPr preferRelativeResize="0"/>
          <p:nvPr/>
        </p:nvPicPr>
        <p:blipFill rotWithShape="1">
          <a:blip r:embed="rId5">
            <a:alphaModFix/>
          </a:blip>
          <a:srcRect b="0" l="0" r="0" t="2276"/>
          <a:stretch/>
        </p:blipFill>
        <p:spPr>
          <a:xfrm>
            <a:off x="4751525" y="2282650"/>
            <a:ext cx="4285259" cy="2653750"/>
          </a:xfrm>
          <a:prstGeom prst="rect">
            <a:avLst/>
          </a:prstGeom>
          <a:noFill/>
          <a:ln>
            <a:noFill/>
          </a:ln>
        </p:spPr>
      </p:pic>
      <p:sp>
        <p:nvSpPr>
          <p:cNvPr id="313" name="Google Shape;313;p35"/>
          <p:cNvSpPr txBox="1"/>
          <p:nvPr>
            <p:ph type="title"/>
          </p:nvPr>
        </p:nvSpPr>
        <p:spPr>
          <a:xfrm>
            <a:off x="6983225" y="4109375"/>
            <a:ext cx="1566600" cy="410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140">
                <a:latin typeface="Arial"/>
                <a:ea typeface="Arial"/>
                <a:cs typeface="Arial"/>
                <a:sym typeface="Arial"/>
              </a:rPr>
              <a:t>Converging Curves</a:t>
            </a:r>
            <a:endParaRPr sz="1140">
              <a:latin typeface="Arial"/>
              <a:ea typeface="Arial"/>
              <a:cs typeface="Arial"/>
              <a:sym typeface="Arial"/>
            </a:endParaRPr>
          </a:p>
        </p:txBody>
      </p:sp>
      <p:sp>
        <p:nvSpPr>
          <p:cNvPr id="314" name="Google Shape;314;p35"/>
          <p:cNvSpPr/>
          <p:nvPr/>
        </p:nvSpPr>
        <p:spPr>
          <a:xfrm rot="-4262238">
            <a:off x="7760757" y="3950518"/>
            <a:ext cx="329587" cy="191458"/>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
          <p:cNvSpPr/>
          <p:nvPr/>
        </p:nvSpPr>
        <p:spPr>
          <a:xfrm rot="4185998">
            <a:off x="7794694" y="2607622"/>
            <a:ext cx="1097313" cy="262895"/>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6"/>
          <p:cNvSpPr/>
          <p:nvPr/>
        </p:nvSpPr>
        <p:spPr>
          <a:xfrm>
            <a:off x="9625" y="0"/>
            <a:ext cx="4562400" cy="5143500"/>
          </a:xfrm>
          <a:prstGeom prst="rect">
            <a:avLst/>
          </a:prstGeom>
          <a:gradFill>
            <a:gsLst>
              <a:gs pos="0">
                <a:srgbClr val="DBD4EB"/>
              </a:gs>
              <a:gs pos="100000">
                <a:srgbClr val="9180BB"/>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6"/>
          <p:cNvSpPr/>
          <p:nvPr/>
        </p:nvSpPr>
        <p:spPr>
          <a:xfrm>
            <a:off x="4572000" y="0"/>
            <a:ext cx="4644300" cy="5143500"/>
          </a:xfrm>
          <a:prstGeom prst="rect">
            <a:avLst/>
          </a:prstGeom>
          <a:gradFill>
            <a:gsLst>
              <a:gs pos="0">
                <a:srgbClr val="DDDDDD"/>
              </a:gs>
              <a:gs pos="100000">
                <a:srgbClr val="919191"/>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txBox="1"/>
          <p:nvPr>
            <p:ph type="title"/>
          </p:nvPr>
        </p:nvSpPr>
        <p:spPr>
          <a:xfrm>
            <a:off x="191025" y="169425"/>
            <a:ext cx="3722100" cy="6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40">
                <a:latin typeface="Arial"/>
                <a:ea typeface="Arial"/>
                <a:cs typeface="Arial"/>
                <a:sym typeface="Arial"/>
              </a:rPr>
              <a:t>Gradient B</a:t>
            </a:r>
            <a:r>
              <a:rPr lang="en" sz="3040">
                <a:latin typeface="Arial"/>
                <a:ea typeface="Arial"/>
                <a:cs typeface="Arial"/>
                <a:sym typeface="Arial"/>
              </a:rPr>
              <a:t>oosting</a:t>
            </a:r>
            <a:endParaRPr sz="3040">
              <a:latin typeface="Arial"/>
              <a:ea typeface="Arial"/>
              <a:cs typeface="Arial"/>
              <a:sym typeface="Arial"/>
            </a:endParaRPr>
          </a:p>
        </p:txBody>
      </p:sp>
      <p:sp>
        <p:nvSpPr>
          <p:cNvPr id="323" name="Google Shape;323;p36"/>
          <p:cNvSpPr txBox="1"/>
          <p:nvPr>
            <p:ph type="title"/>
          </p:nvPr>
        </p:nvSpPr>
        <p:spPr>
          <a:xfrm>
            <a:off x="404425" y="868900"/>
            <a:ext cx="1945500" cy="2613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540">
                <a:solidFill>
                  <a:schemeClr val="lt1"/>
                </a:solidFill>
                <a:latin typeface="Arial"/>
                <a:ea typeface="Arial"/>
                <a:cs typeface="Arial"/>
                <a:sym typeface="Arial"/>
              </a:rPr>
              <a:t>Confusion Matrix</a:t>
            </a:r>
            <a:endParaRPr sz="1540">
              <a:solidFill>
                <a:schemeClr val="lt1"/>
              </a:solidFill>
              <a:latin typeface="Arial"/>
              <a:ea typeface="Arial"/>
              <a:cs typeface="Arial"/>
              <a:sym typeface="Arial"/>
            </a:endParaRPr>
          </a:p>
        </p:txBody>
      </p:sp>
      <p:sp>
        <p:nvSpPr>
          <p:cNvPr id="324" name="Google Shape;324;p36"/>
          <p:cNvSpPr txBox="1"/>
          <p:nvPr>
            <p:ph type="title"/>
          </p:nvPr>
        </p:nvSpPr>
        <p:spPr>
          <a:xfrm>
            <a:off x="4707975" y="2021350"/>
            <a:ext cx="1945500" cy="2613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540">
                <a:latin typeface="Arial"/>
                <a:ea typeface="Arial"/>
                <a:cs typeface="Arial"/>
                <a:sym typeface="Arial"/>
              </a:rPr>
              <a:t>Learning Curve</a:t>
            </a:r>
            <a:endParaRPr sz="1540">
              <a:latin typeface="Arial"/>
              <a:ea typeface="Arial"/>
              <a:cs typeface="Arial"/>
              <a:sym typeface="Arial"/>
            </a:endParaRPr>
          </a:p>
        </p:txBody>
      </p:sp>
      <p:sp>
        <p:nvSpPr>
          <p:cNvPr id="325" name="Google Shape;325;p36"/>
          <p:cNvSpPr txBox="1"/>
          <p:nvPr>
            <p:ph type="title"/>
          </p:nvPr>
        </p:nvSpPr>
        <p:spPr>
          <a:xfrm>
            <a:off x="4874850" y="201375"/>
            <a:ext cx="884100" cy="1974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140">
                <a:latin typeface="Arial"/>
                <a:ea typeface="Arial"/>
                <a:cs typeface="Arial"/>
                <a:sym typeface="Arial"/>
              </a:rPr>
              <a:t>Accuracy</a:t>
            </a:r>
            <a:endParaRPr sz="1140">
              <a:latin typeface="Arial"/>
              <a:ea typeface="Arial"/>
              <a:cs typeface="Arial"/>
              <a:sym typeface="Arial"/>
            </a:endParaRPr>
          </a:p>
        </p:txBody>
      </p:sp>
      <p:sp>
        <p:nvSpPr>
          <p:cNvPr id="326" name="Google Shape;326;p36"/>
          <p:cNvSpPr txBox="1"/>
          <p:nvPr>
            <p:ph type="title"/>
          </p:nvPr>
        </p:nvSpPr>
        <p:spPr>
          <a:xfrm>
            <a:off x="5758938" y="201375"/>
            <a:ext cx="971100" cy="1974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140">
                <a:latin typeface="Arial"/>
                <a:ea typeface="Arial"/>
                <a:cs typeface="Arial"/>
                <a:sym typeface="Arial"/>
              </a:rPr>
              <a:t>Sensitivity</a:t>
            </a:r>
            <a:endParaRPr sz="1140">
              <a:latin typeface="Arial"/>
              <a:ea typeface="Arial"/>
              <a:cs typeface="Arial"/>
              <a:sym typeface="Arial"/>
            </a:endParaRPr>
          </a:p>
        </p:txBody>
      </p:sp>
      <p:sp>
        <p:nvSpPr>
          <p:cNvPr id="327" name="Google Shape;327;p36"/>
          <p:cNvSpPr txBox="1"/>
          <p:nvPr>
            <p:ph type="title"/>
          </p:nvPr>
        </p:nvSpPr>
        <p:spPr>
          <a:xfrm>
            <a:off x="6326800" y="1023813"/>
            <a:ext cx="2635800" cy="9069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040">
                <a:latin typeface="Arial"/>
                <a:ea typeface="Arial"/>
                <a:cs typeface="Arial"/>
                <a:sym typeface="Arial"/>
              </a:rPr>
              <a:t>The gap between the training and cross-validation lines, with the training score is significantly higher than the validation score, it suggests that the model has high variance and is overfitting. This means the model is too complex and is memorizing the training data.</a:t>
            </a:r>
            <a:endParaRPr sz="1040">
              <a:latin typeface="Arial"/>
              <a:ea typeface="Arial"/>
              <a:cs typeface="Arial"/>
              <a:sym typeface="Arial"/>
            </a:endParaRPr>
          </a:p>
        </p:txBody>
      </p:sp>
      <p:pic>
        <p:nvPicPr>
          <p:cNvPr id="328" name="Google Shape;328;p36"/>
          <p:cNvPicPr preferRelativeResize="0"/>
          <p:nvPr/>
        </p:nvPicPr>
        <p:blipFill rotWithShape="1">
          <a:blip r:embed="rId3">
            <a:alphaModFix/>
          </a:blip>
          <a:srcRect b="0" l="44199" r="0" t="0"/>
          <a:stretch/>
        </p:blipFill>
        <p:spPr>
          <a:xfrm>
            <a:off x="4751525" y="398775"/>
            <a:ext cx="2032039" cy="410700"/>
          </a:xfrm>
          <a:prstGeom prst="rect">
            <a:avLst/>
          </a:prstGeom>
          <a:noFill/>
          <a:ln>
            <a:noFill/>
          </a:ln>
        </p:spPr>
      </p:pic>
      <p:pic>
        <p:nvPicPr>
          <p:cNvPr id="329" name="Google Shape;329;p36"/>
          <p:cNvPicPr preferRelativeResize="0"/>
          <p:nvPr/>
        </p:nvPicPr>
        <p:blipFill>
          <a:blip r:embed="rId4">
            <a:alphaModFix/>
          </a:blip>
          <a:stretch>
            <a:fillRect/>
          </a:stretch>
        </p:blipFill>
        <p:spPr>
          <a:xfrm>
            <a:off x="394125" y="1204075"/>
            <a:ext cx="3722100" cy="3129936"/>
          </a:xfrm>
          <a:prstGeom prst="rect">
            <a:avLst/>
          </a:prstGeom>
          <a:noFill/>
          <a:ln>
            <a:noFill/>
          </a:ln>
        </p:spPr>
      </p:pic>
      <p:sp>
        <p:nvSpPr>
          <p:cNvPr id="330" name="Google Shape;330;p36"/>
          <p:cNvSpPr txBox="1"/>
          <p:nvPr>
            <p:ph type="title"/>
          </p:nvPr>
        </p:nvSpPr>
        <p:spPr>
          <a:xfrm>
            <a:off x="3213300" y="4347950"/>
            <a:ext cx="1358700" cy="410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340">
                <a:solidFill>
                  <a:schemeClr val="lt1"/>
                </a:solidFill>
                <a:latin typeface="Arial"/>
                <a:ea typeface="Arial"/>
                <a:cs typeface="Arial"/>
                <a:sym typeface="Arial"/>
              </a:rPr>
              <a:t>True Positives</a:t>
            </a:r>
            <a:endParaRPr sz="1340">
              <a:solidFill>
                <a:schemeClr val="lt1"/>
              </a:solidFill>
              <a:latin typeface="Arial"/>
              <a:ea typeface="Arial"/>
              <a:cs typeface="Arial"/>
              <a:sym typeface="Arial"/>
            </a:endParaRPr>
          </a:p>
        </p:txBody>
      </p:sp>
      <p:sp>
        <p:nvSpPr>
          <p:cNvPr id="331" name="Google Shape;331;p36"/>
          <p:cNvSpPr/>
          <p:nvPr/>
        </p:nvSpPr>
        <p:spPr>
          <a:xfrm rot="-8108990">
            <a:off x="2953359" y="3914949"/>
            <a:ext cx="811196" cy="262619"/>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2" name="Google Shape;332;p36"/>
          <p:cNvPicPr preferRelativeResize="0"/>
          <p:nvPr/>
        </p:nvPicPr>
        <p:blipFill rotWithShape="1">
          <a:blip r:embed="rId5">
            <a:alphaModFix/>
          </a:blip>
          <a:srcRect b="0" l="0" r="0" t="2562"/>
          <a:stretch/>
        </p:blipFill>
        <p:spPr>
          <a:xfrm>
            <a:off x="4977325" y="2437300"/>
            <a:ext cx="3833650" cy="2437875"/>
          </a:xfrm>
          <a:prstGeom prst="rect">
            <a:avLst/>
          </a:prstGeom>
          <a:noFill/>
          <a:ln>
            <a:noFill/>
          </a:ln>
        </p:spPr>
      </p:pic>
      <p:sp>
        <p:nvSpPr>
          <p:cNvPr id="333" name="Google Shape;333;p36"/>
          <p:cNvSpPr txBox="1"/>
          <p:nvPr>
            <p:ph type="title"/>
          </p:nvPr>
        </p:nvSpPr>
        <p:spPr>
          <a:xfrm>
            <a:off x="6012200" y="3147275"/>
            <a:ext cx="1566600" cy="410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140">
                <a:latin typeface="Arial"/>
                <a:ea typeface="Arial"/>
                <a:cs typeface="Arial"/>
                <a:sym typeface="Arial"/>
              </a:rPr>
              <a:t>High variance</a:t>
            </a:r>
            <a:endParaRPr sz="1140">
              <a:latin typeface="Arial"/>
              <a:ea typeface="Arial"/>
              <a:cs typeface="Arial"/>
              <a:sym typeface="Arial"/>
            </a:endParaRPr>
          </a:p>
        </p:txBody>
      </p:sp>
      <p:sp>
        <p:nvSpPr>
          <p:cNvPr id="334" name="Google Shape;334;p36"/>
          <p:cNvSpPr/>
          <p:nvPr/>
        </p:nvSpPr>
        <p:spPr>
          <a:xfrm rot="-7629554">
            <a:off x="5878646" y="2905307"/>
            <a:ext cx="463386" cy="19152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6"/>
          <p:cNvSpPr/>
          <p:nvPr/>
        </p:nvSpPr>
        <p:spPr>
          <a:xfrm rot="4185998">
            <a:off x="7546094" y="2359222"/>
            <a:ext cx="1097313" cy="262895"/>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6"/>
          <p:cNvSpPr/>
          <p:nvPr/>
        </p:nvSpPr>
        <p:spPr>
          <a:xfrm rot="8298475">
            <a:off x="5858784" y="3560370"/>
            <a:ext cx="463220" cy="191712"/>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7"/>
          <p:cNvSpPr/>
          <p:nvPr/>
        </p:nvSpPr>
        <p:spPr>
          <a:xfrm>
            <a:off x="9625" y="0"/>
            <a:ext cx="4562400" cy="5143500"/>
          </a:xfrm>
          <a:prstGeom prst="rect">
            <a:avLst/>
          </a:prstGeom>
          <a:gradFill>
            <a:gsLst>
              <a:gs pos="0">
                <a:srgbClr val="D4E5F5"/>
              </a:gs>
              <a:gs pos="100000">
                <a:srgbClr val="70A4D5"/>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p:nvPr/>
        </p:nvSpPr>
        <p:spPr>
          <a:xfrm>
            <a:off x="4572000" y="0"/>
            <a:ext cx="4644300" cy="5143500"/>
          </a:xfrm>
          <a:prstGeom prst="rect">
            <a:avLst/>
          </a:prstGeom>
          <a:gradFill>
            <a:gsLst>
              <a:gs pos="0">
                <a:srgbClr val="DCECD5"/>
              </a:gs>
              <a:gs pos="100000">
                <a:srgbClr val="93BC81"/>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7"/>
          <p:cNvSpPr txBox="1"/>
          <p:nvPr>
            <p:ph type="title"/>
          </p:nvPr>
        </p:nvSpPr>
        <p:spPr>
          <a:xfrm>
            <a:off x="73650" y="154300"/>
            <a:ext cx="5007900" cy="6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40">
                <a:latin typeface="Arial"/>
                <a:ea typeface="Arial"/>
                <a:cs typeface="Arial"/>
                <a:sym typeface="Arial"/>
              </a:rPr>
              <a:t>Support Vector Classifier</a:t>
            </a:r>
            <a:endParaRPr sz="2840">
              <a:latin typeface="Arial"/>
              <a:ea typeface="Arial"/>
              <a:cs typeface="Arial"/>
              <a:sym typeface="Arial"/>
            </a:endParaRPr>
          </a:p>
        </p:txBody>
      </p:sp>
      <p:sp>
        <p:nvSpPr>
          <p:cNvPr id="344" name="Google Shape;344;p37"/>
          <p:cNvSpPr txBox="1"/>
          <p:nvPr>
            <p:ph type="title"/>
          </p:nvPr>
        </p:nvSpPr>
        <p:spPr>
          <a:xfrm>
            <a:off x="404425" y="868900"/>
            <a:ext cx="1945500" cy="2613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540">
                <a:solidFill>
                  <a:schemeClr val="lt1"/>
                </a:solidFill>
                <a:latin typeface="Arial"/>
                <a:ea typeface="Arial"/>
                <a:cs typeface="Arial"/>
                <a:sym typeface="Arial"/>
              </a:rPr>
              <a:t>Confusion Matrix</a:t>
            </a:r>
            <a:endParaRPr sz="1540">
              <a:solidFill>
                <a:schemeClr val="lt1"/>
              </a:solidFill>
              <a:latin typeface="Arial"/>
              <a:ea typeface="Arial"/>
              <a:cs typeface="Arial"/>
              <a:sym typeface="Arial"/>
            </a:endParaRPr>
          </a:p>
        </p:txBody>
      </p:sp>
      <p:sp>
        <p:nvSpPr>
          <p:cNvPr id="345" name="Google Shape;345;p37"/>
          <p:cNvSpPr txBox="1"/>
          <p:nvPr>
            <p:ph type="title"/>
          </p:nvPr>
        </p:nvSpPr>
        <p:spPr>
          <a:xfrm>
            <a:off x="4707975" y="2021350"/>
            <a:ext cx="1945500" cy="2613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540">
                <a:latin typeface="Arial"/>
                <a:ea typeface="Arial"/>
                <a:cs typeface="Arial"/>
                <a:sym typeface="Arial"/>
              </a:rPr>
              <a:t>Learning Curve</a:t>
            </a:r>
            <a:endParaRPr sz="1540">
              <a:latin typeface="Arial"/>
              <a:ea typeface="Arial"/>
              <a:cs typeface="Arial"/>
              <a:sym typeface="Arial"/>
            </a:endParaRPr>
          </a:p>
        </p:txBody>
      </p:sp>
      <p:sp>
        <p:nvSpPr>
          <p:cNvPr id="346" name="Google Shape;346;p37"/>
          <p:cNvSpPr txBox="1"/>
          <p:nvPr>
            <p:ph type="title"/>
          </p:nvPr>
        </p:nvSpPr>
        <p:spPr>
          <a:xfrm>
            <a:off x="4890625" y="201375"/>
            <a:ext cx="971100" cy="19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40">
                <a:latin typeface="Arial"/>
                <a:ea typeface="Arial"/>
                <a:cs typeface="Arial"/>
                <a:sym typeface="Arial"/>
              </a:rPr>
              <a:t>Accuracy</a:t>
            </a:r>
            <a:endParaRPr sz="1140">
              <a:latin typeface="Arial"/>
              <a:ea typeface="Arial"/>
              <a:cs typeface="Arial"/>
              <a:sym typeface="Arial"/>
            </a:endParaRPr>
          </a:p>
        </p:txBody>
      </p:sp>
      <p:sp>
        <p:nvSpPr>
          <p:cNvPr id="347" name="Google Shape;347;p37"/>
          <p:cNvSpPr txBox="1"/>
          <p:nvPr>
            <p:ph type="title"/>
          </p:nvPr>
        </p:nvSpPr>
        <p:spPr>
          <a:xfrm>
            <a:off x="5682363" y="201375"/>
            <a:ext cx="971100" cy="1974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140">
                <a:latin typeface="Arial"/>
                <a:ea typeface="Arial"/>
                <a:cs typeface="Arial"/>
                <a:sym typeface="Arial"/>
              </a:rPr>
              <a:t>Sensitivity</a:t>
            </a:r>
            <a:endParaRPr sz="1140">
              <a:latin typeface="Arial"/>
              <a:ea typeface="Arial"/>
              <a:cs typeface="Arial"/>
              <a:sym typeface="Arial"/>
            </a:endParaRPr>
          </a:p>
        </p:txBody>
      </p:sp>
      <p:sp>
        <p:nvSpPr>
          <p:cNvPr id="348" name="Google Shape;348;p37"/>
          <p:cNvSpPr txBox="1"/>
          <p:nvPr>
            <p:ph type="title"/>
          </p:nvPr>
        </p:nvSpPr>
        <p:spPr>
          <a:xfrm>
            <a:off x="6093950" y="1213225"/>
            <a:ext cx="3000000" cy="410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040">
                <a:latin typeface="Arial"/>
                <a:ea typeface="Arial"/>
                <a:cs typeface="Arial"/>
                <a:sym typeface="Arial"/>
              </a:rPr>
              <a:t>The model is highly convergent at a low accuracy, it indicates that the model is likely suffering from high bias, which can lead to underfitting. This observation seems to contrast with the accuracy improvement seen after hyperparameter tuning and the decrease in average accuracy after k-fold cross-validation.</a:t>
            </a:r>
            <a:endParaRPr sz="1040">
              <a:latin typeface="Arial"/>
              <a:ea typeface="Arial"/>
              <a:cs typeface="Arial"/>
              <a:sym typeface="Arial"/>
            </a:endParaRPr>
          </a:p>
        </p:txBody>
      </p:sp>
      <p:pic>
        <p:nvPicPr>
          <p:cNvPr id="349" name="Google Shape;349;p37"/>
          <p:cNvPicPr preferRelativeResize="0"/>
          <p:nvPr/>
        </p:nvPicPr>
        <p:blipFill>
          <a:blip r:embed="rId3">
            <a:alphaModFix/>
          </a:blip>
          <a:stretch>
            <a:fillRect/>
          </a:stretch>
        </p:blipFill>
        <p:spPr>
          <a:xfrm>
            <a:off x="331137" y="1130200"/>
            <a:ext cx="3919378" cy="3412501"/>
          </a:xfrm>
          <a:prstGeom prst="rect">
            <a:avLst/>
          </a:prstGeom>
          <a:noFill/>
          <a:ln>
            <a:noFill/>
          </a:ln>
        </p:spPr>
      </p:pic>
      <p:sp>
        <p:nvSpPr>
          <p:cNvPr id="350" name="Google Shape;350;p37"/>
          <p:cNvSpPr txBox="1"/>
          <p:nvPr>
            <p:ph type="title"/>
          </p:nvPr>
        </p:nvSpPr>
        <p:spPr>
          <a:xfrm>
            <a:off x="3031875" y="4560163"/>
            <a:ext cx="1358700" cy="410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340">
                <a:solidFill>
                  <a:schemeClr val="lt1"/>
                </a:solidFill>
                <a:latin typeface="Arial"/>
                <a:ea typeface="Arial"/>
                <a:cs typeface="Arial"/>
                <a:sym typeface="Arial"/>
              </a:rPr>
              <a:t>True Positives</a:t>
            </a:r>
            <a:endParaRPr sz="1340">
              <a:solidFill>
                <a:schemeClr val="lt1"/>
              </a:solidFill>
              <a:latin typeface="Arial"/>
              <a:ea typeface="Arial"/>
              <a:cs typeface="Arial"/>
              <a:sym typeface="Arial"/>
            </a:endParaRPr>
          </a:p>
        </p:txBody>
      </p:sp>
      <p:sp>
        <p:nvSpPr>
          <p:cNvPr id="351" name="Google Shape;351;p37"/>
          <p:cNvSpPr/>
          <p:nvPr/>
        </p:nvSpPr>
        <p:spPr>
          <a:xfrm rot="-8108990">
            <a:off x="2878634" y="4183636"/>
            <a:ext cx="811196" cy="262619"/>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2" name="Google Shape;352;p37"/>
          <p:cNvPicPr preferRelativeResize="0"/>
          <p:nvPr/>
        </p:nvPicPr>
        <p:blipFill>
          <a:blip r:embed="rId4">
            <a:alphaModFix/>
          </a:blip>
          <a:stretch>
            <a:fillRect/>
          </a:stretch>
        </p:blipFill>
        <p:spPr>
          <a:xfrm>
            <a:off x="4890625" y="2438404"/>
            <a:ext cx="3821800" cy="2352470"/>
          </a:xfrm>
          <a:prstGeom prst="rect">
            <a:avLst/>
          </a:prstGeom>
          <a:noFill/>
          <a:ln>
            <a:noFill/>
          </a:ln>
        </p:spPr>
      </p:pic>
      <p:sp>
        <p:nvSpPr>
          <p:cNvPr id="353" name="Google Shape;353;p37"/>
          <p:cNvSpPr txBox="1"/>
          <p:nvPr>
            <p:ph type="title"/>
          </p:nvPr>
        </p:nvSpPr>
        <p:spPr>
          <a:xfrm>
            <a:off x="6653475" y="3245675"/>
            <a:ext cx="1566600" cy="410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140">
                <a:latin typeface="Arial"/>
                <a:ea typeface="Arial"/>
                <a:cs typeface="Arial"/>
                <a:sym typeface="Arial"/>
              </a:rPr>
              <a:t>Converging Curves</a:t>
            </a:r>
            <a:endParaRPr sz="1140">
              <a:latin typeface="Arial"/>
              <a:ea typeface="Arial"/>
              <a:cs typeface="Arial"/>
              <a:sym typeface="Arial"/>
            </a:endParaRPr>
          </a:p>
        </p:txBody>
      </p:sp>
      <p:sp>
        <p:nvSpPr>
          <p:cNvPr id="354" name="Google Shape;354;p37"/>
          <p:cNvSpPr/>
          <p:nvPr/>
        </p:nvSpPr>
        <p:spPr>
          <a:xfrm rot="-4261302">
            <a:off x="7300540" y="3023121"/>
            <a:ext cx="450170" cy="191458"/>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
          <p:cNvSpPr/>
          <p:nvPr/>
        </p:nvSpPr>
        <p:spPr>
          <a:xfrm rot="4187536">
            <a:off x="7139318" y="2066727"/>
            <a:ext cx="594919" cy="262895"/>
          </a:xfrm>
          <a:prstGeom prst="rightArrow">
            <a:avLst>
              <a:gd fmla="val 38313"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7"/>
          <p:cNvSpPr/>
          <p:nvPr/>
        </p:nvSpPr>
        <p:spPr>
          <a:xfrm rot="-4799448">
            <a:off x="800895" y="4058460"/>
            <a:ext cx="811247" cy="262694"/>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7"/>
          <p:cNvSpPr txBox="1"/>
          <p:nvPr>
            <p:ph type="title"/>
          </p:nvPr>
        </p:nvSpPr>
        <p:spPr>
          <a:xfrm>
            <a:off x="637750" y="4560163"/>
            <a:ext cx="1358700" cy="410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340">
                <a:solidFill>
                  <a:schemeClr val="lt1"/>
                </a:solidFill>
                <a:latin typeface="Arial"/>
                <a:ea typeface="Arial"/>
                <a:cs typeface="Arial"/>
                <a:sym typeface="Arial"/>
              </a:rPr>
              <a:t>False negative</a:t>
            </a:r>
            <a:endParaRPr sz="1340">
              <a:solidFill>
                <a:schemeClr val="lt1"/>
              </a:solidFill>
              <a:latin typeface="Arial"/>
              <a:ea typeface="Arial"/>
              <a:cs typeface="Arial"/>
              <a:sym typeface="Arial"/>
            </a:endParaRPr>
          </a:p>
        </p:txBody>
      </p:sp>
      <p:pic>
        <p:nvPicPr>
          <p:cNvPr id="358" name="Google Shape;358;p37"/>
          <p:cNvPicPr preferRelativeResize="0"/>
          <p:nvPr/>
        </p:nvPicPr>
        <p:blipFill>
          <a:blip r:embed="rId5">
            <a:alphaModFix/>
          </a:blip>
          <a:stretch>
            <a:fillRect/>
          </a:stretch>
        </p:blipFill>
        <p:spPr>
          <a:xfrm>
            <a:off x="4977625" y="398775"/>
            <a:ext cx="1566600" cy="27114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8"/>
          <p:cNvSpPr/>
          <p:nvPr/>
        </p:nvSpPr>
        <p:spPr>
          <a:xfrm>
            <a:off x="9625" y="0"/>
            <a:ext cx="4562400" cy="5143500"/>
          </a:xfrm>
          <a:prstGeom prst="rect">
            <a:avLst/>
          </a:prstGeom>
          <a:gradFill>
            <a:gsLst>
              <a:gs pos="0">
                <a:srgbClr val="D4E5F5"/>
              </a:gs>
              <a:gs pos="100000">
                <a:srgbClr val="70A4D5"/>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8"/>
          <p:cNvSpPr/>
          <p:nvPr/>
        </p:nvSpPr>
        <p:spPr>
          <a:xfrm>
            <a:off x="4572000" y="0"/>
            <a:ext cx="4644300" cy="5143500"/>
          </a:xfrm>
          <a:prstGeom prst="rect">
            <a:avLst/>
          </a:prstGeom>
          <a:gradFill>
            <a:gsLst>
              <a:gs pos="0">
                <a:srgbClr val="9EAFB8"/>
              </a:gs>
              <a:gs pos="100000">
                <a:srgbClr val="616D73"/>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8"/>
          <p:cNvSpPr txBox="1"/>
          <p:nvPr>
            <p:ph type="title"/>
          </p:nvPr>
        </p:nvSpPr>
        <p:spPr>
          <a:xfrm>
            <a:off x="267838" y="96025"/>
            <a:ext cx="4602600" cy="60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latin typeface="Arial"/>
                <a:ea typeface="Arial"/>
                <a:cs typeface="Arial"/>
                <a:sym typeface="Arial"/>
              </a:rPr>
              <a:t>Conclusion</a:t>
            </a:r>
            <a:endParaRPr sz="3600">
              <a:latin typeface="Arial"/>
              <a:ea typeface="Arial"/>
              <a:cs typeface="Arial"/>
              <a:sym typeface="Arial"/>
            </a:endParaRPr>
          </a:p>
        </p:txBody>
      </p:sp>
      <p:sp>
        <p:nvSpPr>
          <p:cNvPr id="366" name="Google Shape;366;p38"/>
          <p:cNvSpPr txBox="1"/>
          <p:nvPr>
            <p:ph type="title"/>
          </p:nvPr>
        </p:nvSpPr>
        <p:spPr>
          <a:xfrm>
            <a:off x="372400" y="879575"/>
            <a:ext cx="2884500" cy="497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740">
                <a:solidFill>
                  <a:srgbClr val="000000"/>
                </a:solidFill>
                <a:latin typeface="Arial"/>
                <a:ea typeface="Arial"/>
                <a:cs typeface="Arial"/>
                <a:sym typeface="Arial"/>
              </a:rPr>
              <a:t> </a:t>
            </a:r>
            <a:r>
              <a:rPr lang="en" sz="1740" u="sng">
                <a:solidFill>
                  <a:srgbClr val="000000"/>
                </a:solidFill>
                <a:latin typeface="Arial"/>
                <a:ea typeface="Arial"/>
                <a:cs typeface="Arial"/>
                <a:sym typeface="Arial"/>
              </a:rPr>
              <a:t>LOGISTIC REGRESSION</a:t>
            </a:r>
            <a:endParaRPr sz="174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40">
                <a:solidFill>
                  <a:srgbClr val="000000"/>
                </a:solidFill>
                <a:latin typeface="Arial"/>
                <a:ea typeface="Arial"/>
                <a:cs typeface="Arial"/>
                <a:sym typeface="Arial"/>
              </a:rPr>
              <a:t> </a:t>
            </a:r>
            <a:r>
              <a:rPr lang="en" sz="1140">
                <a:solidFill>
                  <a:srgbClr val="000000"/>
                </a:solidFill>
                <a:latin typeface="Arial"/>
                <a:ea typeface="Arial"/>
                <a:cs typeface="Arial"/>
                <a:sym typeface="Arial"/>
              </a:rPr>
              <a:t>would be the best model for our data </a:t>
            </a:r>
            <a:endParaRPr sz="1140">
              <a:solidFill>
                <a:srgbClr val="000000"/>
              </a:solidFill>
              <a:latin typeface="Arial"/>
              <a:ea typeface="Arial"/>
              <a:cs typeface="Arial"/>
              <a:sym typeface="Arial"/>
            </a:endParaRPr>
          </a:p>
        </p:txBody>
      </p:sp>
      <p:sp>
        <p:nvSpPr>
          <p:cNvPr id="367" name="Google Shape;367;p38"/>
          <p:cNvSpPr txBox="1"/>
          <p:nvPr>
            <p:ph type="title"/>
          </p:nvPr>
        </p:nvSpPr>
        <p:spPr>
          <a:xfrm>
            <a:off x="730750" y="1594550"/>
            <a:ext cx="3162000" cy="26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40">
                <a:solidFill>
                  <a:schemeClr val="lt1"/>
                </a:solidFill>
                <a:latin typeface="Arial"/>
                <a:ea typeface="Arial"/>
                <a:cs typeface="Arial"/>
                <a:sym typeface="Arial"/>
              </a:rPr>
              <a:t>Advantages over other models</a:t>
            </a:r>
            <a:endParaRPr sz="1540">
              <a:solidFill>
                <a:schemeClr val="lt1"/>
              </a:solidFill>
              <a:latin typeface="Arial"/>
              <a:ea typeface="Arial"/>
              <a:cs typeface="Arial"/>
              <a:sym typeface="Arial"/>
            </a:endParaRPr>
          </a:p>
        </p:txBody>
      </p:sp>
      <p:graphicFrame>
        <p:nvGraphicFramePr>
          <p:cNvPr id="368" name="Google Shape;368;p38"/>
          <p:cNvGraphicFramePr/>
          <p:nvPr/>
        </p:nvGraphicFramePr>
        <p:xfrm>
          <a:off x="214500" y="2073725"/>
          <a:ext cx="3000000" cy="3000000"/>
        </p:xfrm>
        <a:graphic>
          <a:graphicData uri="http://schemas.openxmlformats.org/drawingml/2006/table">
            <a:tbl>
              <a:tblPr>
                <a:noFill/>
                <a:tableStyleId>{05110792-4FCA-4EA7-A0E7-11198476567D}</a:tableStyleId>
              </a:tblPr>
              <a:tblGrid>
                <a:gridCol w="4194500"/>
              </a:tblGrid>
              <a:tr h="546225">
                <a:tc>
                  <a:txBody>
                    <a:bodyPr/>
                    <a:lstStyle/>
                    <a:p>
                      <a:pPr indent="0" lvl="0" marL="0" rtl="0" algn="l">
                        <a:spcBef>
                          <a:spcPts val="0"/>
                        </a:spcBef>
                        <a:spcAft>
                          <a:spcPts val="0"/>
                        </a:spcAft>
                        <a:buNone/>
                      </a:pPr>
                      <a:r>
                        <a:rPr lang="en"/>
                        <a:t>Highest Accuracy amongst models</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90000">
                <a:tc>
                  <a:txBody>
                    <a:bodyPr/>
                    <a:lstStyle/>
                    <a:p>
                      <a:pPr indent="0" lvl="0" marL="0" rtl="0" algn="l">
                        <a:spcBef>
                          <a:spcPts val="0"/>
                        </a:spcBef>
                        <a:spcAft>
                          <a:spcPts val="0"/>
                        </a:spcAft>
                        <a:buNone/>
                      </a:pPr>
                      <a:r>
                        <a:rPr lang="en"/>
                        <a:t>Highest Sensitivity amongst models</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65650">
                <a:tc>
                  <a:txBody>
                    <a:bodyPr/>
                    <a:lstStyle/>
                    <a:p>
                      <a:pPr indent="0" lvl="0" marL="0" rtl="0" algn="l">
                        <a:spcBef>
                          <a:spcPts val="0"/>
                        </a:spcBef>
                        <a:spcAft>
                          <a:spcPts val="0"/>
                        </a:spcAft>
                        <a:buNone/>
                      </a:pPr>
                      <a:r>
                        <a:rPr lang="en"/>
                        <a:t>Good balance between Bias and Variance</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99350">
                <a:tc>
                  <a:txBody>
                    <a:bodyPr/>
                    <a:lstStyle/>
                    <a:p>
                      <a:pPr indent="0" lvl="0" marL="0" rtl="0" algn="l">
                        <a:spcBef>
                          <a:spcPts val="0"/>
                        </a:spcBef>
                        <a:spcAft>
                          <a:spcPts val="0"/>
                        </a:spcAft>
                        <a:buNone/>
                      </a:pPr>
                      <a:r>
                        <a:rPr lang="en"/>
                        <a:t>Ability to differentiate Positives and Negatives</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graphicFrame>
        <p:nvGraphicFramePr>
          <p:cNvPr id="369" name="Google Shape;369;p38"/>
          <p:cNvGraphicFramePr/>
          <p:nvPr/>
        </p:nvGraphicFramePr>
        <p:xfrm>
          <a:off x="214500" y="3944700"/>
          <a:ext cx="3000000" cy="3000000"/>
        </p:xfrm>
        <a:graphic>
          <a:graphicData uri="http://schemas.openxmlformats.org/drawingml/2006/table">
            <a:tbl>
              <a:tblPr>
                <a:noFill/>
                <a:tableStyleId>{05110792-4FCA-4EA7-A0E7-11198476567D}</a:tableStyleId>
              </a:tblPr>
              <a:tblGrid>
                <a:gridCol w="4194500"/>
              </a:tblGrid>
              <a:tr h="381000">
                <a:tc>
                  <a:txBody>
                    <a:bodyPr/>
                    <a:lstStyle/>
                    <a:p>
                      <a:pPr indent="0" lvl="0" marL="0" rtl="0" algn="l">
                        <a:spcBef>
                          <a:spcPts val="0"/>
                        </a:spcBef>
                        <a:spcAft>
                          <a:spcPts val="0"/>
                        </a:spcAft>
                        <a:buNone/>
                      </a:pPr>
                      <a:r>
                        <a:rPr lang="en"/>
                        <a:t>Comparatively most stable</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pic>
        <p:nvPicPr>
          <p:cNvPr id="370" name="Google Shape;370;p38"/>
          <p:cNvPicPr preferRelativeResize="0"/>
          <p:nvPr/>
        </p:nvPicPr>
        <p:blipFill rotWithShape="1">
          <a:blip r:embed="rId3">
            <a:alphaModFix/>
          </a:blip>
          <a:srcRect b="0" l="3584" r="6130" t="12846"/>
          <a:stretch/>
        </p:blipFill>
        <p:spPr>
          <a:xfrm>
            <a:off x="4663988" y="1678338"/>
            <a:ext cx="4460319" cy="2692000"/>
          </a:xfrm>
          <a:prstGeom prst="rect">
            <a:avLst/>
          </a:prstGeom>
          <a:noFill/>
          <a:ln>
            <a:noFill/>
          </a:ln>
        </p:spPr>
      </p:pic>
      <p:sp>
        <p:nvSpPr>
          <p:cNvPr id="371" name="Google Shape;371;p38"/>
          <p:cNvSpPr txBox="1"/>
          <p:nvPr>
            <p:ph type="title"/>
          </p:nvPr>
        </p:nvSpPr>
        <p:spPr>
          <a:xfrm>
            <a:off x="5152900" y="1163250"/>
            <a:ext cx="3663600" cy="26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40">
                <a:solidFill>
                  <a:schemeClr val="lt1"/>
                </a:solidFill>
                <a:latin typeface="Arial"/>
                <a:ea typeface="Arial"/>
                <a:cs typeface="Arial"/>
                <a:sym typeface="Arial"/>
              </a:rPr>
              <a:t>Tuning the Hyperparameters further</a:t>
            </a:r>
            <a:endParaRPr sz="1540">
              <a:solidFill>
                <a:schemeClr val="lt1"/>
              </a:solidFill>
              <a:latin typeface="Arial"/>
              <a:ea typeface="Arial"/>
              <a:cs typeface="Arial"/>
              <a:sym typeface="Arial"/>
            </a:endParaRPr>
          </a:p>
        </p:txBody>
      </p:sp>
      <p:pic>
        <p:nvPicPr>
          <p:cNvPr id="372" name="Google Shape;372;p38"/>
          <p:cNvPicPr preferRelativeResize="0"/>
          <p:nvPr/>
        </p:nvPicPr>
        <p:blipFill rotWithShape="1">
          <a:blip r:embed="rId4">
            <a:alphaModFix/>
          </a:blip>
          <a:srcRect b="12533" l="47201" r="27162" t="0"/>
          <a:stretch/>
        </p:blipFill>
        <p:spPr>
          <a:xfrm>
            <a:off x="3281675" y="2161413"/>
            <a:ext cx="960400" cy="321800"/>
          </a:xfrm>
          <a:prstGeom prst="rect">
            <a:avLst/>
          </a:prstGeom>
          <a:noFill/>
          <a:ln>
            <a:noFill/>
          </a:ln>
        </p:spPr>
      </p:pic>
      <p:pic>
        <p:nvPicPr>
          <p:cNvPr id="373" name="Google Shape;373;p38"/>
          <p:cNvPicPr preferRelativeResize="0"/>
          <p:nvPr/>
        </p:nvPicPr>
        <p:blipFill rotWithShape="1">
          <a:blip r:embed="rId4">
            <a:alphaModFix/>
          </a:blip>
          <a:srcRect b="12533" l="73042" r="0" t="0"/>
          <a:stretch/>
        </p:blipFill>
        <p:spPr>
          <a:xfrm>
            <a:off x="3256900" y="2685550"/>
            <a:ext cx="1009950" cy="321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9"/>
          <p:cNvSpPr/>
          <p:nvPr/>
        </p:nvSpPr>
        <p:spPr>
          <a:xfrm>
            <a:off x="9625" y="0"/>
            <a:ext cx="9134400" cy="5143500"/>
          </a:xfrm>
          <a:prstGeom prst="rect">
            <a:avLst/>
          </a:prstGeom>
          <a:gradFill>
            <a:gsLst>
              <a:gs pos="0">
                <a:srgbClr val="F2F2F2"/>
              </a:gs>
              <a:gs pos="100000">
                <a:srgbClr val="A6A6A6"/>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9"/>
          <p:cNvSpPr txBox="1"/>
          <p:nvPr>
            <p:ph type="ctrTitle"/>
          </p:nvPr>
        </p:nvSpPr>
        <p:spPr>
          <a:xfrm>
            <a:off x="861600" y="1682100"/>
            <a:ext cx="7420800" cy="141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5800">
                <a:latin typeface="Impact"/>
                <a:ea typeface="Impact"/>
                <a:cs typeface="Impact"/>
                <a:sym typeface="Impact"/>
              </a:rPr>
              <a:t>Thank You</a:t>
            </a:r>
            <a:endParaRPr b="0" sz="5800">
              <a:latin typeface="Impact"/>
              <a:ea typeface="Impact"/>
              <a:cs typeface="Impact"/>
              <a:sym typeface="Impac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p:nvPr/>
        </p:nvSpPr>
        <p:spPr>
          <a:xfrm>
            <a:off x="0" y="0"/>
            <a:ext cx="9144000" cy="5143500"/>
          </a:xfrm>
          <a:prstGeom prst="rect">
            <a:avLst/>
          </a:prstGeom>
          <a:gradFill>
            <a:gsLst>
              <a:gs pos="0">
                <a:srgbClr val="DCECD5"/>
              </a:gs>
              <a:gs pos="100000">
                <a:srgbClr val="93BC81"/>
              </a:gs>
            </a:gsLst>
            <a:path path="circle">
              <a:fillToRect b="50%" l="50%" r="50%" t="50%"/>
            </a:path>
            <a:tileRect/>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txBox="1"/>
          <p:nvPr/>
        </p:nvSpPr>
        <p:spPr>
          <a:xfrm>
            <a:off x="2516100" y="96050"/>
            <a:ext cx="4111800" cy="5700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b="1" lang="en" sz="2700">
                <a:solidFill>
                  <a:srgbClr val="666666"/>
                </a:solidFill>
              </a:rPr>
              <a:t>Workflow</a:t>
            </a:r>
            <a:endParaRPr b="1" sz="2700">
              <a:solidFill>
                <a:srgbClr val="666666"/>
              </a:solidFill>
            </a:endParaRPr>
          </a:p>
        </p:txBody>
      </p:sp>
      <p:grpSp>
        <p:nvGrpSpPr>
          <p:cNvPr id="75" name="Google Shape;75;p15"/>
          <p:cNvGrpSpPr/>
          <p:nvPr/>
        </p:nvGrpSpPr>
        <p:grpSpPr>
          <a:xfrm>
            <a:off x="2462723" y="944018"/>
            <a:ext cx="3730860" cy="3861361"/>
            <a:chOff x="2820225" y="891450"/>
            <a:chExt cx="3175200" cy="3175200"/>
          </a:xfrm>
        </p:grpSpPr>
        <p:sp>
          <p:nvSpPr>
            <p:cNvPr id="76" name="Google Shape;76;p15"/>
            <p:cNvSpPr/>
            <p:nvPr/>
          </p:nvSpPr>
          <p:spPr>
            <a:xfrm rot="10800000">
              <a:off x="2820225" y="891450"/>
              <a:ext cx="3175200" cy="3175200"/>
            </a:xfrm>
            <a:prstGeom prst="blockArc">
              <a:avLst>
                <a:gd fmla="val 5399801" name="adj1"/>
                <a:gd fmla="val 3012680" name="adj2"/>
                <a:gd fmla="val 6939" name="adj3"/>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rot="10800000">
              <a:off x="3175023" y="1179900"/>
              <a:ext cx="450600" cy="450600"/>
            </a:xfrm>
            <a:prstGeom prst="rtTriangl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 name="Google Shape;78;p15"/>
          <p:cNvGrpSpPr/>
          <p:nvPr/>
        </p:nvGrpSpPr>
        <p:grpSpPr>
          <a:xfrm>
            <a:off x="4150225" y="944025"/>
            <a:ext cx="1332300" cy="981000"/>
            <a:chOff x="3798075" y="709250"/>
            <a:chExt cx="1332300" cy="981000"/>
          </a:xfrm>
        </p:grpSpPr>
        <p:sp>
          <p:nvSpPr>
            <p:cNvPr id="79" name="Google Shape;79;p15"/>
            <p:cNvSpPr/>
            <p:nvPr/>
          </p:nvSpPr>
          <p:spPr>
            <a:xfrm>
              <a:off x="3798075" y="994250"/>
              <a:ext cx="1332300" cy="696000"/>
            </a:xfrm>
            <a:prstGeom prst="rect">
              <a:avLst/>
            </a:prstGeom>
            <a:solidFill>
              <a:srgbClr val="1B786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Business impact</a:t>
              </a:r>
              <a:endParaRPr b="1" sz="1000">
                <a:solidFill>
                  <a:srgbClr val="FFFFFF"/>
                </a:solidFill>
              </a:endParaRPr>
            </a:p>
            <a:p>
              <a:pPr indent="0" lvl="0" marL="0" rtl="0" algn="ctr">
                <a:spcBef>
                  <a:spcPts val="0"/>
                </a:spcBef>
                <a:spcAft>
                  <a:spcPts val="0"/>
                </a:spcAft>
                <a:buNone/>
              </a:pPr>
              <a:r>
                <a:t/>
              </a:r>
              <a:endParaRPr b="1" sz="1000">
                <a:solidFill>
                  <a:srgbClr val="FFFFFF"/>
                </a:solidFill>
              </a:endParaRPr>
            </a:p>
          </p:txBody>
        </p:sp>
        <p:sp>
          <p:nvSpPr>
            <p:cNvPr id="80" name="Google Shape;80;p15"/>
            <p:cNvSpPr/>
            <p:nvPr/>
          </p:nvSpPr>
          <p:spPr>
            <a:xfrm>
              <a:off x="3798075" y="709250"/>
              <a:ext cx="1332300" cy="2850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oboto"/>
                  <a:ea typeface="Roboto"/>
                  <a:cs typeface="Roboto"/>
                  <a:sym typeface="Roboto"/>
                </a:rPr>
                <a:t>Domain study</a:t>
              </a:r>
              <a:endParaRPr b="1" sz="1200">
                <a:solidFill>
                  <a:srgbClr val="FFFFFF"/>
                </a:solidFill>
              </a:endParaRPr>
            </a:p>
          </p:txBody>
        </p:sp>
      </p:grpSp>
      <p:grpSp>
        <p:nvGrpSpPr>
          <p:cNvPr id="81" name="Google Shape;81;p15"/>
          <p:cNvGrpSpPr/>
          <p:nvPr/>
        </p:nvGrpSpPr>
        <p:grpSpPr>
          <a:xfrm>
            <a:off x="5807225" y="2255900"/>
            <a:ext cx="1449700" cy="1105150"/>
            <a:chOff x="3680675" y="585100"/>
            <a:chExt cx="1449700" cy="1105150"/>
          </a:xfrm>
        </p:grpSpPr>
        <p:sp>
          <p:nvSpPr>
            <p:cNvPr id="82" name="Google Shape;82;p15"/>
            <p:cNvSpPr/>
            <p:nvPr/>
          </p:nvSpPr>
          <p:spPr>
            <a:xfrm>
              <a:off x="3680775" y="994250"/>
              <a:ext cx="1449600" cy="696000"/>
            </a:xfrm>
            <a:prstGeom prst="rect">
              <a:avLst/>
            </a:prstGeom>
            <a:solidFill>
              <a:srgbClr val="1B786E"/>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C</a:t>
              </a:r>
              <a:r>
                <a:rPr b="1" lang="en" sz="1000">
                  <a:solidFill>
                    <a:srgbClr val="FFFFFF"/>
                  </a:solidFill>
                  <a:latin typeface="Roboto"/>
                  <a:ea typeface="Roboto"/>
                  <a:cs typeface="Roboto"/>
                  <a:sym typeface="Roboto"/>
                </a:rPr>
                <a:t>leaning missing values and looking for irregularities</a:t>
              </a:r>
              <a:endParaRPr b="1" sz="1000">
                <a:solidFill>
                  <a:srgbClr val="FFFFFF"/>
                </a:solidFill>
              </a:endParaRPr>
            </a:p>
          </p:txBody>
        </p:sp>
        <p:sp>
          <p:nvSpPr>
            <p:cNvPr id="83" name="Google Shape;83;p15"/>
            <p:cNvSpPr/>
            <p:nvPr/>
          </p:nvSpPr>
          <p:spPr>
            <a:xfrm>
              <a:off x="3680675" y="585100"/>
              <a:ext cx="1449600" cy="4092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oboto"/>
                  <a:ea typeface="Roboto"/>
                  <a:cs typeface="Roboto"/>
                  <a:sym typeface="Roboto"/>
                </a:rPr>
                <a:t>Data Quality Check</a:t>
              </a:r>
              <a:endParaRPr b="1" sz="1200">
                <a:solidFill>
                  <a:srgbClr val="FFFFFF"/>
                </a:solidFill>
              </a:endParaRPr>
            </a:p>
          </p:txBody>
        </p:sp>
      </p:grpSp>
      <p:grpSp>
        <p:nvGrpSpPr>
          <p:cNvPr id="84" name="Google Shape;84;p15"/>
          <p:cNvGrpSpPr/>
          <p:nvPr/>
        </p:nvGrpSpPr>
        <p:grpSpPr>
          <a:xfrm>
            <a:off x="5226356" y="3696075"/>
            <a:ext cx="1449676" cy="1172196"/>
            <a:chOff x="3798075" y="603475"/>
            <a:chExt cx="1332300" cy="1086775"/>
          </a:xfrm>
        </p:grpSpPr>
        <p:sp>
          <p:nvSpPr>
            <p:cNvPr id="85" name="Google Shape;85;p15"/>
            <p:cNvSpPr/>
            <p:nvPr/>
          </p:nvSpPr>
          <p:spPr>
            <a:xfrm>
              <a:off x="3798075" y="994250"/>
              <a:ext cx="1332300" cy="696000"/>
            </a:xfrm>
            <a:prstGeom prst="rect">
              <a:avLst/>
            </a:prstGeom>
            <a:solidFill>
              <a:srgbClr val="1B786E"/>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Checking Hypothesis,</a:t>
              </a:r>
              <a:endParaRPr b="1" sz="1000">
                <a:solidFill>
                  <a:srgbClr val="FFFFFF"/>
                </a:solidFill>
                <a:latin typeface="Roboto"/>
                <a:ea typeface="Roboto"/>
                <a:cs typeface="Roboto"/>
                <a:sym typeface="Roboto"/>
              </a:endParaRPr>
            </a:p>
            <a:p>
              <a:pPr indent="0" lvl="0" marL="0" rtl="0" algn="ctr">
                <a:spcBef>
                  <a:spcPts val="0"/>
                </a:spcBef>
                <a:spcAft>
                  <a:spcPts val="0"/>
                </a:spcAft>
                <a:buNone/>
              </a:pPr>
              <a:r>
                <a:rPr b="1" lang="en" sz="1000">
                  <a:solidFill>
                    <a:srgbClr val="FFFFFF"/>
                  </a:solidFill>
                  <a:latin typeface="Roboto"/>
                  <a:ea typeface="Roboto"/>
                  <a:cs typeface="Roboto"/>
                  <a:sym typeface="Roboto"/>
                </a:rPr>
                <a:t>Feature Importance analysis</a:t>
              </a:r>
              <a:endParaRPr b="1" sz="1000">
                <a:solidFill>
                  <a:srgbClr val="FFFFFF"/>
                </a:solidFill>
                <a:latin typeface="Roboto"/>
                <a:ea typeface="Roboto"/>
                <a:cs typeface="Roboto"/>
                <a:sym typeface="Roboto"/>
              </a:endParaRPr>
            </a:p>
          </p:txBody>
        </p:sp>
        <p:sp>
          <p:nvSpPr>
            <p:cNvPr id="86" name="Google Shape;86;p15"/>
            <p:cNvSpPr/>
            <p:nvPr/>
          </p:nvSpPr>
          <p:spPr>
            <a:xfrm>
              <a:off x="3798075" y="603475"/>
              <a:ext cx="1332300" cy="3909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oboto"/>
                  <a:ea typeface="Roboto"/>
                  <a:cs typeface="Roboto"/>
                  <a:sym typeface="Roboto"/>
                </a:rPr>
                <a:t>Exploratory Data Analysis</a:t>
              </a:r>
              <a:endParaRPr b="1" sz="1200">
                <a:solidFill>
                  <a:srgbClr val="FFFFFF"/>
                </a:solidFill>
              </a:endParaRPr>
            </a:p>
          </p:txBody>
        </p:sp>
      </p:grpSp>
      <p:grpSp>
        <p:nvGrpSpPr>
          <p:cNvPr id="87" name="Google Shape;87;p15"/>
          <p:cNvGrpSpPr/>
          <p:nvPr/>
        </p:nvGrpSpPr>
        <p:grpSpPr>
          <a:xfrm>
            <a:off x="2345350" y="3791675"/>
            <a:ext cx="1332300" cy="981000"/>
            <a:chOff x="3798075" y="709250"/>
            <a:chExt cx="1332300" cy="981000"/>
          </a:xfrm>
        </p:grpSpPr>
        <p:sp>
          <p:nvSpPr>
            <p:cNvPr id="88" name="Google Shape;88;p15"/>
            <p:cNvSpPr/>
            <p:nvPr/>
          </p:nvSpPr>
          <p:spPr>
            <a:xfrm>
              <a:off x="3798075" y="994250"/>
              <a:ext cx="1332300" cy="696000"/>
            </a:xfrm>
            <a:prstGeom prst="rect">
              <a:avLst/>
            </a:prstGeom>
            <a:solidFill>
              <a:srgbClr val="1B786E"/>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Around the prepped data, we shall build a prediction model</a:t>
              </a:r>
              <a:endParaRPr b="1" sz="1000">
                <a:solidFill>
                  <a:srgbClr val="FFFFFF"/>
                </a:solidFill>
              </a:endParaRPr>
            </a:p>
          </p:txBody>
        </p:sp>
        <p:sp>
          <p:nvSpPr>
            <p:cNvPr id="89" name="Google Shape;89;p15"/>
            <p:cNvSpPr/>
            <p:nvPr/>
          </p:nvSpPr>
          <p:spPr>
            <a:xfrm>
              <a:off x="3798075" y="709250"/>
              <a:ext cx="1332300" cy="2850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oboto"/>
                  <a:ea typeface="Roboto"/>
                  <a:cs typeface="Roboto"/>
                  <a:sym typeface="Roboto"/>
                </a:rPr>
                <a:t>Model Building</a:t>
              </a:r>
              <a:endParaRPr b="1" sz="1200">
                <a:solidFill>
                  <a:srgbClr val="FFFFFF"/>
                </a:solidFill>
              </a:endParaRPr>
            </a:p>
          </p:txBody>
        </p:sp>
      </p:grpSp>
      <p:grpSp>
        <p:nvGrpSpPr>
          <p:cNvPr id="90" name="Google Shape;90;p15"/>
          <p:cNvGrpSpPr/>
          <p:nvPr/>
        </p:nvGrpSpPr>
        <p:grpSpPr>
          <a:xfrm>
            <a:off x="1814600" y="2030675"/>
            <a:ext cx="1332300" cy="1082150"/>
            <a:chOff x="3798075" y="608100"/>
            <a:chExt cx="1332300" cy="1082150"/>
          </a:xfrm>
        </p:grpSpPr>
        <p:sp>
          <p:nvSpPr>
            <p:cNvPr id="91" name="Google Shape;91;p15"/>
            <p:cNvSpPr/>
            <p:nvPr/>
          </p:nvSpPr>
          <p:spPr>
            <a:xfrm>
              <a:off x="3798075" y="994250"/>
              <a:ext cx="1332300" cy="696000"/>
            </a:xfrm>
            <a:prstGeom prst="rect">
              <a:avLst/>
            </a:prstGeom>
            <a:solidFill>
              <a:srgbClr val="1B786E"/>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Parameter tuning,</a:t>
              </a:r>
              <a:endParaRPr b="1" sz="1000">
                <a:solidFill>
                  <a:srgbClr val="FFFFFF"/>
                </a:solidFill>
                <a:latin typeface="Roboto"/>
                <a:ea typeface="Roboto"/>
                <a:cs typeface="Roboto"/>
                <a:sym typeface="Roboto"/>
              </a:endParaRPr>
            </a:p>
            <a:p>
              <a:pPr indent="0" lvl="0" marL="0" rtl="0" algn="ctr">
                <a:spcBef>
                  <a:spcPts val="0"/>
                </a:spcBef>
                <a:spcAft>
                  <a:spcPts val="0"/>
                </a:spcAft>
                <a:buNone/>
              </a:pPr>
              <a:r>
                <a:rPr b="1" lang="en" sz="1000">
                  <a:solidFill>
                    <a:srgbClr val="FFFFFF"/>
                  </a:solidFill>
                  <a:latin typeface="Roboto"/>
                  <a:ea typeface="Roboto"/>
                  <a:cs typeface="Roboto"/>
                  <a:sym typeface="Roboto"/>
                </a:rPr>
                <a:t>Selecting the best model</a:t>
              </a:r>
              <a:endParaRPr b="1" sz="1000">
                <a:solidFill>
                  <a:srgbClr val="FFFFFF"/>
                </a:solidFill>
                <a:latin typeface="Roboto"/>
                <a:ea typeface="Roboto"/>
                <a:cs typeface="Roboto"/>
                <a:sym typeface="Roboto"/>
              </a:endParaRPr>
            </a:p>
          </p:txBody>
        </p:sp>
        <p:sp>
          <p:nvSpPr>
            <p:cNvPr id="92" name="Google Shape;92;p15"/>
            <p:cNvSpPr/>
            <p:nvPr/>
          </p:nvSpPr>
          <p:spPr>
            <a:xfrm>
              <a:off x="3798075" y="608100"/>
              <a:ext cx="1332300" cy="3861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oboto"/>
                  <a:ea typeface="Roboto"/>
                  <a:cs typeface="Roboto"/>
                  <a:sym typeface="Roboto"/>
                </a:rPr>
                <a:t>Model Evaluation</a:t>
              </a:r>
              <a:endParaRPr b="1" sz="1200">
                <a:solidFill>
                  <a:srgbClr val="FFFFFF"/>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p:nvPr/>
        </p:nvSpPr>
        <p:spPr>
          <a:xfrm>
            <a:off x="0" y="0"/>
            <a:ext cx="9144000" cy="5143500"/>
          </a:xfrm>
          <a:prstGeom prst="rect">
            <a:avLst/>
          </a:prstGeom>
          <a:gradFill>
            <a:gsLst>
              <a:gs pos="0">
                <a:srgbClr val="DFE9FB"/>
              </a:gs>
              <a:gs pos="0">
                <a:srgbClr val="C9DAF8"/>
              </a:gs>
              <a:gs pos="100000">
                <a:srgbClr val="6E9BE7"/>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nvSpPr>
        <p:spPr>
          <a:xfrm>
            <a:off x="2516100" y="298825"/>
            <a:ext cx="4111800" cy="5700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b="1" lang="en" sz="2800">
                <a:solidFill>
                  <a:srgbClr val="666666"/>
                </a:solidFill>
              </a:rPr>
              <a:t>Business Impact</a:t>
            </a:r>
            <a:endParaRPr b="1" sz="2800">
              <a:solidFill>
                <a:srgbClr val="666666"/>
              </a:solidFill>
            </a:endParaRPr>
          </a:p>
        </p:txBody>
      </p:sp>
      <p:sp>
        <p:nvSpPr>
          <p:cNvPr id="99" name="Google Shape;99;p16"/>
          <p:cNvSpPr txBox="1"/>
          <p:nvPr>
            <p:ph idx="1" type="body"/>
          </p:nvPr>
        </p:nvSpPr>
        <p:spPr>
          <a:xfrm>
            <a:off x="2121300" y="1446700"/>
            <a:ext cx="4901400" cy="2058000"/>
          </a:xfrm>
          <a:prstGeom prst="rect">
            <a:avLst/>
          </a:prstGeom>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Im</a:t>
            </a:r>
            <a:r>
              <a:rPr b="1" lang="en" sz="1700">
                <a:solidFill>
                  <a:srgbClr val="000000"/>
                </a:solidFill>
                <a:latin typeface="Arial"/>
                <a:ea typeface="Arial"/>
                <a:cs typeface="Arial"/>
                <a:sym typeface="Arial"/>
              </a:rPr>
              <a:t>proved Loan Approval Process</a:t>
            </a:r>
            <a:endParaRPr b="1" sz="1700">
              <a:solidFill>
                <a:srgbClr val="000000"/>
              </a:solidFill>
              <a:latin typeface="Arial"/>
              <a:ea typeface="Arial"/>
              <a:cs typeface="Arial"/>
              <a:sym typeface="Arial"/>
            </a:endParaRPr>
          </a:p>
          <a:p>
            <a:pPr indent="-336550" lvl="0" marL="457200" rtl="0" algn="l">
              <a:lnSpc>
                <a:spcPct val="200000"/>
              </a:lnSpc>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Operational Efficiency and Cost Savings</a:t>
            </a:r>
            <a:endParaRPr b="1" sz="1700">
              <a:solidFill>
                <a:srgbClr val="000000"/>
              </a:solidFill>
              <a:latin typeface="Arial"/>
              <a:ea typeface="Arial"/>
              <a:cs typeface="Arial"/>
              <a:sym typeface="Arial"/>
            </a:endParaRPr>
          </a:p>
          <a:p>
            <a:pPr indent="-336550" lvl="0" marL="457200" rtl="0" algn="l">
              <a:lnSpc>
                <a:spcPct val="200000"/>
              </a:lnSpc>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Compliance and Fraud Detection</a:t>
            </a:r>
            <a:endParaRPr b="1" sz="1700">
              <a:solidFill>
                <a:srgbClr val="000000"/>
              </a:solidFill>
              <a:latin typeface="Arial"/>
              <a:ea typeface="Arial"/>
              <a:cs typeface="Arial"/>
              <a:sym typeface="Arial"/>
            </a:endParaRPr>
          </a:p>
          <a:p>
            <a:pPr indent="-336550" lvl="0" marL="457200" rtl="0" algn="l">
              <a:lnSpc>
                <a:spcPct val="200000"/>
              </a:lnSpc>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Business Strategy and Decision Maki</a:t>
            </a:r>
            <a:r>
              <a:rPr b="1" lang="en" sz="1700">
                <a:solidFill>
                  <a:srgbClr val="000000"/>
                </a:solidFill>
                <a:latin typeface="Arial"/>
                <a:ea typeface="Arial"/>
                <a:cs typeface="Arial"/>
                <a:sym typeface="Arial"/>
              </a:rPr>
              <a:t>ng</a:t>
            </a:r>
            <a:endParaRPr b="1" sz="1775">
              <a:solidFill>
                <a:srgbClr val="3F3F3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p:nvPr/>
        </p:nvSpPr>
        <p:spPr>
          <a:xfrm>
            <a:off x="0" y="0"/>
            <a:ext cx="9144000" cy="5143500"/>
          </a:xfrm>
          <a:prstGeom prst="rect">
            <a:avLst/>
          </a:prstGeom>
          <a:gradFill>
            <a:gsLst>
              <a:gs pos="0">
                <a:srgbClr val="FFF6DB"/>
              </a:gs>
              <a:gs pos="91000">
                <a:srgbClr val="FDE49C"/>
              </a:gs>
              <a:gs pos="100000">
                <a:srgbClr val="FAD25C"/>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ph idx="1" type="body"/>
          </p:nvPr>
        </p:nvSpPr>
        <p:spPr>
          <a:xfrm>
            <a:off x="409500" y="901675"/>
            <a:ext cx="8325000" cy="3846300"/>
          </a:xfrm>
          <a:prstGeom prst="rect">
            <a:avLst/>
          </a:prstGeom>
        </p:spPr>
        <p:txBody>
          <a:bodyPr anchorCtr="0" anchor="t" bIns="91425" lIns="91425" spcFirstLastPara="1" rIns="91425" wrap="square" tIns="91425">
            <a:noAutofit/>
          </a:bodyPr>
          <a:lstStyle/>
          <a:p>
            <a:pPr indent="-303212" lvl="0" marL="457200" rtl="0" algn="just">
              <a:lnSpc>
                <a:spcPct val="100000"/>
              </a:lnSpc>
              <a:spcBef>
                <a:spcPts val="1200"/>
              </a:spcBef>
              <a:spcAft>
                <a:spcPts val="0"/>
              </a:spcAft>
              <a:buClr>
                <a:srgbClr val="3F3F3F"/>
              </a:buClr>
              <a:buSzPts val="1175"/>
              <a:buChar char="●"/>
            </a:pPr>
            <a:r>
              <a:rPr b="1" lang="en" sz="1175">
                <a:solidFill>
                  <a:srgbClr val="3F3F3F"/>
                </a:solidFill>
              </a:rPr>
              <a:t>Loan_ID: Unique Loan ID issued on every loan for a applicant</a:t>
            </a:r>
            <a:endParaRPr b="1" sz="1175">
              <a:solidFill>
                <a:srgbClr val="3F3F3F"/>
              </a:solidFill>
            </a:endParaRPr>
          </a:p>
          <a:p>
            <a:pPr indent="-303212" lvl="0" marL="457200" rtl="0" algn="just">
              <a:lnSpc>
                <a:spcPct val="100000"/>
              </a:lnSpc>
              <a:spcBef>
                <a:spcPts val="0"/>
              </a:spcBef>
              <a:spcAft>
                <a:spcPts val="0"/>
              </a:spcAft>
              <a:buClr>
                <a:srgbClr val="3F3F3F"/>
              </a:buClr>
              <a:buSzPts val="1175"/>
              <a:buChar char="●"/>
            </a:pPr>
            <a:r>
              <a:rPr b="1" lang="en" sz="1175">
                <a:solidFill>
                  <a:srgbClr val="3F3F3F"/>
                </a:solidFill>
              </a:rPr>
              <a:t>Gender: Gender of a applicant whether male or female</a:t>
            </a:r>
            <a:endParaRPr b="1" sz="1175">
              <a:solidFill>
                <a:srgbClr val="3F3F3F"/>
              </a:solidFill>
            </a:endParaRPr>
          </a:p>
          <a:p>
            <a:pPr indent="-303212" lvl="0" marL="457200" rtl="0" algn="just">
              <a:lnSpc>
                <a:spcPct val="100000"/>
              </a:lnSpc>
              <a:spcBef>
                <a:spcPts val="0"/>
              </a:spcBef>
              <a:spcAft>
                <a:spcPts val="0"/>
              </a:spcAft>
              <a:buClr>
                <a:srgbClr val="3F3F3F"/>
              </a:buClr>
              <a:buSzPts val="1175"/>
              <a:buChar char="●"/>
            </a:pPr>
            <a:r>
              <a:rPr b="1" lang="en" sz="1175">
                <a:solidFill>
                  <a:srgbClr val="3F3F3F"/>
                </a:solidFill>
              </a:rPr>
              <a:t>Married: Marital status of a applicant i.e., Yes for married and NO for single</a:t>
            </a:r>
            <a:endParaRPr b="1" sz="1175">
              <a:solidFill>
                <a:srgbClr val="3F3F3F"/>
              </a:solidFill>
            </a:endParaRPr>
          </a:p>
          <a:p>
            <a:pPr indent="-303212" lvl="0" marL="457200" rtl="0" algn="just">
              <a:lnSpc>
                <a:spcPct val="100000"/>
              </a:lnSpc>
              <a:spcBef>
                <a:spcPts val="0"/>
              </a:spcBef>
              <a:spcAft>
                <a:spcPts val="0"/>
              </a:spcAft>
              <a:buClr>
                <a:srgbClr val="3F3F3F"/>
              </a:buClr>
              <a:buSzPts val="1175"/>
              <a:buChar char="●"/>
            </a:pPr>
            <a:r>
              <a:rPr b="1" lang="en" sz="1175">
                <a:solidFill>
                  <a:srgbClr val="3F3F3F"/>
                </a:solidFill>
              </a:rPr>
              <a:t>Dependents: Number of individuals who are financially dependent on applicant</a:t>
            </a:r>
            <a:endParaRPr b="1" sz="1175">
              <a:solidFill>
                <a:srgbClr val="3F3F3F"/>
              </a:solidFill>
            </a:endParaRPr>
          </a:p>
          <a:p>
            <a:pPr indent="-303212" lvl="0" marL="457200" rtl="0" algn="just">
              <a:lnSpc>
                <a:spcPct val="100000"/>
              </a:lnSpc>
              <a:spcBef>
                <a:spcPts val="0"/>
              </a:spcBef>
              <a:spcAft>
                <a:spcPts val="0"/>
              </a:spcAft>
              <a:buClr>
                <a:srgbClr val="3F3F3F"/>
              </a:buClr>
              <a:buSzPts val="1175"/>
              <a:buChar char="●"/>
            </a:pPr>
            <a:r>
              <a:rPr b="1" lang="en" sz="1175">
                <a:solidFill>
                  <a:srgbClr val="3F3F3F"/>
                </a:solidFill>
              </a:rPr>
              <a:t>Education: Highest Education of applicant i.e, Bachelor, Post Graduation etc</a:t>
            </a:r>
            <a:endParaRPr b="1" sz="1175">
              <a:solidFill>
                <a:srgbClr val="3F3F3F"/>
              </a:solidFill>
            </a:endParaRPr>
          </a:p>
          <a:p>
            <a:pPr indent="-303212" lvl="0" marL="457200" rtl="0" algn="just">
              <a:lnSpc>
                <a:spcPct val="100000"/>
              </a:lnSpc>
              <a:spcBef>
                <a:spcPts val="0"/>
              </a:spcBef>
              <a:spcAft>
                <a:spcPts val="0"/>
              </a:spcAft>
              <a:buClr>
                <a:srgbClr val="3F3F3F"/>
              </a:buClr>
              <a:buSzPts val="1175"/>
              <a:buChar char="●"/>
            </a:pPr>
            <a:r>
              <a:rPr b="1" lang="en" sz="1175">
                <a:solidFill>
                  <a:srgbClr val="3F3F3F"/>
                </a:solidFill>
              </a:rPr>
              <a:t>Self_employed: Whether the applicant is self employed or not i.e, Yes for self employed or else NO</a:t>
            </a:r>
            <a:endParaRPr b="1" sz="1175">
              <a:solidFill>
                <a:srgbClr val="3F3F3F"/>
              </a:solidFill>
            </a:endParaRPr>
          </a:p>
          <a:p>
            <a:pPr indent="-303212" lvl="0" marL="457200" rtl="0" algn="just">
              <a:lnSpc>
                <a:spcPct val="100000"/>
              </a:lnSpc>
              <a:spcBef>
                <a:spcPts val="0"/>
              </a:spcBef>
              <a:spcAft>
                <a:spcPts val="0"/>
              </a:spcAft>
              <a:buClr>
                <a:srgbClr val="3F3F3F"/>
              </a:buClr>
              <a:buSzPts val="1175"/>
              <a:buChar char="●"/>
            </a:pPr>
            <a:r>
              <a:rPr b="1" lang="en" sz="1175">
                <a:solidFill>
                  <a:srgbClr val="3F3F3F"/>
                </a:solidFill>
              </a:rPr>
              <a:t>Applicant Income: Income of the applicant     </a:t>
            </a:r>
            <a:endParaRPr b="1" sz="1175">
              <a:solidFill>
                <a:srgbClr val="3F3F3F"/>
              </a:solidFill>
            </a:endParaRPr>
          </a:p>
          <a:p>
            <a:pPr indent="-303212" lvl="0" marL="457200" rtl="0" algn="just">
              <a:lnSpc>
                <a:spcPct val="100000"/>
              </a:lnSpc>
              <a:spcBef>
                <a:spcPts val="0"/>
              </a:spcBef>
              <a:spcAft>
                <a:spcPts val="0"/>
              </a:spcAft>
              <a:buClr>
                <a:srgbClr val="3F3F3F"/>
              </a:buClr>
              <a:buSzPts val="1175"/>
              <a:buChar char="●"/>
            </a:pPr>
            <a:r>
              <a:rPr b="1" lang="en" sz="1175">
                <a:solidFill>
                  <a:srgbClr val="3F3F3F"/>
                </a:solidFill>
              </a:rPr>
              <a:t>Co-Applicant Income: Applicant have to put one nominee name that is called Co-Applicant. So, it is column related to co-applicant income, dtype: Integer.</a:t>
            </a:r>
            <a:endParaRPr b="1" sz="1175">
              <a:solidFill>
                <a:srgbClr val="3F3F3F"/>
              </a:solidFill>
            </a:endParaRPr>
          </a:p>
          <a:p>
            <a:pPr indent="-303212" lvl="0" marL="457200" rtl="0" algn="just">
              <a:lnSpc>
                <a:spcPct val="100000"/>
              </a:lnSpc>
              <a:spcBef>
                <a:spcPts val="0"/>
              </a:spcBef>
              <a:spcAft>
                <a:spcPts val="0"/>
              </a:spcAft>
              <a:buClr>
                <a:srgbClr val="3F3F3F"/>
              </a:buClr>
              <a:buSzPts val="1175"/>
              <a:buChar char="●"/>
            </a:pPr>
            <a:r>
              <a:rPr b="1" lang="en" sz="1175">
                <a:solidFill>
                  <a:srgbClr val="3F3F3F"/>
                </a:solidFill>
              </a:rPr>
              <a:t>Loan Amount: Amount of loan applicant wants to issue from the bank.</a:t>
            </a:r>
            <a:endParaRPr b="1" sz="1175">
              <a:solidFill>
                <a:srgbClr val="3F3F3F"/>
              </a:solidFill>
            </a:endParaRPr>
          </a:p>
          <a:p>
            <a:pPr indent="-303212" lvl="0" marL="457200" rtl="0" algn="just">
              <a:lnSpc>
                <a:spcPct val="100000"/>
              </a:lnSpc>
              <a:spcBef>
                <a:spcPts val="0"/>
              </a:spcBef>
              <a:spcAft>
                <a:spcPts val="0"/>
              </a:spcAft>
              <a:buClr>
                <a:srgbClr val="3F3F3F"/>
              </a:buClr>
              <a:buSzPts val="1175"/>
              <a:buChar char="●"/>
            </a:pPr>
            <a:r>
              <a:rPr b="1" lang="en" sz="1175">
                <a:solidFill>
                  <a:srgbClr val="3F3F3F"/>
                </a:solidFill>
              </a:rPr>
              <a:t>Loan_Amount_Term: The amount of time the lender gives you to repay your whole loan, dtype: float.</a:t>
            </a:r>
            <a:endParaRPr b="1" sz="1175">
              <a:solidFill>
                <a:srgbClr val="3F3F3F"/>
              </a:solidFill>
            </a:endParaRPr>
          </a:p>
          <a:p>
            <a:pPr indent="-303212" lvl="0" marL="457200" rtl="0" algn="just">
              <a:lnSpc>
                <a:spcPct val="100000"/>
              </a:lnSpc>
              <a:spcBef>
                <a:spcPts val="0"/>
              </a:spcBef>
              <a:spcAft>
                <a:spcPts val="0"/>
              </a:spcAft>
              <a:buClr>
                <a:srgbClr val="3F3F3F"/>
              </a:buClr>
              <a:buSzPts val="1175"/>
              <a:buChar char="●"/>
            </a:pPr>
            <a:r>
              <a:rPr b="1" lang="en" sz="1175">
                <a:solidFill>
                  <a:srgbClr val="3F3F3F"/>
                </a:solidFill>
              </a:rPr>
              <a:t>Credit_History: It tells about the credit done in the past by the applicant, dtype: Integer.</a:t>
            </a:r>
            <a:endParaRPr b="1" sz="1175">
              <a:solidFill>
                <a:srgbClr val="3F3F3F"/>
              </a:solidFill>
            </a:endParaRPr>
          </a:p>
          <a:p>
            <a:pPr indent="-303212" lvl="0" marL="457200" rtl="0" algn="just">
              <a:lnSpc>
                <a:spcPct val="100000"/>
              </a:lnSpc>
              <a:spcBef>
                <a:spcPts val="0"/>
              </a:spcBef>
              <a:spcAft>
                <a:spcPts val="0"/>
              </a:spcAft>
              <a:buClr>
                <a:srgbClr val="3F3F3F"/>
              </a:buClr>
              <a:buSzPts val="1175"/>
              <a:buChar char="●"/>
            </a:pPr>
            <a:r>
              <a:rPr b="1" lang="en" sz="1175">
                <a:solidFill>
                  <a:srgbClr val="3F3F3F"/>
                </a:solidFill>
              </a:rPr>
              <a:t>Property_Area: This tells about the applicant property is in which area i.e., Rural or Urban, dtype: String.</a:t>
            </a:r>
            <a:endParaRPr b="1" sz="1175">
              <a:solidFill>
                <a:srgbClr val="3F3F3F"/>
              </a:solidFill>
            </a:endParaRPr>
          </a:p>
          <a:p>
            <a:pPr indent="-303212" lvl="0" marL="457200" rtl="0" algn="just">
              <a:lnSpc>
                <a:spcPct val="100000"/>
              </a:lnSpc>
              <a:spcBef>
                <a:spcPts val="0"/>
              </a:spcBef>
              <a:spcAft>
                <a:spcPts val="0"/>
              </a:spcAft>
              <a:buClr>
                <a:srgbClr val="3F3F3F"/>
              </a:buClr>
              <a:buSzPts val="1175"/>
              <a:buChar char="●"/>
            </a:pPr>
            <a:r>
              <a:rPr b="1" lang="en" sz="1175" u="sng">
                <a:solidFill>
                  <a:schemeClr val="accent3"/>
                </a:solidFill>
              </a:rPr>
              <a:t>Loan_status</a:t>
            </a:r>
            <a:r>
              <a:rPr b="1" lang="en" sz="1175">
                <a:solidFill>
                  <a:srgbClr val="3F3F3F"/>
                </a:solidFill>
              </a:rPr>
              <a:t>: It is a target variable column which tells about whether the applicant application for loan approval is passed or not, dtype: String.</a:t>
            </a:r>
            <a:endParaRPr b="1" sz="550">
              <a:solidFill>
                <a:srgbClr val="3F3F3F"/>
              </a:solidFill>
            </a:endParaRPr>
          </a:p>
        </p:txBody>
      </p:sp>
      <p:sp>
        <p:nvSpPr>
          <p:cNvPr id="106" name="Google Shape;106;p17"/>
          <p:cNvSpPr txBox="1"/>
          <p:nvPr/>
        </p:nvSpPr>
        <p:spPr>
          <a:xfrm>
            <a:off x="2516100" y="170775"/>
            <a:ext cx="4111800" cy="5700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b="1" lang="en" sz="2800">
                <a:solidFill>
                  <a:srgbClr val="666666"/>
                </a:solidFill>
              </a:rPr>
              <a:t>Data Dictionary</a:t>
            </a:r>
            <a:endParaRPr b="1" sz="280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p:nvPr/>
        </p:nvSpPr>
        <p:spPr>
          <a:xfrm>
            <a:off x="0" y="0"/>
            <a:ext cx="9144000" cy="5143500"/>
          </a:xfrm>
          <a:prstGeom prst="rect">
            <a:avLst/>
          </a:prstGeom>
          <a:gradFill>
            <a:gsLst>
              <a:gs pos="0">
                <a:srgbClr val="DBD4EB"/>
              </a:gs>
              <a:gs pos="100000">
                <a:srgbClr val="9180BB"/>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txBox="1"/>
          <p:nvPr/>
        </p:nvSpPr>
        <p:spPr>
          <a:xfrm>
            <a:off x="2516100" y="298825"/>
            <a:ext cx="4111800" cy="5700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b="1" lang="en" sz="2800">
                <a:solidFill>
                  <a:srgbClr val="666666"/>
                </a:solidFill>
              </a:rPr>
              <a:t>Data Cleaning</a:t>
            </a:r>
            <a:endParaRPr b="1" sz="2800">
              <a:solidFill>
                <a:srgbClr val="666666"/>
              </a:solidFill>
            </a:endParaRPr>
          </a:p>
        </p:txBody>
      </p:sp>
      <p:sp>
        <p:nvSpPr>
          <p:cNvPr id="113" name="Google Shape;113;p18"/>
          <p:cNvSpPr txBox="1"/>
          <p:nvPr>
            <p:ph type="title"/>
          </p:nvPr>
        </p:nvSpPr>
        <p:spPr>
          <a:xfrm>
            <a:off x="463550" y="2123250"/>
            <a:ext cx="3027900" cy="89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latin typeface="Arial"/>
                <a:ea typeface="Arial"/>
                <a:cs typeface="Arial"/>
                <a:sym typeface="Arial"/>
              </a:rPr>
              <a:t>Knn Imputer</a:t>
            </a:r>
            <a:endParaRPr sz="3400">
              <a:latin typeface="Arial"/>
              <a:ea typeface="Arial"/>
              <a:cs typeface="Arial"/>
              <a:sym typeface="Arial"/>
            </a:endParaRPr>
          </a:p>
        </p:txBody>
      </p:sp>
      <p:pic>
        <p:nvPicPr>
          <p:cNvPr id="114" name="Google Shape;114;p18"/>
          <p:cNvPicPr preferRelativeResize="0"/>
          <p:nvPr/>
        </p:nvPicPr>
        <p:blipFill rotWithShape="1">
          <a:blip r:embed="rId3">
            <a:alphaModFix/>
          </a:blip>
          <a:srcRect b="8558" l="0" r="0" t="0"/>
          <a:stretch/>
        </p:blipFill>
        <p:spPr>
          <a:xfrm>
            <a:off x="5529825" y="1504550"/>
            <a:ext cx="2181175" cy="2576100"/>
          </a:xfrm>
          <a:prstGeom prst="rect">
            <a:avLst/>
          </a:prstGeom>
          <a:noFill/>
          <a:ln>
            <a:noFill/>
          </a:ln>
        </p:spPr>
      </p:pic>
      <p:sp>
        <p:nvSpPr>
          <p:cNvPr id="115" name="Google Shape;115;p18"/>
          <p:cNvSpPr/>
          <p:nvPr/>
        </p:nvSpPr>
        <p:spPr>
          <a:xfrm>
            <a:off x="3225600" y="2264225"/>
            <a:ext cx="1346400" cy="494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txBox="1"/>
          <p:nvPr>
            <p:ph idx="1" type="body"/>
          </p:nvPr>
        </p:nvSpPr>
        <p:spPr>
          <a:xfrm>
            <a:off x="5451913" y="1142750"/>
            <a:ext cx="2337000" cy="3618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1200"/>
              </a:spcAft>
              <a:buNone/>
            </a:pPr>
            <a:r>
              <a:rPr b="1" lang="en" sz="1175">
                <a:solidFill>
                  <a:srgbClr val="3F3F3F"/>
                </a:solidFill>
              </a:rPr>
              <a:t>Number of missing </a:t>
            </a:r>
            <a:r>
              <a:rPr b="1" lang="en" sz="1175">
                <a:solidFill>
                  <a:srgbClr val="3F3F3F"/>
                </a:solidFill>
              </a:rPr>
              <a:t>values</a:t>
            </a:r>
            <a:endParaRPr b="1" sz="550">
              <a:solidFill>
                <a:srgbClr val="3F3F3F"/>
              </a:solidFill>
            </a:endParaRPr>
          </a:p>
        </p:txBody>
      </p:sp>
      <p:sp>
        <p:nvSpPr>
          <p:cNvPr id="117" name="Google Shape;117;p18"/>
          <p:cNvSpPr txBox="1"/>
          <p:nvPr>
            <p:ph idx="1" type="body"/>
          </p:nvPr>
        </p:nvSpPr>
        <p:spPr>
          <a:xfrm>
            <a:off x="463550" y="2758625"/>
            <a:ext cx="3510900" cy="14766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1200"/>
              </a:spcBef>
              <a:spcAft>
                <a:spcPts val="0"/>
              </a:spcAft>
              <a:buClr>
                <a:srgbClr val="374151"/>
              </a:buClr>
              <a:buSzPts val="1100"/>
              <a:buFont typeface="Roboto"/>
              <a:buChar char="●"/>
            </a:pPr>
            <a:r>
              <a:rPr lang="en" sz="1100">
                <a:solidFill>
                  <a:srgbClr val="374151"/>
                </a:solidFill>
                <a:latin typeface="Roboto"/>
                <a:ea typeface="Roboto"/>
                <a:cs typeface="Roboto"/>
                <a:sym typeface="Roboto"/>
              </a:rPr>
              <a:t>Locate the missing values</a:t>
            </a:r>
            <a:endParaRPr sz="1100">
              <a:solidFill>
                <a:srgbClr val="374151"/>
              </a:solidFill>
              <a:latin typeface="Roboto"/>
              <a:ea typeface="Roboto"/>
              <a:cs typeface="Roboto"/>
              <a:sym typeface="Roboto"/>
            </a:endParaRPr>
          </a:p>
          <a:p>
            <a:pPr indent="-298450" lvl="0" marL="457200" rtl="0" algn="l">
              <a:lnSpc>
                <a:spcPct val="100000"/>
              </a:lnSpc>
              <a:spcBef>
                <a:spcPts val="0"/>
              </a:spcBef>
              <a:spcAft>
                <a:spcPts val="0"/>
              </a:spcAft>
              <a:buClr>
                <a:srgbClr val="374151"/>
              </a:buClr>
              <a:buSzPts val="1100"/>
              <a:buFont typeface="Roboto"/>
              <a:buChar char="●"/>
            </a:pPr>
            <a:r>
              <a:rPr lang="en" sz="1100">
                <a:solidFill>
                  <a:srgbClr val="374151"/>
                </a:solidFill>
                <a:latin typeface="Roboto"/>
                <a:ea typeface="Roboto"/>
                <a:cs typeface="Roboto"/>
                <a:sym typeface="Roboto"/>
              </a:rPr>
              <a:t>Calculate the distance between each data </a:t>
            </a:r>
            <a:endParaRPr sz="1100">
              <a:solidFill>
                <a:srgbClr val="374151"/>
              </a:solidFill>
              <a:latin typeface="Roboto"/>
              <a:ea typeface="Roboto"/>
              <a:cs typeface="Roboto"/>
              <a:sym typeface="Roboto"/>
            </a:endParaRPr>
          </a:p>
          <a:p>
            <a:pPr indent="-298450" lvl="0" marL="457200" rtl="0" algn="l">
              <a:lnSpc>
                <a:spcPct val="100000"/>
              </a:lnSpc>
              <a:spcBef>
                <a:spcPts val="0"/>
              </a:spcBef>
              <a:spcAft>
                <a:spcPts val="0"/>
              </a:spcAft>
              <a:buClr>
                <a:srgbClr val="374151"/>
              </a:buClr>
              <a:buSzPts val="1100"/>
              <a:buFont typeface="Roboto"/>
              <a:buChar char="●"/>
            </a:pPr>
            <a:r>
              <a:rPr lang="en" sz="1100">
                <a:solidFill>
                  <a:srgbClr val="374151"/>
                </a:solidFill>
                <a:latin typeface="Roboto"/>
                <a:ea typeface="Roboto"/>
                <a:cs typeface="Roboto"/>
                <a:sym typeface="Roboto"/>
              </a:rPr>
              <a:t>Select Nearest Neighbors</a:t>
            </a:r>
            <a:endParaRPr sz="1100">
              <a:solidFill>
                <a:srgbClr val="374151"/>
              </a:solidFill>
              <a:latin typeface="Roboto"/>
              <a:ea typeface="Roboto"/>
              <a:cs typeface="Roboto"/>
              <a:sym typeface="Roboto"/>
            </a:endParaRPr>
          </a:p>
          <a:p>
            <a:pPr indent="-298450" lvl="0" marL="457200" rtl="0" algn="l">
              <a:lnSpc>
                <a:spcPct val="100000"/>
              </a:lnSpc>
              <a:spcBef>
                <a:spcPts val="0"/>
              </a:spcBef>
              <a:spcAft>
                <a:spcPts val="0"/>
              </a:spcAft>
              <a:buClr>
                <a:srgbClr val="374151"/>
              </a:buClr>
              <a:buSzPts val="1100"/>
              <a:buFont typeface="Roboto"/>
              <a:buChar char="●"/>
            </a:pPr>
            <a:r>
              <a:rPr lang="en" sz="1100">
                <a:solidFill>
                  <a:srgbClr val="374151"/>
                </a:solidFill>
                <a:latin typeface="Roboto"/>
                <a:ea typeface="Roboto"/>
                <a:cs typeface="Roboto"/>
                <a:sym typeface="Roboto"/>
              </a:rPr>
              <a:t>Calculate a weighted average of the values of the k nearest neighbors</a:t>
            </a:r>
            <a:endParaRPr sz="1100">
              <a:solidFill>
                <a:srgbClr val="374151"/>
              </a:solidFill>
              <a:latin typeface="Roboto"/>
              <a:ea typeface="Roboto"/>
              <a:cs typeface="Roboto"/>
              <a:sym typeface="Roboto"/>
            </a:endParaRPr>
          </a:p>
          <a:p>
            <a:pPr indent="-298450" lvl="0" marL="457200" rtl="0" algn="l">
              <a:lnSpc>
                <a:spcPct val="100000"/>
              </a:lnSpc>
              <a:spcBef>
                <a:spcPts val="0"/>
              </a:spcBef>
              <a:spcAft>
                <a:spcPts val="0"/>
              </a:spcAft>
              <a:buClr>
                <a:srgbClr val="374151"/>
              </a:buClr>
              <a:buSzPts val="1100"/>
              <a:buFont typeface="Roboto"/>
              <a:buChar char="●"/>
            </a:pPr>
            <a:r>
              <a:rPr lang="en" sz="1100">
                <a:solidFill>
                  <a:srgbClr val="374151"/>
                </a:solidFill>
                <a:latin typeface="Roboto"/>
                <a:ea typeface="Roboto"/>
                <a:cs typeface="Roboto"/>
                <a:sym typeface="Roboto"/>
              </a:rPr>
              <a:t>This weighted average becomes the imputed value for the missing entry.</a:t>
            </a:r>
            <a:endParaRPr sz="1100">
              <a:solidFill>
                <a:srgbClr val="374151"/>
              </a:solidFill>
              <a:latin typeface="Roboto"/>
              <a:ea typeface="Roboto"/>
              <a:cs typeface="Roboto"/>
              <a:sym typeface="Roboto"/>
            </a:endParaRPr>
          </a:p>
          <a:p>
            <a:pPr indent="0" lvl="0" marL="0" rtl="0" algn="l">
              <a:lnSpc>
                <a:spcPct val="100000"/>
              </a:lnSpc>
              <a:spcBef>
                <a:spcPts val="1200"/>
              </a:spcBef>
              <a:spcAft>
                <a:spcPts val="0"/>
              </a:spcAft>
              <a:buNone/>
            </a:pPr>
            <a:r>
              <a:t/>
            </a:r>
            <a:endParaRPr sz="1100">
              <a:solidFill>
                <a:srgbClr val="374151"/>
              </a:solidFill>
              <a:latin typeface="Roboto"/>
              <a:ea typeface="Roboto"/>
              <a:cs typeface="Roboto"/>
              <a:sym typeface="Roboto"/>
            </a:endParaRPr>
          </a:p>
          <a:p>
            <a:pPr indent="0" lvl="0" marL="0" rtl="0" algn="l">
              <a:lnSpc>
                <a:spcPct val="100000"/>
              </a:lnSpc>
              <a:spcBef>
                <a:spcPts val="1200"/>
              </a:spcBef>
              <a:spcAft>
                <a:spcPts val="1200"/>
              </a:spcAft>
              <a:buNone/>
            </a:pPr>
            <a:r>
              <a:t/>
            </a:r>
            <a:endParaRPr sz="1100">
              <a:solidFill>
                <a:srgbClr val="37415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p:nvPr/>
        </p:nvSpPr>
        <p:spPr>
          <a:xfrm>
            <a:off x="0" y="0"/>
            <a:ext cx="9144000" cy="5143500"/>
          </a:xfrm>
          <a:prstGeom prst="rect">
            <a:avLst/>
          </a:prstGeom>
          <a:gradFill>
            <a:gsLst>
              <a:gs pos="0">
                <a:srgbClr val="B2B2ED"/>
              </a:gs>
              <a:gs pos="100000">
                <a:srgbClr val="4F4FCD"/>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ph type="title"/>
          </p:nvPr>
        </p:nvSpPr>
        <p:spPr>
          <a:xfrm>
            <a:off x="927725" y="1062350"/>
            <a:ext cx="4817400" cy="281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Assessing</a:t>
            </a:r>
            <a:r>
              <a:rPr lang="en">
                <a:latin typeface="Arial"/>
                <a:ea typeface="Arial"/>
                <a:cs typeface="Arial"/>
                <a:sym typeface="Arial"/>
              </a:rPr>
              <a:t> the Impact of every Feature on the Target Variable</a:t>
            </a:r>
            <a:endParaRPr>
              <a:latin typeface="Arial"/>
              <a:ea typeface="Arial"/>
              <a:cs typeface="Arial"/>
              <a:sym typeface="Arial"/>
            </a:endParaRPr>
          </a:p>
        </p:txBody>
      </p:sp>
      <p:sp>
        <p:nvSpPr>
          <p:cNvPr id="124" name="Google Shape;124;p19"/>
          <p:cNvSpPr/>
          <p:nvPr/>
        </p:nvSpPr>
        <p:spPr>
          <a:xfrm>
            <a:off x="5745125" y="2221550"/>
            <a:ext cx="1346400" cy="494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p:nvPr/>
        </p:nvSpPr>
        <p:spPr>
          <a:xfrm>
            <a:off x="0" y="0"/>
            <a:ext cx="9144000" cy="5143500"/>
          </a:xfrm>
          <a:prstGeom prst="rect">
            <a:avLst/>
          </a:prstGeom>
          <a:gradFill>
            <a:gsLst>
              <a:gs pos="0">
                <a:srgbClr val="DCECD5"/>
              </a:gs>
              <a:gs pos="100000">
                <a:srgbClr val="93BC81"/>
              </a:gs>
            </a:gsLst>
            <a:path path="circle">
              <a:fillToRect b="50%" l="50%" r="50%" t="50%"/>
            </a:path>
            <a:tileRect/>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 name="Google Shape;130;p20"/>
          <p:cNvPicPr preferRelativeResize="0"/>
          <p:nvPr/>
        </p:nvPicPr>
        <p:blipFill>
          <a:blip r:embed="rId3">
            <a:alphaModFix/>
          </a:blip>
          <a:stretch>
            <a:fillRect/>
          </a:stretch>
        </p:blipFill>
        <p:spPr>
          <a:xfrm>
            <a:off x="539950" y="524750"/>
            <a:ext cx="8255224" cy="4618750"/>
          </a:xfrm>
          <a:prstGeom prst="rect">
            <a:avLst/>
          </a:prstGeom>
          <a:noFill/>
          <a:ln>
            <a:noFill/>
          </a:ln>
        </p:spPr>
      </p:pic>
      <p:sp>
        <p:nvSpPr>
          <p:cNvPr id="131" name="Google Shape;131;p20"/>
          <p:cNvSpPr txBox="1"/>
          <p:nvPr>
            <p:ph type="title"/>
          </p:nvPr>
        </p:nvSpPr>
        <p:spPr>
          <a:xfrm>
            <a:off x="2457450" y="-149375"/>
            <a:ext cx="42291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
                <a:latin typeface="Arial"/>
                <a:ea typeface="Arial"/>
                <a:cs typeface="Arial"/>
                <a:sym typeface="Arial"/>
              </a:rPr>
              <a:t>Key Insights</a:t>
            </a:r>
            <a:endParaRPr b="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p:nvPr/>
        </p:nvSpPr>
        <p:spPr>
          <a:xfrm>
            <a:off x="0" y="0"/>
            <a:ext cx="9144000" cy="5143500"/>
          </a:xfrm>
          <a:prstGeom prst="rect">
            <a:avLst/>
          </a:prstGeom>
          <a:gradFill>
            <a:gsLst>
              <a:gs pos="0">
                <a:srgbClr val="B2B2ED"/>
              </a:gs>
              <a:gs pos="100000">
                <a:srgbClr val="4F4FCD"/>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txBox="1"/>
          <p:nvPr>
            <p:ph type="title"/>
          </p:nvPr>
        </p:nvSpPr>
        <p:spPr>
          <a:xfrm>
            <a:off x="5338838" y="1216675"/>
            <a:ext cx="2825400" cy="133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891"/>
              <a:buNone/>
            </a:pPr>
            <a:r>
              <a:rPr lang="en" sz="1540">
                <a:latin typeface="Arial"/>
                <a:ea typeface="Arial"/>
                <a:cs typeface="Arial"/>
                <a:sym typeface="Arial"/>
              </a:rPr>
              <a:t>Approved Loans are almost 37% more than not approved loans</a:t>
            </a:r>
            <a:endParaRPr sz="1540">
              <a:latin typeface="Arial"/>
              <a:ea typeface="Arial"/>
              <a:cs typeface="Arial"/>
              <a:sym typeface="Arial"/>
            </a:endParaRPr>
          </a:p>
        </p:txBody>
      </p:sp>
      <p:sp>
        <p:nvSpPr>
          <p:cNvPr id="138" name="Google Shape;138;p21"/>
          <p:cNvSpPr txBox="1"/>
          <p:nvPr>
            <p:ph type="title"/>
          </p:nvPr>
        </p:nvSpPr>
        <p:spPr>
          <a:xfrm>
            <a:off x="84275" y="0"/>
            <a:ext cx="3536100" cy="6039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n" sz="3600">
                <a:solidFill>
                  <a:schemeClr val="lt1"/>
                </a:solidFill>
                <a:latin typeface="Arial"/>
                <a:ea typeface="Arial"/>
                <a:cs typeface="Arial"/>
                <a:sym typeface="Arial"/>
              </a:rPr>
              <a:t>Loan Status</a:t>
            </a:r>
            <a:endParaRPr sz="3600">
              <a:solidFill>
                <a:schemeClr val="lt1"/>
              </a:solidFill>
              <a:latin typeface="Arial"/>
              <a:ea typeface="Arial"/>
              <a:cs typeface="Arial"/>
              <a:sym typeface="Arial"/>
            </a:endParaRPr>
          </a:p>
        </p:txBody>
      </p:sp>
      <p:pic>
        <p:nvPicPr>
          <p:cNvPr id="139" name="Google Shape;139;p21"/>
          <p:cNvPicPr preferRelativeResize="0"/>
          <p:nvPr/>
        </p:nvPicPr>
        <p:blipFill>
          <a:blip r:embed="rId3">
            <a:alphaModFix/>
          </a:blip>
          <a:stretch>
            <a:fillRect/>
          </a:stretch>
        </p:blipFill>
        <p:spPr>
          <a:xfrm>
            <a:off x="1310750" y="1216663"/>
            <a:ext cx="3469100" cy="3520125"/>
          </a:xfrm>
          <a:prstGeom prst="rect">
            <a:avLst/>
          </a:prstGeom>
          <a:noFill/>
          <a:ln>
            <a:noFill/>
          </a:ln>
        </p:spPr>
      </p:pic>
      <p:sp>
        <p:nvSpPr>
          <p:cNvPr id="140" name="Google Shape;140;p21"/>
          <p:cNvSpPr/>
          <p:nvPr/>
        </p:nvSpPr>
        <p:spPr>
          <a:xfrm>
            <a:off x="4131873" y="1742575"/>
            <a:ext cx="1099200" cy="284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