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8c0e7432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8c0e7432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8c0e7432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8c0e7432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8c0e743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8c0e743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8c0e7432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8c0e7432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8c0e7432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8c0e7432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8c0e7432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8c0e7432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8c0e743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8c0e743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8c0e743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8c0e743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8c0e7432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8c0e7432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8c0e7432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8c0e7432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0000"/>
          </a:blip>
          <a:stretch>
            <a:fillRect/>
          </a:stretch>
        </p:blipFill>
        <p:spPr>
          <a:xfrm>
            <a:off x="0" y="0"/>
            <a:ext cx="9144001" cy="5143500"/>
          </a:xfrm>
          <a:prstGeom prst="rect">
            <a:avLst/>
          </a:prstGeom>
          <a:noFill/>
          <a:ln>
            <a:noFill/>
          </a:ln>
        </p:spPr>
      </p:pic>
      <p:pic>
        <p:nvPicPr>
          <p:cNvPr id="55" name="Google Shape;55;p13"/>
          <p:cNvPicPr preferRelativeResize="0"/>
          <p:nvPr/>
        </p:nvPicPr>
        <p:blipFill>
          <a:blip r:embed="rId3">
            <a:alphaModFix amt="70000"/>
          </a:blip>
          <a:stretch>
            <a:fillRect/>
          </a:stretch>
        </p:blipFill>
        <p:spPr>
          <a:xfrm>
            <a:off x="886500" y="0"/>
            <a:ext cx="7371000" cy="5143500"/>
          </a:xfrm>
          <a:prstGeom prst="rect">
            <a:avLst/>
          </a:prstGeom>
          <a:noFill/>
          <a:ln>
            <a:noFill/>
          </a:ln>
        </p:spPr>
      </p:pic>
      <p:sp>
        <p:nvSpPr>
          <p:cNvPr id="56" name="Google Shape;56;p13"/>
          <p:cNvSpPr txBox="1"/>
          <p:nvPr/>
        </p:nvSpPr>
        <p:spPr>
          <a:xfrm>
            <a:off x="311700" y="789050"/>
            <a:ext cx="8520600" cy="26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100">
                <a:solidFill>
                  <a:schemeClr val="dk1"/>
                </a:solidFill>
                <a:latin typeface="Impact"/>
                <a:ea typeface="Impact"/>
                <a:cs typeface="Impact"/>
                <a:sym typeface="Impact"/>
              </a:rPr>
              <a:t>Travel Package Purchase Prediction</a:t>
            </a:r>
            <a:endParaRPr sz="7100">
              <a:solidFill>
                <a:schemeClr val="dk1"/>
              </a:solidFill>
              <a:latin typeface="Impact"/>
              <a:ea typeface="Impact"/>
              <a:cs typeface="Impact"/>
              <a:sym typeface="Impact"/>
            </a:endParaRPr>
          </a:p>
        </p:txBody>
      </p:sp>
      <p:sp>
        <p:nvSpPr>
          <p:cNvPr id="57" name="Google Shape;57;p13"/>
          <p:cNvSpPr txBox="1"/>
          <p:nvPr/>
        </p:nvSpPr>
        <p:spPr>
          <a:xfrm>
            <a:off x="1784550" y="3064225"/>
            <a:ext cx="5574900" cy="8010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4200">
                <a:solidFill>
                  <a:srgbClr val="FFFFFF"/>
                </a:solidFill>
              </a:rPr>
              <a:t>Project Report</a:t>
            </a:r>
            <a:endParaRPr b="1" sz="4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0" y="0"/>
            <a:ext cx="9144000" cy="5143500"/>
          </a:xfrm>
          <a:prstGeom prst="rect">
            <a:avLst/>
          </a:prstGeom>
          <a:gradFill>
            <a:gsLst>
              <a:gs pos="0">
                <a:srgbClr val="DFE9FB"/>
              </a:gs>
              <a:gs pos="100000">
                <a:srgbClr val="6E9BE7"/>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QnA</a:t>
            </a:r>
            <a:endParaRPr b="1" sz="2800">
              <a:solidFill>
                <a:schemeClr val="accent2"/>
              </a:solidFill>
            </a:endParaRPr>
          </a:p>
        </p:txBody>
      </p:sp>
      <p:sp>
        <p:nvSpPr>
          <p:cNvPr id="129" name="Google Shape;129;p22"/>
          <p:cNvSpPr/>
          <p:nvPr/>
        </p:nvSpPr>
        <p:spPr>
          <a:xfrm>
            <a:off x="1346700" y="2729675"/>
            <a:ext cx="6614100" cy="858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700" rtl="0" algn="just">
              <a:lnSpc>
                <a:spcPct val="90000"/>
              </a:lnSpc>
              <a:spcBef>
                <a:spcPts val="0"/>
              </a:spcBef>
              <a:spcAft>
                <a:spcPts val="0"/>
              </a:spcAft>
              <a:buNone/>
            </a:pPr>
            <a:r>
              <a:t/>
            </a:r>
            <a:endParaRPr sz="1200">
              <a:solidFill>
                <a:schemeClr val="lt1"/>
              </a:solidFill>
            </a:endParaRPr>
          </a:p>
          <a:p>
            <a:pPr indent="0" lvl="0" marL="0" rtl="0" algn="just">
              <a:lnSpc>
                <a:spcPct val="90000"/>
              </a:lnSpc>
              <a:spcBef>
                <a:spcPts val="600"/>
              </a:spcBef>
              <a:spcAft>
                <a:spcPts val="0"/>
              </a:spcAft>
              <a:buNone/>
            </a:pPr>
            <a:r>
              <a:rPr b="1" lang="en" sz="1200">
                <a:solidFill>
                  <a:schemeClr val="lt1"/>
                </a:solidFill>
              </a:rPr>
              <a:t>Q7) What are the different stages of deployment?</a:t>
            </a:r>
            <a:endParaRPr b="1" sz="1200">
              <a:solidFill>
                <a:schemeClr val="lt1"/>
              </a:solidFill>
            </a:endParaRPr>
          </a:p>
          <a:p>
            <a:pPr indent="0" lvl="0" marL="457200" rtl="0" algn="just">
              <a:lnSpc>
                <a:spcPct val="90000"/>
              </a:lnSpc>
              <a:spcBef>
                <a:spcPts val="600"/>
              </a:spcBef>
              <a:spcAft>
                <a:spcPts val="600"/>
              </a:spcAft>
              <a:buNone/>
            </a:pPr>
            <a:r>
              <a:rPr lang="en" sz="1200">
                <a:solidFill>
                  <a:schemeClr val="lt1"/>
                </a:solidFill>
              </a:rPr>
              <a:t>When the model is ready we deploy it in the Heroku platform.</a:t>
            </a:r>
            <a:endParaRPr b="1" sz="1200">
              <a:solidFill>
                <a:schemeClr val="lt1"/>
              </a:solidFill>
            </a:endParaRPr>
          </a:p>
        </p:txBody>
      </p:sp>
      <p:sp>
        <p:nvSpPr>
          <p:cNvPr id="130" name="Google Shape;130;p22"/>
          <p:cNvSpPr/>
          <p:nvPr/>
        </p:nvSpPr>
        <p:spPr>
          <a:xfrm>
            <a:off x="526500" y="1361425"/>
            <a:ext cx="6817200" cy="1171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200">
                <a:solidFill>
                  <a:schemeClr val="lt1"/>
                </a:solidFill>
              </a:rPr>
              <a:t>Q6) How prediction was done?</a:t>
            </a:r>
            <a:endParaRPr b="1"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●On the basis of the trained model, the prediction was performed.</a:t>
            </a:r>
            <a:endParaRPr sz="1200">
              <a:solidFill>
                <a:schemeClr val="lt1"/>
              </a:solidFill>
            </a:endParaRPr>
          </a:p>
          <a:p>
            <a:pPr indent="0" lvl="0" marL="12700" rtl="0" algn="just">
              <a:lnSpc>
                <a:spcPct val="90000"/>
              </a:lnSpc>
              <a:spcBef>
                <a:spcPts val="600"/>
              </a:spcBef>
              <a:spcAft>
                <a:spcPts val="600"/>
              </a:spcAft>
              <a:buNone/>
            </a:pPr>
            <a:r>
              <a:rPr lang="en" sz="1200">
                <a:solidFill>
                  <a:schemeClr val="lt1"/>
                </a:solidFill>
              </a:rPr>
              <a:t>●We also created an API interface for estimating the sales of the store on the basis of various  Inputs from users.</a:t>
            </a:r>
            <a:endParaRPr b="1"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p:nvPr/>
        </p:nvSpPr>
        <p:spPr>
          <a:xfrm>
            <a:off x="0" y="0"/>
            <a:ext cx="9144000" cy="5143500"/>
          </a:xfrm>
          <a:prstGeom prst="rect">
            <a:avLst/>
          </a:prstGeom>
          <a:gradFill>
            <a:gsLst>
              <a:gs pos="0">
                <a:srgbClr val="DFE9FB"/>
              </a:gs>
              <a:gs pos="100000">
                <a:srgbClr val="6E9BE7"/>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QnA</a:t>
            </a:r>
            <a:endParaRPr b="1" sz="2800">
              <a:solidFill>
                <a:schemeClr val="accent2"/>
              </a:solidFill>
            </a:endParaRPr>
          </a:p>
        </p:txBody>
      </p:sp>
      <p:sp>
        <p:nvSpPr>
          <p:cNvPr id="137" name="Google Shape;137;p23"/>
          <p:cNvSpPr/>
          <p:nvPr/>
        </p:nvSpPr>
        <p:spPr>
          <a:xfrm>
            <a:off x="968550" y="1453250"/>
            <a:ext cx="7206900" cy="2766300"/>
          </a:xfrm>
          <a:prstGeom prst="roundRect">
            <a:avLst>
              <a:gd fmla="val 16667" name="adj"/>
            </a:avLst>
          </a:prstGeom>
          <a:solidFill>
            <a:schemeClr val="dk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500">
                <a:solidFill>
                  <a:srgbClr val="404040"/>
                </a:solidFill>
              </a:rPr>
              <a:t>Q1) What is the source data?</a:t>
            </a:r>
            <a:endParaRPr b="1" sz="1500">
              <a:solidFill>
                <a:srgbClr val="404040"/>
              </a:solidFill>
            </a:endParaRPr>
          </a:p>
          <a:p>
            <a:pPr indent="0" lvl="0" marL="457200" rtl="0" algn="just">
              <a:lnSpc>
                <a:spcPct val="90000"/>
              </a:lnSpc>
              <a:spcBef>
                <a:spcPts val="600"/>
              </a:spcBef>
              <a:spcAft>
                <a:spcPts val="0"/>
              </a:spcAft>
              <a:buNone/>
            </a:pPr>
            <a:r>
              <a:rPr lang="en" sz="1500">
                <a:solidFill>
                  <a:srgbClr val="404040"/>
                </a:solidFill>
              </a:rPr>
              <a:t>The source of the data is Kaggle. The data is in the form of a ‘CSV’ file</a:t>
            </a:r>
            <a:r>
              <a:rPr lang="en" sz="1350">
                <a:solidFill>
                  <a:srgbClr val="404040"/>
                </a:solidFill>
              </a:rPr>
              <a:t>.</a:t>
            </a:r>
            <a:endParaRPr sz="1350">
              <a:solidFill>
                <a:srgbClr val="404040"/>
              </a:solidFill>
            </a:endParaRPr>
          </a:p>
          <a:p>
            <a:pPr indent="0" lvl="0" marL="0" rtl="0" algn="just">
              <a:lnSpc>
                <a:spcPct val="90000"/>
              </a:lnSpc>
              <a:spcBef>
                <a:spcPts val="600"/>
              </a:spcBef>
              <a:spcAft>
                <a:spcPts val="0"/>
              </a:spcAft>
              <a:buNone/>
            </a:pPr>
            <a:r>
              <a:rPr b="1" lang="en" sz="1500">
                <a:solidFill>
                  <a:srgbClr val="404040"/>
                </a:solidFill>
              </a:rPr>
              <a:t>Q2) What was the type of data?</a:t>
            </a:r>
            <a:endParaRPr b="1" sz="1500">
              <a:solidFill>
                <a:srgbClr val="404040"/>
              </a:solidFill>
            </a:endParaRPr>
          </a:p>
          <a:p>
            <a:pPr indent="0" lvl="0" marL="457200" rtl="0" algn="just">
              <a:lnSpc>
                <a:spcPct val="90000"/>
              </a:lnSpc>
              <a:spcBef>
                <a:spcPts val="600"/>
              </a:spcBef>
              <a:spcAft>
                <a:spcPts val="0"/>
              </a:spcAft>
              <a:buNone/>
            </a:pPr>
            <a:r>
              <a:rPr lang="en" sz="1500">
                <a:solidFill>
                  <a:srgbClr val="404040"/>
                </a:solidFill>
              </a:rPr>
              <a:t>The data was a combination of categorical and numerical values.</a:t>
            </a:r>
            <a:endParaRPr sz="1500">
              <a:solidFill>
                <a:srgbClr val="404040"/>
              </a:solidFill>
            </a:endParaRPr>
          </a:p>
          <a:p>
            <a:pPr indent="0" lvl="0" marL="0" rtl="0" algn="just">
              <a:lnSpc>
                <a:spcPct val="90000"/>
              </a:lnSpc>
              <a:spcBef>
                <a:spcPts val="600"/>
              </a:spcBef>
              <a:spcAft>
                <a:spcPts val="0"/>
              </a:spcAft>
              <a:buNone/>
            </a:pPr>
            <a:r>
              <a:rPr b="1" lang="en" sz="1500">
                <a:solidFill>
                  <a:srgbClr val="404040"/>
                </a:solidFill>
              </a:rPr>
              <a:t>Q3)</a:t>
            </a:r>
            <a:r>
              <a:rPr b="1" lang="en" sz="1500">
                <a:solidFill>
                  <a:srgbClr val="404040"/>
                </a:solidFill>
              </a:rPr>
              <a:t> What’s the complete flow you followed in this project?</a:t>
            </a:r>
            <a:endParaRPr b="1" sz="1500">
              <a:solidFill>
                <a:srgbClr val="404040"/>
              </a:solidFill>
            </a:endParaRPr>
          </a:p>
          <a:p>
            <a:pPr indent="0" lvl="0" marL="457200" rtl="0" algn="just">
              <a:lnSpc>
                <a:spcPct val="90000"/>
              </a:lnSpc>
              <a:spcBef>
                <a:spcPts val="600"/>
              </a:spcBef>
              <a:spcAft>
                <a:spcPts val="0"/>
              </a:spcAft>
              <a:buNone/>
            </a:pPr>
            <a:r>
              <a:rPr lang="en" sz="1500">
                <a:solidFill>
                  <a:srgbClr val="404040"/>
                </a:solidFill>
              </a:rPr>
              <a:t>Refer to the 3</a:t>
            </a:r>
            <a:r>
              <a:rPr baseline="30000" lang="en" sz="2500">
                <a:solidFill>
                  <a:srgbClr val="404040"/>
                </a:solidFill>
              </a:rPr>
              <a:t>rd</a:t>
            </a:r>
            <a:r>
              <a:rPr lang="en" sz="1500">
                <a:solidFill>
                  <a:srgbClr val="404040"/>
                </a:solidFill>
              </a:rPr>
              <a:t> slide for a better understanding</a:t>
            </a:r>
            <a:endParaRPr sz="1500">
              <a:solidFill>
                <a:srgbClr val="404040"/>
              </a:solidFill>
            </a:endParaRPr>
          </a:p>
          <a:p>
            <a:pPr indent="0" lvl="0" marL="0" rtl="0" algn="just">
              <a:lnSpc>
                <a:spcPct val="90000"/>
              </a:lnSpc>
              <a:spcBef>
                <a:spcPts val="600"/>
              </a:spcBef>
              <a:spcAft>
                <a:spcPts val="0"/>
              </a:spcAft>
              <a:buNone/>
            </a:pPr>
            <a:r>
              <a:rPr b="1" lang="en" sz="1500">
                <a:solidFill>
                  <a:srgbClr val="404040"/>
                </a:solidFill>
              </a:rPr>
              <a:t>Q4) What techniques were you using for data pre-processing?</a:t>
            </a:r>
            <a:endParaRPr b="1" sz="1500">
              <a:solidFill>
                <a:srgbClr val="404040"/>
              </a:solidFill>
            </a:endParaRPr>
          </a:p>
          <a:p>
            <a:pPr indent="0" lvl="0" marL="12700" rtl="0" algn="just">
              <a:lnSpc>
                <a:spcPct val="90000"/>
              </a:lnSpc>
              <a:spcBef>
                <a:spcPts val="600"/>
              </a:spcBef>
              <a:spcAft>
                <a:spcPts val="0"/>
              </a:spcAft>
              <a:buNone/>
            </a:pPr>
            <a:r>
              <a:rPr lang="en" sz="1300">
                <a:solidFill>
                  <a:srgbClr val="E48312"/>
                </a:solidFill>
              </a:rPr>
              <a:t>●</a:t>
            </a:r>
            <a:r>
              <a:rPr lang="en" sz="1500">
                <a:solidFill>
                  <a:srgbClr val="404040"/>
                </a:solidFill>
              </a:rPr>
              <a:t>Visualizing the relation of independent variables with each other and dependent variable.</a:t>
            </a:r>
            <a:endParaRPr sz="1500">
              <a:solidFill>
                <a:srgbClr val="404040"/>
              </a:solidFill>
            </a:endParaRPr>
          </a:p>
          <a:p>
            <a:pPr indent="0" lvl="0" marL="12700" rtl="0" algn="just">
              <a:lnSpc>
                <a:spcPct val="90000"/>
              </a:lnSpc>
              <a:spcBef>
                <a:spcPts val="600"/>
              </a:spcBef>
              <a:spcAft>
                <a:spcPts val="0"/>
              </a:spcAft>
              <a:buNone/>
            </a:pPr>
            <a:r>
              <a:rPr lang="en" sz="1300">
                <a:solidFill>
                  <a:srgbClr val="E48312"/>
                </a:solidFill>
              </a:rPr>
              <a:t>●</a:t>
            </a:r>
            <a:r>
              <a:rPr lang="en" sz="1500">
                <a:solidFill>
                  <a:srgbClr val="404040"/>
                </a:solidFill>
              </a:rPr>
              <a:t>Checking the distribution of Continuous variables.</a:t>
            </a:r>
            <a:endParaRPr sz="1500">
              <a:solidFill>
                <a:srgbClr val="404040"/>
              </a:solidFill>
            </a:endParaRPr>
          </a:p>
          <a:p>
            <a:pPr indent="0" lvl="0" marL="12700" rtl="0" algn="just">
              <a:lnSpc>
                <a:spcPct val="90000"/>
              </a:lnSpc>
              <a:spcBef>
                <a:spcPts val="600"/>
              </a:spcBef>
              <a:spcAft>
                <a:spcPts val="0"/>
              </a:spcAft>
              <a:buNone/>
            </a:pPr>
            <a:r>
              <a:rPr lang="en" sz="1300">
                <a:solidFill>
                  <a:srgbClr val="E48312"/>
                </a:solidFill>
              </a:rPr>
              <a:t>●</a:t>
            </a:r>
            <a:r>
              <a:rPr lang="en" sz="1500">
                <a:solidFill>
                  <a:srgbClr val="404040"/>
                </a:solidFill>
              </a:rPr>
              <a:t>Checking any null values present in the dataset.</a:t>
            </a:r>
            <a:endParaRPr sz="1500">
              <a:solidFill>
                <a:srgbClr val="404040"/>
              </a:solidFill>
            </a:endParaRPr>
          </a:p>
          <a:p>
            <a:pPr indent="0" lvl="0" marL="12700" rtl="0" algn="just">
              <a:lnSpc>
                <a:spcPct val="90000"/>
              </a:lnSpc>
              <a:spcBef>
                <a:spcPts val="600"/>
              </a:spcBef>
              <a:spcAft>
                <a:spcPts val="0"/>
              </a:spcAft>
              <a:buNone/>
            </a:pPr>
            <a:r>
              <a:rPr lang="en" sz="1300">
                <a:solidFill>
                  <a:srgbClr val="E48312"/>
                </a:solidFill>
              </a:rPr>
              <a:t>●</a:t>
            </a:r>
            <a:r>
              <a:rPr lang="en" sz="1500">
                <a:solidFill>
                  <a:srgbClr val="404040"/>
                </a:solidFill>
              </a:rPr>
              <a:t>Converting categorical data into numeric values.</a:t>
            </a:r>
            <a:endParaRPr sz="1500">
              <a:solidFill>
                <a:srgbClr val="404040"/>
              </a:solidFill>
            </a:endParaRPr>
          </a:p>
          <a:p>
            <a:pPr indent="0" lvl="0" marL="12700" rtl="0" algn="just">
              <a:lnSpc>
                <a:spcPct val="90000"/>
              </a:lnSpc>
              <a:spcBef>
                <a:spcPts val="600"/>
              </a:spcBef>
              <a:spcAft>
                <a:spcPts val="0"/>
              </a:spcAft>
              <a:buNone/>
            </a:pPr>
            <a:r>
              <a:rPr lang="en" sz="1300">
                <a:solidFill>
                  <a:srgbClr val="E48312"/>
                </a:solidFill>
              </a:rPr>
              <a:t>●</a:t>
            </a:r>
            <a:r>
              <a:rPr lang="en" sz="1500">
                <a:solidFill>
                  <a:srgbClr val="404040"/>
                </a:solidFill>
              </a:rPr>
              <a:t>Scaling the data.</a:t>
            </a:r>
            <a:endParaRPr sz="1500">
              <a:solidFill>
                <a:srgbClr val="404040"/>
              </a:solidFill>
            </a:endParaRPr>
          </a:p>
          <a:p>
            <a:pPr indent="0" lvl="0" marL="457200" rtl="0" algn="just">
              <a:lnSpc>
                <a:spcPct val="90000"/>
              </a:lnSpc>
              <a:spcBef>
                <a:spcPts val="600"/>
              </a:spcBef>
              <a:spcAft>
                <a:spcPts val="600"/>
              </a:spcAft>
              <a:buNone/>
            </a:pPr>
            <a:r>
              <a:t/>
            </a:r>
            <a:endParaRPr b="1"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12" y="0"/>
            <a:ext cx="4562400" cy="5143500"/>
          </a:xfrm>
          <a:prstGeom prst="rect">
            <a:avLst/>
          </a:prstGeom>
          <a:gradFill>
            <a:gsLst>
              <a:gs pos="0">
                <a:srgbClr val="D4E5F5"/>
              </a:gs>
              <a:gs pos="100000">
                <a:srgbClr val="70A4D5"/>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571988" y="0"/>
            <a:ext cx="4644300" cy="5143500"/>
          </a:xfrm>
          <a:prstGeom prst="rect">
            <a:avLst/>
          </a:prstGeom>
          <a:gradFill>
            <a:gsLst>
              <a:gs pos="0">
                <a:srgbClr val="9EAFB8"/>
              </a:gs>
              <a:gs pos="100000">
                <a:srgbClr val="616D73"/>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674100" y="145600"/>
            <a:ext cx="3214200" cy="801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212121"/>
                </a:solidFill>
              </a:rPr>
              <a:t>Objective</a:t>
            </a:r>
            <a:endParaRPr sz="2800">
              <a:solidFill>
                <a:srgbClr val="212121"/>
              </a:solidFill>
            </a:endParaRPr>
          </a:p>
        </p:txBody>
      </p:sp>
      <p:sp>
        <p:nvSpPr>
          <p:cNvPr id="65" name="Google Shape;65;p14"/>
          <p:cNvSpPr txBox="1"/>
          <p:nvPr/>
        </p:nvSpPr>
        <p:spPr>
          <a:xfrm>
            <a:off x="5134800" y="145600"/>
            <a:ext cx="35187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688"/>
              <a:buNone/>
            </a:pPr>
            <a:r>
              <a:rPr lang="en" sz="2825">
                <a:solidFill>
                  <a:schemeClr val="lt1"/>
                </a:solidFill>
              </a:rPr>
              <a:t>Problem Statement</a:t>
            </a:r>
            <a:endParaRPr sz="2825">
              <a:solidFill>
                <a:schemeClr val="lt1"/>
              </a:solidFill>
            </a:endParaRPr>
          </a:p>
        </p:txBody>
      </p:sp>
      <p:sp>
        <p:nvSpPr>
          <p:cNvPr id="66" name="Google Shape;66;p14"/>
          <p:cNvSpPr txBox="1"/>
          <p:nvPr/>
        </p:nvSpPr>
        <p:spPr>
          <a:xfrm>
            <a:off x="496350" y="1448625"/>
            <a:ext cx="3569700" cy="1351500"/>
          </a:xfrm>
          <a:prstGeom prst="rect">
            <a:avLst/>
          </a:prstGeom>
          <a:noFill/>
          <a:ln>
            <a:noFill/>
          </a:ln>
        </p:spPr>
        <p:txBody>
          <a:bodyPr anchorCtr="0" anchor="t" bIns="91425" lIns="91425" spcFirstLastPara="1" rIns="91425" wrap="square" tIns="91425">
            <a:normAutofit lnSpcReduction="20000"/>
          </a:bodyPr>
          <a:lstStyle/>
          <a:p>
            <a:pPr indent="0" lvl="0" marL="0" rtl="0" algn="just">
              <a:spcBef>
                <a:spcPts val="1200"/>
              </a:spcBef>
              <a:spcAft>
                <a:spcPts val="1200"/>
              </a:spcAft>
              <a:buNone/>
            </a:pPr>
            <a:r>
              <a:rPr b="1" lang="en" sz="1100">
                <a:solidFill>
                  <a:srgbClr val="3F3F3F"/>
                </a:solidFill>
                <a:latin typeface="Source Code Pro"/>
                <a:ea typeface="Source Code Pro"/>
                <a:cs typeface="Source Code Pro"/>
                <a:sym typeface="Source Code Pro"/>
              </a:rPr>
              <a:t>The objective of this machine learning project in the Tourism domain is to build a predictive model using historical tourism data. The model aims to assist in efficiently and accurately determining whether the prospective customer will purchase the travel package or not. </a:t>
            </a:r>
            <a:endParaRPr b="1" sz="1100">
              <a:solidFill>
                <a:srgbClr val="666666"/>
              </a:solidFill>
              <a:latin typeface="Source Code Pro"/>
              <a:ea typeface="Source Code Pro"/>
              <a:cs typeface="Source Code Pro"/>
              <a:sym typeface="Source Code Pro"/>
            </a:endParaRPr>
          </a:p>
        </p:txBody>
      </p:sp>
      <p:sp>
        <p:nvSpPr>
          <p:cNvPr id="67" name="Google Shape;67;p14"/>
          <p:cNvSpPr txBox="1"/>
          <p:nvPr/>
        </p:nvSpPr>
        <p:spPr>
          <a:xfrm>
            <a:off x="5109300" y="1448625"/>
            <a:ext cx="3569700" cy="234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100">
                <a:solidFill>
                  <a:schemeClr val="lt2"/>
                </a:solidFill>
                <a:latin typeface="Source Code Pro"/>
                <a:ea typeface="Source Code Pro"/>
                <a:cs typeface="Source Code Pro"/>
                <a:sym typeface="Source Code Pro"/>
              </a:rPr>
              <a:t>Tourism is one of the most rapidly growing global industries and tourism forecasting is becoming an increasingly important activity in planning and managing the industry. Because of high fluctuations of tourism demand, accurate predictions of purchase of travel packages are of high importance for tourism organizations. The goal is to predict whether the customer will purchase the travel or not.</a:t>
            </a:r>
            <a:endParaRPr b="1" sz="1100">
              <a:solidFill>
                <a:schemeClr val="lt2"/>
              </a:solidFill>
              <a:latin typeface="Source Code Pro"/>
              <a:ea typeface="Source Code Pro"/>
              <a:cs typeface="Source Code Pro"/>
              <a:sym typeface="Source Code Pro"/>
            </a:endParaRPr>
          </a:p>
          <a:p>
            <a:pPr indent="0" lvl="0" marL="0" rtl="0" algn="just">
              <a:spcBef>
                <a:spcPts val="1200"/>
              </a:spcBef>
              <a:spcAft>
                <a:spcPts val="1200"/>
              </a:spcAft>
              <a:buNone/>
            </a:pPr>
            <a:r>
              <a:t/>
            </a:r>
            <a:endParaRPr b="1" sz="1100">
              <a:solidFill>
                <a:srgbClr val="3F3F3F"/>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gradFill>
            <a:gsLst>
              <a:gs pos="0">
                <a:srgbClr val="DCECD5"/>
              </a:gs>
              <a:gs pos="100000">
                <a:srgbClr val="93BC81"/>
              </a:gs>
            </a:gsLst>
            <a:path path="circle">
              <a:fillToRect b="50%" l="50%" r="50%" t="50%"/>
            </a:path>
            <a:tileRect/>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1784563" y="108300"/>
            <a:ext cx="5574900" cy="8010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b="1" lang="en" sz="2800">
                <a:solidFill>
                  <a:schemeClr val="accent2"/>
                </a:solidFill>
              </a:rPr>
              <a:t>Architecture</a:t>
            </a:r>
            <a:endParaRPr b="1" sz="2800">
              <a:solidFill>
                <a:schemeClr val="accent2"/>
              </a:solidFill>
            </a:endParaRPr>
          </a:p>
        </p:txBody>
      </p:sp>
      <p:pic>
        <p:nvPicPr>
          <p:cNvPr id="74" name="Google Shape;74;p15"/>
          <p:cNvPicPr preferRelativeResize="0"/>
          <p:nvPr/>
        </p:nvPicPr>
        <p:blipFill>
          <a:blip r:embed="rId3">
            <a:alphaModFix amt="65000"/>
          </a:blip>
          <a:stretch>
            <a:fillRect/>
          </a:stretch>
        </p:blipFill>
        <p:spPr>
          <a:xfrm>
            <a:off x="1395400" y="1068025"/>
            <a:ext cx="6353175" cy="3562350"/>
          </a:xfrm>
          <a:prstGeom prst="rect">
            <a:avLst/>
          </a:prstGeom>
          <a:noFill/>
          <a:ln>
            <a:noFill/>
          </a:ln>
          <a:effectLst>
            <a:outerShdw blurRad="57150" rotWithShape="0" algn="bl" dir="5400000" dist="19050">
              <a:srgbClr val="000000">
                <a:alpha val="6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gradFill>
            <a:gsLst>
              <a:gs pos="0">
                <a:srgbClr val="D4E5F5"/>
              </a:gs>
              <a:gs pos="100000">
                <a:srgbClr val="70A4D5"/>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Data Validation and Data Transformation</a:t>
            </a:r>
            <a:endParaRPr b="1" sz="2800">
              <a:solidFill>
                <a:schemeClr val="accent2"/>
              </a:solidFill>
            </a:endParaRPr>
          </a:p>
        </p:txBody>
      </p:sp>
      <p:sp>
        <p:nvSpPr>
          <p:cNvPr id="81" name="Google Shape;81;p16"/>
          <p:cNvSpPr/>
          <p:nvPr/>
        </p:nvSpPr>
        <p:spPr>
          <a:xfrm>
            <a:off x="526500" y="1306150"/>
            <a:ext cx="5440800" cy="821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dataset was taken from a Kaggle Page. </a:t>
            </a:r>
            <a:endParaRPr b="1">
              <a:solidFill>
                <a:schemeClr val="lt1"/>
              </a:solidFill>
            </a:endParaRPr>
          </a:p>
        </p:txBody>
      </p:sp>
      <p:sp>
        <p:nvSpPr>
          <p:cNvPr id="82" name="Google Shape;82;p16"/>
          <p:cNvSpPr/>
          <p:nvPr/>
        </p:nvSpPr>
        <p:spPr>
          <a:xfrm>
            <a:off x="1239975" y="2424300"/>
            <a:ext cx="6206400" cy="8217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Data Type of Columns - </a:t>
            </a:r>
            <a:endParaRPr b="1">
              <a:solidFill>
                <a:schemeClr val="lt1"/>
              </a:solidFill>
            </a:endParaRPr>
          </a:p>
          <a:p>
            <a:pPr indent="0" lvl="0" marL="0" rtl="0" algn="ctr">
              <a:spcBef>
                <a:spcPts val="0"/>
              </a:spcBef>
              <a:spcAft>
                <a:spcPts val="0"/>
              </a:spcAft>
              <a:buNone/>
            </a:pPr>
            <a:r>
              <a:rPr b="1" lang="en">
                <a:solidFill>
                  <a:schemeClr val="lt1"/>
                </a:solidFill>
              </a:rPr>
              <a:t>Validating the data type of the columns, if wrong, then were corrected.</a:t>
            </a:r>
            <a:endParaRPr b="1">
              <a:solidFill>
                <a:schemeClr val="lt1"/>
              </a:solidFill>
            </a:endParaRPr>
          </a:p>
        </p:txBody>
      </p:sp>
      <p:sp>
        <p:nvSpPr>
          <p:cNvPr id="83" name="Google Shape;83;p16"/>
          <p:cNvSpPr/>
          <p:nvPr/>
        </p:nvSpPr>
        <p:spPr>
          <a:xfrm>
            <a:off x="1901600" y="3542450"/>
            <a:ext cx="6822600" cy="8217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lt1"/>
                </a:solidFill>
              </a:rPr>
              <a:t>Null values in Columns – </a:t>
            </a:r>
            <a:endParaRPr b="1">
              <a:solidFill>
                <a:schemeClr val="lt1"/>
              </a:solidFill>
            </a:endParaRPr>
          </a:p>
          <a:p>
            <a:pPr indent="0" lvl="0" marL="0" rtl="0" algn="ctr">
              <a:lnSpc>
                <a:spcPct val="115000"/>
              </a:lnSpc>
              <a:spcBef>
                <a:spcPts val="0"/>
              </a:spcBef>
              <a:spcAft>
                <a:spcPts val="0"/>
              </a:spcAft>
              <a:buNone/>
            </a:pPr>
            <a:r>
              <a:rPr b="1" lang="en">
                <a:solidFill>
                  <a:schemeClr val="lt1"/>
                </a:solidFill>
              </a:rPr>
              <a:t>Validating the column in the dataset have null values or missing information. </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0" y="0"/>
            <a:ext cx="9144000" cy="5143500"/>
          </a:xfrm>
          <a:prstGeom prst="rect">
            <a:avLst/>
          </a:prstGeom>
          <a:gradFill>
            <a:gsLst>
              <a:gs pos="0">
                <a:srgbClr val="F2F2F2"/>
              </a:gs>
              <a:gs pos="100000">
                <a:srgbClr val="A6A6A6"/>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Model Training</a:t>
            </a:r>
            <a:endParaRPr b="1" sz="2800">
              <a:solidFill>
                <a:schemeClr val="accent2"/>
              </a:solidFill>
            </a:endParaRPr>
          </a:p>
        </p:txBody>
      </p:sp>
      <p:sp>
        <p:nvSpPr>
          <p:cNvPr id="90" name="Google Shape;90;p17"/>
          <p:cNvSpPr/>
          <p:nvPr/>
        </p:nvSpPr>
        <p:spPr>
          <a:xfrm>
            <a:off x="483800" y="825975"/>
            <a:ext cx="2796000" cy="728400"/>
          </a:xfrm>
          <a:prstGeom prst="roundRect">
            <a:avLst>
              <a:gd fmla="val 16667" name="adj"/>
            </a:avLst>
          </a:prstGeom>
          <a:solidFill>
            <a:srgbClr val="B6D7A8"/>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rPr>
              <a:t>Data Pre-processing</a:t>
            </a:r>
            <a:endParaRPr b="1" sz="2000">
              <a:solidFill>
                <a:schemeClr val="dk1"/>
              </a:solidFill>
            </a:endParaRPr>
          </a:p>
        </p:txBody>
      </p:sp>
      <p:sp>
        <p:nvSpPr>
          <p:cNvPr id="91" name="Google Shape;91;p17"/>
          <p:cNvSpPr/>
          <p:nvPr/>
        </p:nvSpPr>
        <p:spPr>
          <a:xfrm>
            <a:off x="1410725" y="1880075"/>
            <a:ext cx="7206900" cy="2766300"/>
          </a:xfrm>
          <a:prstGeom prst="roundRect">
            <a:avLst>
              <a:gd fmla="val 16667" name="adj"/>
            </a:avLst>
          </a:prstGeom>
          <a:solidFill>
            <a:srgbClr val="93C47D"/>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Char char="●"/>
            </a:pPr>
            <a:r>
              <a:rPr b="1" lang="en" sz="1500">
                <a:solidFill>
                  <a:schemeClr val="dk1"/>
                </a:solidFill>
              </a:rPr>
              <a:t>Performing EDA to get insights of the data.</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Imputing any Null values if present.</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Treating Outliers if any</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Encoding the categorical features/columns.</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Performing K best selection to select features with high importance.</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gradFill>
            <a:gsLst>
              <a:gs pos="0">
                <a:srgbClr val="DFE9FB"/>
              </a:gs>
              <a:gs pos="100000">
                <a:srgbClr val="6E9BE7"/>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Model Selection</a:t>
            </a:r>
            <a:endParaRPr b="1" sz="2800">
              <a:solidFill>
                <a:schemeClr val="accent2"/>
              </a:solidFill>
            </a:endParaRPr>
          </a:p>
        </p:txBody>
      </p:sp>
      <p:sp>
        <p:nvSpPr>
          <p:cNvPr id="98" name="Google Shape;98;p18"/>
          <p:cNvSpPr/>
          <p:nvPr/>
        </p:nvSpPr>
        <p:spPr>
          <a:xfrm>
            <a:off x="968550" y="1453250"/>
            <a:ext cx="7206900" cy="2766300"/>
          </a:xfrm>
          <a:prstGeom prst="roundRect">
            <a:avLst>
              <a:gd fmla="val 16667" name="adj"/>
            </a:avLst>
          </a:prstGeom>
          <a:solidFill>
            <a:schemeClr val="dk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90000"/>
              </a:lnSpc>
              <a:spcBef>
                <a:spcPts val="0"/>
              </a:spcBef>
              <a:spcAft>
                <a:spcPts val="600"/>
              </a:spcAft>
              <a:buNone/>
            </a:pPr>
            <a:r>
              <a:rPr b="1" lang="en" sz="1600">
                <a:solidFill>
                  <a:schemeClr val="lt1"/>
                </a:solidFill>
              </a:rPr>
              <a:t>After pre-processing and model training, we find the best model for prediction. The model is trained on multiple Classification algorithms like Logistic Regression, Decision Tree, etc. After prediction, we will find the best model using evaluation metrics like Confusion Matrix and ROC-AUC.</a:t>
            </a:r>
            <a:endParaRPr b="1"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0" y="0"/>
            <a:ext cx="9144000" cy="5143500"/>
          </a:xfrm>
          <a:prstGeom prst="rect">
            <a:avLst/>
          </a:prstGeom>
          <a:gradFill>
            <a:gsLst>
              <a:gs pos="0">
                <a:srgbClr val="DCECD5"/>
              </a:gs>
              <a:gs pos="100000">
                <a:srgbClr val="93BC81"/>
              </a:gs>
            </a:gsLst>
            <a:path path="circle">
              <a:fillToRect b="50%" l="50%" r="50%" t="50%"/>
            </a:path>
            <a:tileRect/>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Model Selection</a:t>
            </a:r>
            <a:endParaRPr b="1" sz="2800">
              <a:solidFill>
                <a:schemeClr val="accent2"/>
              </a:solidFill>
            </a:endParaRPr>
          </a:p>
        </p:txBody>
      </p:sp>
      <p:sp>
        <p:nvSpPr>
          <p:cNvPr id="105" name="Google Shape;105;p19"/>
          <p:cNvSpPr/>
          <p:nvPr/>
        </p:nvSpPr>
        <p:spPr>
          <a:xfrm>
            <a:off x="968550" y="1453250"/>
            <a:ext cx="7206900" cy="2766300"/>
          </a:xfrm>
          <a:prstGeom prst="roundRect">
            <a:avLst>
              <a:gd fmla="val 16667" name="adj"/>
            </a:avLst>
          </a:prstGeom>
          <a:solidFill>
            <a:schemeClr val="dk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90000"/>
              </a:lnSpc>
              <a:spcBef>
                <a:spcPts val="0"/>
              </a:spcBef>
              <a:spcAft>
                <a:spcPts val="600"/>
              </a:spcAft>
              <a:buNone/>
            </a:pPr>
            <a:r>
              <a:rPr b="1" lang="en" sz="1600">
                <a:solidFill>
                  <a:schemeClr val="lt1"/>
                </a:solidFill>
              </a:rPr>
              <a:t>After pre-processing and model training, we find the best model for prediction. The model is trained on multiple Classification algorithms like Logistic Regression, Decision Tree, XGBoost  etc. After prediction, we will find the best model using evaluation metrics like Confusion Matrix and ROC-AUC.</a:t>
            </a:r>
            <a:endParaRPr b="1"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0" y="0"/>
            <a:ext cx="9144000" cy="5143500"/>
          </a:xfrm>
          <a:prstGeom prst="rect">
            <a:avLst/>
          </a:prstGeom>
          <a:gradFill>
            <a:gsLst>
              <a:gs pos="0">
                <a:srgbClr val="DFE9FB"/>
              </a:gs>
              <a:gs pos="100000">
                <a:srgbClr val="6E9BE7"/>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QnA</a:t>
            </a:r>
            <a:endParaRPr b="1" sz="2800">
              <a:solidFill>
                <a:schemeClr val="accent2"/>
              </a:solidFill>
            </a:endParaRPr>
          </a:p>
        </p:txBody>
      </p:sp>
      <p:sp>
        <p:nvSpPr>
          <p:cNvPr id="112" name="Google Shape;112;p20"/>
          <p:cNvSpPr/>
          <p:nvPr/>
        </p:nvSpPr>
        <p:spPr>
          <a:xfrm>
            <a:off x="526500" y="1124800"/>
            <a:ext cx="6529200" cy="682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Clr>
                <a:schemeClr val="dk1"/>
              </a:buClr>
              <a:buSzPts val="1100"/>
              <a:buFont typeface="Arial"/>
              <a:buNone/>
            </a:pPr>
            <a:r>
              <a:rPr b="1" lang="en" sz="1200">
                <a:solidFill>
                  <a:schemeClr val="lt1"/>
                </a:solidFill>
              </a:rPr>
              <a:t>Q1) What is the source data?</a:t>
            </a:r>
            <a:endParaRPr b="1" sz="1200">
              <a:solidFill>
                <a:schemeClr val="lt1"/>
              </a:solidFill>
            </a:endParaRPr>
          </a:p>
          <a:p>
            <a:pPr indent="0" lvl="0" marL="457200" rtl="0" algn="just">
              <a:lnSpc>
                <a:spcPct val="90000"/>
              </a:lnSpc>
              <a:spcBef>
                <a:spcPts val="600"/>
              </a:spcBef>
              <a:spcAft>
                <a:spcPts val="600"/>
              </a:spcAft>
              <a:buNone/>
            </a:pPr>
            <a:r>
              <a:rPr lang="en" sz="1200">
                <a:solidFill>
                  <a:schemeClr val="lt1"/>
                </a:solidFill>
              </a:rPr>
              <a:t>The source of the data is Kaggle. The data is in the form of a ‘CSV’ file.</a:t>
            </a:r>
            <a:endParaRPr b="1" sz="1200">
              <a:solidFill>
                <a:schemeClr val="lt1"/>
              </a:solidFill>
            </a:endParaRPr>
          </a:p>
        </p:txBody>
      </p:sp>
      <p:sp>
        <p:nvSpPr>
          <p:cNvPr id="113" name="Google Shape;113;p20"/>
          <p:cNvSpPr/>
          <p:nvPr/>
        </p:nvSpPr>
        <p:spPr>
          <a:xfrm>
            <a:off x="796275" y="2013500"/>
            <a:ext cx="6529200" cy="682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200">
                <a:solidFill>
                  <a:schemeClr val="lt1"/>
                </a:solidFill>
              </a:rPr>
              <a:t>Q2) What was the type of data?</a:t>
            </a:r>
            <a:endParaRPr b="1" sz="1200">
              <a:solidFill>
                <a:schemeClr val="lt1"/>
              </a:solidFill>
            </a:endParaRPr>
          </a:p>
          <a:p>
            <a:pPr indent="0" lvl="0" marL="457200" rtl="0" algn="just">
              <a:lnSpc>
                <a:spcPct val="90000"/>
              </a:lnSpc>
              <a:spcBef>
                <a:spcPts val="600"/>
              </a:spcBef>
              <a:spcAft>
                <a:spcPts val="600"/>
              </a:spcAft>
              <a:buNone/>
            </a:pPr>
            <a:r>
              <a:rPr lang="en" sz="1200">
                <a:solidFill>
                  <a:schemeClr val="lt1"/>
                </a:solidFill>
              </a:rPr>
              <a:t>The data was a combination of categorical and numerical values.</a:t>
            </a:r>
            <a:endParaRPr b="1" sz="1200">
              <a:solidFill>
                <a:schemeClr val="lt1"/>
              </a:solidFill>
            </a:endParaRPr>
          </a:p>
        </p:txBody>
      </p:sp>
      <p:sp>
        <p:nvSpPr>
          <p:cNvPr id="114" name="Google Shape;114;p20"/>
          <p:cNvSpPr/>
          <p:nvPr/>
        </p:nvSpPr>
        <p:spPr>
          <a:xfrm>
            <a:off x="1034025" y="2902200"/>
            <a:ext cx="6529200" cy="6828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200">
                <a:solidFill>
                  <a:schemeClr val="lt1"/>
                </a:solidFill>
              </a:rPr>
              <a:t>Q3) What’s the complete flow you followed in this project?</a:t>
            </a:r>
            <a:endParaRPr b="1" sz="1200">
              <a:solidFill>
                <a:schemeClr val="lt1"/>
              </a:solidFill>
            </a:endParaRPr>
          </a:p>
          <a:p>
            <a:pPr indent="0" lvl="0" marL="457200" rtl="0" algn="just">
              <a:lnSpc>
                <a:spcPct val="90000"/>
              </a:lnSpc>
              <a:spcBef>
                <a:spcPts val="600"/>
              </a:spcBef>
              <a:spcAft>
                <a:spcPts val="600"/>
              </a:spcAft>
              <a:buNone/>
            </a:pPr>
            <a:r>
              <a:rPr lang="en" sz="1200">
                <a:solidFill>
                  <a:schemeClr val="lt1"/>
                </a:solidFill>
              </a:rPr>
              <a:t>Refer to the 3</a:t>
            </a:r>
            <a:r>
              <a:rPr baseline="30000" lang="en" sz="1200">
                <a:solidFill>
                  <a:schemeClr val="lt1"/>
                </a:solidFill>
              </a:rPr>
              <a:t>rd</a:t>
            </a:r>
            <a:r>
              <a:rPr lang="en" sz="1200">
                <a:solidFill>
                  <a:schemeClr val="lt1"/>
                </a:solidFill>
              </a:rPr>
              <a:t> slide for a better understanding</a:t>
            </a:r>
            <a:endParaRPr b="1" sz="1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0" y="0"/>
            <a:ext cx="9144000" cy="5143500"/>
          </a:xfrm>
          <a:prstGeom prst="rect">
            <a:avLst/>
          </a:prstGeom>
          <a:gradFill>
            <a:gsLst>
              <a:gs pos="0">
                <a:srgbClr val="DFE9FB"/>
              </a:gs>
              <a:gs pos="100000">
                <a:srgbClr val="6E9BE7"/>
              </a:gs>
            </a:gsLst>
            <a:lin ang="5400012" scaled="0"/>
          </a:gradFill>
          <a:ln cap="flat" cmpd="sng" w="9525">
            <a:solidFill>
              <a:srgbClr val="00F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526500" y="150975"/>
            <a:ext cx="8091000" cy="7284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770"/>
              <a:buNone/>
            </a:pPr>
            <a:r>
              <a:rPr b="1" lang="en" sz="2800">
                <a:solidFill>
                  <a:schemeClr val="accent2"/>
                </a:solidFill>
              </a:rPr>
              <a:t>QnA</a:t>
            </a:r>
            <a:endParaRPr b="1" sz="2800">
              <a:solidFill>
                <a:schemeClr val="accent2"/>
              </a:solidFill>
            </a:endParaRPr>
          </a:p>
        </p:txBody>
      </p:sp>
      <p:sp>
        <p:nvSpPr>
          <p:cNvPr id="121" name="Google Shape;121;p21"/>
          <p:cNvSpPr/>
          <p:nvPr/>
        </p:nvSpPr>
        <p:spPr>
          <a:xfrm>
            <a:off x="1780625" y="2817200"/>
            <a:ext cx="6628500" cy="19083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200">
                <a:solidFill>
                  <a:schemeClr val="lt1"/>
                </a:solidFill>
              </a:rPr>
              <a:t>Q5) How was model training done or what models were used?</a:t>
            </a:r>
            <a:endParaRPr b="1"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●Before training the model the dataset is divided into a training set and a testing/ validation set.</a:t>
            </a:r>
            <a:endParaRPr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●The categorical columns were converted into numeric values.</a:t>
            </a:r>
            <a:endParaRPr sz="1200">
              <a:solidFill>
                <a:schemeClr val="lt1"/>
              </a:solidFill>
            </a:endParaRPr>
          </a:p>
          <a:p>
            <a:pPr indent="0" lvl="0" marL="12700" rtl="0" algn="just">
              <a:lnSpc>
                <a:spcPct val="90000"/>
              </a:lnSpc>
              <a:spcBef>
                <a:spcPts val="600"/>
              </a:spcBef>
              <a:spcAft>
                <a:spcPts val="600"/>
              </a:spcAft>
              <a:buNone/>
            </a:pPr>
            <a:r>
              <a:rPr lang="en" sz="1200">
                <a:solidFill>
                  <a:schemeClr val="lt1"/>
                </a:solidFill>
              </a:rPr>
              <a:t>●Algorithms like Logistic Regression, Decision Tree, XGBoost were used for model training, and based on Confusion Matrix, Recall, AUC ROC the XGBoost model is saved for Validation.</a:t>
            </a:r>
            <a:endParaRPr b="1" sz="1200">
              <a:solidFill>
                <a:schemeClr val="lt1"/>
              </a:solidFill>
            </a:endParaRPr>
          </a:p>
        </p:txBody>
      </p:sp>
      <p:sp>
        <p:nvSpPr>
          <p:cNvPr id="122" name="Google Shape;122;p21"/>
          <p:cNvSpPr/>
          <p:nvPr/>
        </p:nvSpPr>
        <p:spPr>
          <a:xfrm>
            <a:off x="526500" y="774500"/>
            <a:ext cx="6817200" cy="190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b="1" lang="en" sz="1200">
                <a:solidFill>
                  <a:schemeClr val="lt1"/>
                </a:solidFill>
              </a:rPr>
              <a:t>Q4) What techniques were you using for data pre-processing?</a:t>
            </a:r>
            <a:endParaRPr b="1"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●Visualizing the relation of independent variables with each other and dependent variable.</a:t>
            </a:r>
            <a:endParaRPr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●Checking the distribution of Continuous variables.</a:t>
            </a:r>
            <a:endParaRPr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●Checking any null values present in the dataset.</a:t>
            </a:r>
            <a:endParaRPr sz="1200">
              <a:solidFill>
                <a:schemeClr val="lt1"/>
              </a:solidFill>
            </a:endParaRPr>
          </a:p>
          <a:p>
            <a:pPr indent="0" lvl="0" marL="12700" rtl="0" algn="just">
              <a:lnSpc>
                <a:spcPct val="90000"/>
              </a:lnSpc>
              <a:spcBef>
                <a:spcPts val="600"/>
              </a:spcBef>
              <a:spcAft>
                <a:spcPts val="0"/>
              </a:spcAft>
              <a:buNone/>
            </a:pPr>
            <a:r>
              <a:rPr lang="en" sz="1200">
                <a:solidFill>
                  <a:schemeClr val="lt1"/>
                </a:solidFill>
              </a:rPr>
              <a:t>●Converting categorical data into numeric values.</a:t>
            </a:r>
            <a:endParaRPr sz="1200">
              <a:solidFill>
                <a:schemeClr val="lt1"/>
              </a:solidFill>
            </a:endParaRPr>
          </a:p>
          <a:p>
            <a:pPr indent="0" lvl="0" marL="12700" rtl="0" algn="just">
              <a:lnSpc>
                <a:spcPct val="90000"/>
              </a:lnSpc>
              <a:spcBef>
                <a:spcPts val="600"/>
              </a:spcBef>
              <a:spcAft>
                <a:spcPts val="600"/>
              </a:spcAft>
              <a:buNone/>
            </a:pPr>
            <a:r>
              <a:rPr lang="en" sz="1200">
                <a:solidFill>
                  <a:schemeClr val="lt1"/>
                </a:solidFill>
              </a:rPr>
              <a:t>●Feature selection of data.</a:t>
            </a:r>
            <a:endParaRPr b="1"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