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Impact" panose="020B0806030902050204" pitchFamily="34" charset="0"/>
      <p:regular r:id="rId13"/>
    </p:embeddedFont>
    <p:embeddedFont>
      <p:font typeface="Source Code Pro" panose="020B0509030403020204" pitchFamily="49"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78c0e74329_0_1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78c0e74329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78c0e74329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78c0e74329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78c0e74329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78c0e74329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78c0e74329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78c0e74329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78c0e74329_0_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78c0e74329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78c0e74329_0_1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78c0e74329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78c0e74329_0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78c0e74329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78c0e74329_0_1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78c0e74329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78c0e74329_0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78c0e74329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mt="50000"/>
          </a:blip>
          <a:stretch>
            <a:fillRect/>
          </a:stretch>
        </p:blipFill>
        <p:spPr>
          <a:xfrm>
            <a:off x="0" y="0"/>
            <a:ext cx="9144001" cy="5143500"/>
          </a:xfrm>
          <a:prstGeom prst="rect">
            <a:avLst/>
          </a:prstGeom>
          <a:noFill/>
          <a:ln>
            <a:noFill/>
          </a:ln>
        </p:spPr>
      </p:pic>
      <p:pic>
        <p:nvPicPr>
          <p:cNvPr id="55" name="Google Shape;55;p13"/>
          <p:cNvPicPr preferRelativeResize="0"/>
          <p:nvPr/>
        </p:nvPicPr>
        <p:blipFill>
          <a:blip r:embed="rId3">
            <a:alphaModFix amt="70000"/>
          </a:blip>
          <a:stretch>
            <a:fillRect/>
          </a:stretch>
        </p:blipFill>
        <p:spPr>
          <a:xfrm>
            <a:off x="886500" y="0"/>
            <a:ext cx="7371000" cy="5143500"/>
          </a:xfrm>
          <a:prstGeom prst="rect">
            <a:avLst/>
          </a:prstGeom>
          <a:noFill/>
          <a:ln>
            <a:noFill/>
          </a:ln>
        </p:spPr>
      </p:pic>
      <p:sp>
        <p:nvSpPr>
          <p:cNvPr id="56" name="Google Shape;56;p13"/>
          <p:cNvSpPr txBox="1"/>
          <p:nvPr/>
        </p:nvSpPr>
        <p:spPr>
          <a:xfrm>
            <a:off x="311700" y="789050"/>
            <a:ext cx="8520600" cy="269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100">
                <a:solidFill>
                  <a:schemeClr val="dk1"/>
                </a:solidFill>
                <a:latin typeface="Impact"/>
                <a:ea typeface="Impact"/>
                <a:cs typeface="Impact"/>
                <a:sym typeface="Impact"/>
              </a:rPr>
              <a:t>Travel Package Purchase Prediction</a:t>
            </a:r>
            <a:endParaRPr sz="7100">
              <a:solidFill>
                <a:schemeClr val="dk1"/>
              </a:solidFill>
              <a:latin typeface="Impact"/>
              <a:ea typeface="Impact"/>
              <a:cs typeface="Impact"/>
              <a:sym typeface="Impact"/>
            </a:endParaRPr>
          </a:p>
        </p:txBody>
      </p:sp>
      <p:sp>
        <p:nvSpPr>
          <p:cNvPr id="57" name="Google Shape;57;p13"/>
          <p:cNvSpPr txBox="1"/>
          <p:nvPr/>
        </p:nvSpPr>
        <p:spPr>
          <a:xfrm>
            <a:off x="1784550" y="3064225"/>
            <a:ext cx="5574900" cy="801000"/>
          </a:xfrm>
          <a:prstGeom prst="rect">
            <a:avLst/>
          </a:prstGeom>
          <a:noFill/>
          <a:ln>
            <a:noFill/>
          </a:ln>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4200" b="1">
                <a:solidFill>
                  <a:srgbClr val="FFFFFF"/>
                </a:solidFill>
              </a:rPr>
              <a:t>Project Report</a:t>
            </a:r>
            <a:endParaRPr sz="4200" b="1">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p:nvPr/>
        </p:nvSpPr>
        <p:spPr>
          <a:xfrm>
            <a:off x="0" y="0"/>
            <a:ext cx="9144000" cy="5143500"/>
          </a:xfrm>
          <a:prstGeom prst="rect">
            <a:avLst/>
          </a:prstGeom>
          <a:gradFill>
            <a:gsLst>
              <a:gs pos="0">
                <a:srgbClr val="DFE9FB"/>
              </a:gs>
              <a:gs pos="100000">
                <a:srgbClr val="6E9BE7"/>
              </a:gs>
            </a:gsLst>
            <a:lin ang="5400012" scaled="0"/>
          </a:gradFill>
          <a:ln w="9525" cap="flat" cmpd="sng">
            <a:solidFill>
              <a:srgbClr val="00FDC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2"/>
          <p:cNvSpPr txBox="1"/>
          <p:nvPr/>
        </p:nvSpPr>
        <p:spPr>
          <a:xfrm>
            <a:off x="526500" y="150975"/>
            <a:ext cx="8091000" cy="7284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SzPts val="770"/>
              <a:buNone/>
            </a:pPr>
            <a:r>
              <a:rPr lang="en" sz="2800" b="1">
                <a:solidFill>
                  <a:schemeClr val="accent2"/>
                </a:solidFill>
              </a:rPr>
              <a:t>QnA</a:t>
            </a:r>
            <a:endParaRPr sz="2800" b="1">
              <a:solidFill>
                <a:schemeClr val="accent2"/>
              </a:solidFill>
            </a:endParaRPr>
          </a:p>
        </p:txBody>
      </p:sp>
      <p:sp>
        <p:nvSpPr>
          <p:cNvPr id="129" name="Google Shape;129;p22"/>
          <p:cNvSpPr/>
          <p:nvPr/>
        </p:nvSpPr>
        <p:spPr>
          <a:xfrm>
            <a:off x="1346700" y="2729675"/>
            <a:ext cx="6614100" cy="858000"/>
          </a:xfrm>
          <a:prstGeom prst="roundRect">
            <a:avLst>
              <a:gd name="adj" fmla="val 16667"/>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12700" lvl="0" indent="0" algn="just" rtl="0">
              <a:lnSpc>
                <a:spcPct val="90000"/>
              </a:lnSpc>
              <a:spcBef>
                <a:spcPts val="0"/>
              </a:spcBef>
              <a:spcAft>
                <a:spcPts val="0"/>
              </a:spcAft>
              <a:buNone/>
            </a:pPr>
            <a:endParaRPr sz="1200">
              <a:solidFill>
                <a:schemeClr val="lt1"/>
              </a:solidFill>
            </a:endParaRPr>
          </a:p>
          <a:p>
            <a:pPr marL="0" lvl="0" indent="0" algn="just" rtl="0">
              <a:lnSpc>
                <a:spcPct val="90000"/>
              </a:lnSpc>
              <a:spcBef>
                <a:spcPts val="600"/>
              </a:spcBef>
              <a:spcAft>
                <a:spcPts val="0"/>
              </a:spcAft>
              <a:buNone/>
            </a:pPr>
            <a:r>
              <a:rPr lang="en" sz="1200" b="1">
                <a:solidFill>
                  <a:schemeClr val="lt1"/>
                </a:solidFill>
              </a:rPr>
              <a:t>Q7) What are the different stages of deployment?</a:t>
            </a:r>
            <a:endParaRPr sz="1200" b="1">
              <a:solidFill>
                <a:schemeClr val="lt1"/>
              </a:solidFill>
            </a:endParaRPr>
          </a:p>
          <a:p>
            <a:pPr marL="457200" lvl="0" indent="0" algn="just" rtl="0">
              <a:lnSpc>
                <a:spcPct val="90000"/>
              </a:lnSpc>
              <a:spcBef>
                <a:spcPts val="600"/>
              </a:spcBef>
              <a:spcAft>
                <a:spcPts val="600"/>
              </a:spcAft>
              <a:buNone/>
            </a:pPr>
            <a:r>
              <a:rPr lang="en" sz="1200">
                <a:solidFill>
                  <a:schemeClr val="lt1"/>
                </a:solidFill>
              </a:rPr>
              <a:t>When the model is ready we deploy it in the Heroku platform.</a:t>
            </a:r>
            <a:endParaRPr sz="1200" b="1">
              <a:solidFill>
                <a:schemeClr val="lt1"/>
              </a:solidFill>
            </a:endParaRPr>
          </a:p>
        </p:txBody>
      </p:sp>
      <p:sp>
        <p:nvSpPr>
          <p:cNvPr id="130" name="Google Shape;130;p22"/>
          <p:cNvSpPr/>
          <p:nvPr/>
        </p:nvSpPr>
        <p:spPr>
          <a:xfrm>
            <a:off x="526500" y="1361425"/>
            <a:ext cx="6817200" cy="1171800"/>
          </a:xfrm>
          <a:prstGeom prst="roundRect">
            <a:avLst>
              <a:gd name="adj" fmla="val 16667"/>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lnSpc>
                <a:spcPct val="90000"/>
              </a:lnSpc>
              <a:spcBef>
                <a:spcPts val="0"/>
              </a:spcBef>
              <a:spcAft>
                <a:spcPts val="0"/>
              </a:spcAft>
              <a:buNone/>
            </a:pPr>
            <a:r>
              <a:rPr lang="en" sz="1200" b="1">
                <a:solidFill>
                  <a:schemeClr val="lt1"/>
                </a:solidFill>
              </a:rPr>
              <a:t>Q6) How prediction was done?</a:t>
            </a:r>
            <a:endParaRPr sz="1200" b="1">
              <a:solidFill>
                <a:schemeClr val="lt1"/>
              </a:solidFill>
            </a:endParaRPr>
          </a:p>
          <a:p>
            <a:pPr marL="12700" lvl="0" indent="0" algn="just" rtl="0">
              <a:lnSpc>
                <a:spcPct val="90000"/>
              </a:lnSpc>
              <a:spcBef>
                <a:spcPts val="600"/>
              </a:spcBef>
              <a:spcAft>
                <a:spcPts val="0"/>
              </a:spcAft>
              <a:buNone/>
            </a:pPr>
            <a:r>
              <a:rPr lang="en" sz="1200">
                <a:solidFill>
                  <a:schemeClr val="lt1"/>
                </a:solidFill>
              </a:rPr>
              <a:t>●On the basis of the trained model, the prediction was performed.</a:t>
            </a:r>
            <a:endParaRPr sz="1200">
              <a:solidFill>
                <a:schemeClr val="lt1"/>
              </a:solidFill>
            </a:endParaRPr>
          </a:p>
          <a:p>
            <a:pPr marL="12700" lvl="0" indent="0" algn="just" rtl="0">
              <a:lnSpc>
                <a:spcPct val="90000"/>
              </a:lnSpc>
              <a:spcBef>
                <a:spcPts val="600"/>
              </a:spcBef>
              <a:spcAft>
                <a:spcPts val="600"/>
              </a:spcAft>
              <a:buNone/>
            </a:pPr>
            <a:r>
              <a:rPr lang="en" sz="1200">
                <a:solidFill>
                  <a:schemeClr val="lt1"/>
                </a:solidFill>
              </a:rPr>
              <a:t>●We also created an API interface for estimating the sales of the store on the basis of various  Inputs from users.</a:t>
            </a:r>
            <a:endParaRPr sz="1200" b="1">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p:nvPr/>
        </p:nvSpPr>
        <p:spPr>
          <a:xfrm>
            <a:off x="-12" y="0"/>
            <a:ext cx="4562400" cy="5143500"/>
          </a:xfrm>
          <a:prstGeom prst="rect">
            <a:avLst/>
          </a:prstGeom>
          <a:gradFill>
            <a:gsLst>
              <a:gs pos="0">
                <a:srgbClr val="D4E5F5"/>
              </a:gs>
              <a:gs pos="100000">
                <a:srgbClr val="70A4D5"/>
              </a:gs>
            </a:gsLst>
            <a:lin ang="5400012" scaled="0"/>
          </a:gradFill>
          <a:ln w="9525" cap="flat" cmpd="sng">
            <a:solidFill>
              <a:srgbClr val="00FDC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4"/>
          <p:cNvSpPr/>
          <p:nvPr/>
        </p:nvSpPr>
        <p:spPr>
          <a:xfrm>
            <a:off x="4571988" y="0"/>
            <a:ext cx="4644300" cy="5143500"/>
          </a:xfrm>
          <a:prstGeom prst="rect">
            <a:avLst/>
          </a:prstGeom>
          <a:gradFill>
            <a:gsLst>
              <a:gs pos="0">
                <a:srgbClr val="9EAFB8"/>
              </a:gs>
              <a:gs pos="100000">
                <a:srgbClr val="616D73"/>
              </a:gs>
            </a:gsLst>
            <a:lin ang="5400012" scaled="0"/>
          </a:gradFill>
          <a:ln w="9525" cap="flat" cmpd="sng">
            <a:solidFill>
              <a:srgbClr val="00FDC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txBox="1"/>
          <p:nvPr/>
        </p:nvSpPr>
        <p:spPr>
          <a:xfrm>
            <a:off x="674100" y="145600"/>
            <a:ext cx="3214200" cy="801000"/>
          </a:xfrm>
          <a:prstGeom prst="rect">
            <a:avLst/>
          </a:prstGeom>
          <a:noFill/>
          <a:ln>
            <a:noFill/>
          </a:ln>
        </p:spPr>
        <p:txBody>
          <a:bodyPr spcFirstLastPara="1" wrap="square" lIns="91425" tIns="91425" rIns="91425" bIns="91425" anchor="t" anchorCtr="0">
            <a:normAutofit/>
          </a:bodyPr>
          <a:lstStyle/>
          <a:p>
            <a:pPr marL="0" lvl="0" indent="0" algn="ctr" rtl="0">
              <a:spcBef>
                <a:spcPts val="0"/>
              </a:spcBef>
              <a:spcAft>
                <a:spcPts val="0"/>
              </a:spcAft>
              <a:buNone/>
            </a:pPr>
            <a:r>
              <a:rPr lang="en" sz="2800">
                <a:solidFill>
                  <a:srgbClr val="212121"/>
                </a:solidFill>
              </a:rPr>
              <a:t>Objective</a:t>
            </a:r>
            <a:endParaRPr sz="2800">
              <a:solidFill>
                <a:srgbClr val="212121"/>
              </a:solidFill>
            </a:endParaRPr>
          </a:p>
        </p:txBody>
      </p:sp>
      <p:sp>
        <p:nvSpPr>
          <p:cNvPr id="65" name="Google Shape;65;p14"/>
          <p:cNvSpPr txBox="1"/>
          <p:nvPr/>
        </p:nvSpPr>
        <p:spPr>
          <a:xfrm>
            <a:off x="5134800" y="145600"/>
            <a:ext cx="3518700" cy="80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SzPts val="688"/>
              <a:buNone/>
            </a:pPr>
            <a:r>
              <a:rPr lang="en" sz="2825">
                <a:solidFill>
                  <a:schemeClr val="lt1"/>
                </a:solidFill>
              </a:rPr>
              <a:t>Problem Statement</a:t>
            </a:r>
            <a:endParaRPr sz="2825">
              <a:solidFill>
                <a:schemeClr val="lt1"/>
              </a:solidFill>
            </a:endParaRPr>
          </a:p>
        </p:txBody>
      </p:sp>
      <p:sp>
        <p:nvSpPr>
          <p:cNvPr id="66" name="Google Shape;66;p14"/>
          <p:cNvSpPr txBox="1"/>
          <p:nvPr/>
        </p:nvSpPr>
        <p:spPr>
          <a:xfrm>
            <a:off x="496350" y="1448625"/>
            <a:ext cx="3569700" cy="1351500"/>
          </a:xfrm>
          <a:prstGeom prst="rect">
            <a:avLst/>
          </a:prstGeom>
          <a:noFill/>
          <a:ln>
            <a:noFill/>
          </a:ln>
        </p:spPr>
        <p:txBody>
          <a:bodyPr spcFirstLastPara="1" wrap="square" lIns="91425" tIns="91425" rIns="91425" bIns="91425" anchor="t" anchorCtr="0">
            <a:normAutofit lnSpcReduction="20000"/>
          </a:bodyPr>
          <a:lstStyle/>
          <a:p>
            <a:pPr marL="0" lvl="0" indent="0" algn="just" rtl="0">
              <a:spcBef>
                <a:spcPts val="1200"/>
              </a:spcBef>
              <a:spcAft>
                <a:spcPts val="1200"/>
              </a:spcAft>
              <a:buNone/>
            </a:pPr>
            <a:r>
              <a:rPr lang="en" sz="1100" b="1">
                <a:solidFill>
                  <a:srgbClr val="3F3F3F"/>
                </a:solidFill>
                <a:latin typeface="Source Code Pro"/>
                <a:ea typeface="Source Code Pro"/>
                <a:cs typeface="Source Code Pro"/>
                <a:sym typeface="Source Code Pro"/>
              </a:rPr>
              <a:t>The objective of this machine learning project in the Tourism domain is to build a predictive model using historical tourism data. The model aims to assist in efficiently and accurately determining whether the prospective customer will purchase the travel package or not. </a:t>
            </a:r>
            <a:endParaRPr sz="1100" b="1">
              <a:solidFill>
                <a:srgbClr val="666666"/>
              </a:solidFill>
              <a:latin typeface="Source Code Pro"/>
              <a:ea typeface="Source Code Pro"/>
              <a:cs typeface="Source Code Pro"/>
              <a:sym typeface="Source Code Pro"/>
            </a:endParaRPr>
          </a:p>
        </p:txBody>
      </p:sp>
      <p:sp>
        <p:nvSpPr>
          <p:cNvPr id="67" name="Google Shape;67;p14"/>
          <p:cNvSpPr txBox="1"/>
          <p:nvPr/>
        </p:nvSpPr>
        <p:spPr>
          <a:xfrm>
            <a:off x="5109300" y="1448625"/>
            <a:ext cx="3569700" cy="23409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0"/>
              </a:spcAft>
              <a:buClr>
                <a:schemeClr val="dk1"/>
              </a:buClr>
              <a:buSzPts val="1100"/>
              <a:buFont typeface="Arial"/>
              <a:buNone/>
            </a:pPr>
            <a:r>
              <a:rPr lang="en" sz="1100" b="1">
                <a:solidFill>
                  <a:schemeClr val="lt2"/>
                </a:solidFill>
                <a:latin typeface="Source Code Pro"/>
                <a:ea typeface="Source Code Pro"/>
                <a:cs typeface="Source Code Pro"/>
                <a:sym typeface="Source Code Pro"/>
              </a:rPr>
              <a:t>Tourism is one of the most rapidly growing global industries and tourism forecasting is becoming an increasingly important activity in planning and managing the industry. Because of high fluctuations of tourism demand, accurate predictions of purchase of travel packages are of high importance for tourism organizations. The goal is to predict whether the customer will purchase the travel or not.</a:t>
            </a:r>
            <a:endParaRPr sz="1100" b="1">
              <a:solidFill>
                <a:schemeClr val="lt2"/>
              </a:solidFill>
              <a:latin typeface="Source Code Pro"/>
              <a:ea typeface="Source Code Pro"/>
              <a:cs typeface="Source Code Pro"/>
              <a:sym typeface="Source Code Pro"/>
            </a:endParaRPr>
          </a:p>
          <a:p>
            <a:pPr marL="0" lvl="0" indent="0" algn="just" rtl="0">
              <a:spcBef>
                <a:spcPts val="1200"/>
              </a:spcBef>
              <a:spcAft>
                <a:spcPts val="1200"/>
              </a:spcAft>
              <a:buNone/>
            </a:pPr>
            <a:endParaRPr sz="1100" b="1">
              <a:solidFill>
                <a:srgbClr val="3F3F3F"/>
              </a:solidFill>
              <a:latin typeface="Source Code Pro"/>
              <a:ea typeface="Source Code Pro"/>
              <a:cs typeface="Source Code Pro"/>
              <a:sym typeface="Source Code Pr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p:nvPr/>
        </p:nvSpPr>
        <p:spPr>
          <a:xfrm>
            <a:off x="0" y="0"/>
            <a:ext cx="9144000" cy="5143500"/>
          </a:xfrm>
          <a:prstGeom prst="rect">
            <a:avLst/>
          </a:prstGeom>
          <a:gradFill>
            <a:gsLst>
              <a:gs pos="0">
                <a:srgbClr val="DCECD5"/>
              </a:gs>
              <a:gs pos="100000">
                <a:srgbClr val="93BC81"/>
              </a:gs>
            </a:gsLst>
            <a:path path="circle">
              <a:fillToRect l="50000" t="50000" r="50000" b="50000"/>
            </a:path>
            <a:tileRect/>
          </a:gradFill>
          <a:ln w="9525" cap="flat" cmpd="sng">
            <a:solidFill>
              <a:srgbClr val="00FDC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txBox="1"/>
          <p:nvPr/>
        </p:nvSpPr>
        <p:spPr>
          <a:xfrm>
            <a:off x="1784563" y="108300"/>
            <a:ext cx="5574900" cy="801000"/>
          </a:xfrm>
          <a:prstGeom prst="rect">
            <a:avLst/>
          </a:prstGeom>
          <a:noFill/>
          <a:ln>
            <a:noFill/>
          </a:ln>
        </p:spPr>
        <p:txBody>
          <a:bodyPr spcFirstLastPara="1" wrap="square" lIns="91425" tIns="91425" rIns="91425" bIns="91425" anchor="ctr" anchorCtr="0">
            <a:normAutofit/>
          </a:bodyPr>
          <a:lstStyle/>
          <a:p>
            <a:pPr marL="0" lvl="0" indent="0" algn="ctr" rtl="0">
              <a:lnSpc>
                <a:spcPct val="90000"/>
              </a:lnSpc>
              <a:spcBef>
                <a:spcPts val="0"/>
              </a:spcBef>
              <a:spcAft>
                <a:spcPts val="0"/>
              </a:spcAft>
              <a:buNone/>
            </a:pPr>
            <a:r>
              <a:rPr lang="en" sz="2800" b="1">
                <a:solidFill>
                  <a:schemeClr val="accent2"/>
                </a:solidFill>
              </a:rPr>
              <a:t>Architecture</a:t>
            </a:r>
            <a:endParaRPr sz="2800" b="1">
              <a:solidFill>
                <a:schemeClr val="accent2"/>
              </a:solidFill>
            </a:endParaRPr>
          </a:p>
        </p:txBody>
      </p:sp>
      <p:pic>
        <p:nvPicPr>
          <p:cNvPr id="74" name="Google Shape;74;p15"/>
          <p:cNvPicPr preferRelativeResize="0"/>
          <p:nvPr/>
        </p:nvPicPr>
        <p:blipFill>
          <a:blip r:embed="rId3">
            <a:alphaModFix amt="65000"/>
          </a:blip>
          <a:stretch>
            <a:fillRect/>
          </a:stretch>
        </p:blipFill>
        <p:spPr>
          <a:xfrm>
            <a:off x="1395400" y="1068025"/>
            <a:ext cx="6353175" cy="3562350"/>
          </a:xfrm>
          <a:prstGeom prst="rect">
            <a:avLst/>
          </a:prstGeom>
          <a:noFill/>
          <a:ln>
            <a:noFill/>
          </a:ln>
          <a:effectLst>
            <a:outerShdw blurRad="57150" dist="19050" dir="5400000" algn="bl" rotWithShape="0">
              <a:srgbClr val="000000">
                <a:alpha val="60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p:nvPr/>
        </p:nvSpPr>
        <p:spPr>
          <a:xfrm>
            <a:off x="0" y="0"/>
            <a:ext cx="9144000" cy="5143500"/>
          </a:xfrm>
          <a:prstGeom prst="rect">
            <a:avLst/>
          </a:prstGeom>
          <a:gradFill>
            <a:gsLst>
              <a:gs pos="0">
                <a:srgbClr val="D4E5F5"/>
              </a:gs>
              <a:gs pos="100000">
                <a:srgbClr val="70A4D5"/>
              </a:gs>
            </a:gsLst>
            <a:lin ang="5400012" scaled="0"/>
          </a:gradFill>
          <a:ln w="9525" cap="flat" cmpd="sng">
            <a:solidFill>
              <a:srgbClr val="00FDC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6"/>
          <p:cNvSpPr txBox="1"/>
          <p:nvPr/>
        </p:nvSpPr>
        <p:spPr>
          <a:xfrm>
            <a:off x="526500" y="150975"/>
            <a:ext cx="8091000" cy="7284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SzPts val="770"/>
              <a:buNone/>
            </a:pPr>
            <a:r>
              <a:rPr lang="en" sz="2800" b="1">
                <a:solidFill>
                  <a:schemeClr val="accent2"/>
                </a:solidFill>
              </a:rPr>
              <a:t>Data Validation and Data Transformation</a:t>
            </a:r>
            <a:endParaRPr sz="2800" b="1">
              <a:solidFill>
                <a:schemeClr val="accent2"/>
              </a:solidFill>
            </a:endParaRPr>
          </a:p>
        </p:txBody>
      </p:sp>
      <p:sp>
        <p:nvSpPr>
          <p:cNvPr id="81" name="Google Shape;81;p16"/>
          <p:cNvSpPr/>
          <p:nvPr/>
        </p:nvSpPr>
        <p:spPr>
          <a:xfrm>
            <a:off x="526500" y="1306150"/>
            <a:ext cx="5440800" cy="821700"/>
          </a:xfrm>
          <a:prstGeom prst="roundRect">
            <a:avLst>
              <a:gd name="adj" fmla="val 16667"/>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lt1"/>
                </a:solidFill>
              </a:rPr>
              <a:t>The dataset was taken from a Kaggle Page. </a:t>
            </a:r>
            <a:endParaRPr b="1">
              <a:solidFill>
                <a:schemeClr val="lt1"/>
              </a:solidFill>
            </a:endParaRPr>
          </a:p>
        </p:txBody>
      </p:sp>
      <p:sp>
        <p:nvSpPr>
          <p:cNvPr id="82" name="Google Shape;82;p16"/>
          <p:cNvSpPr/>
          <p:nvPr/>
        </p:nvSpPr>
        <p:spPr>
          <a:xfrm>
            <a:off x="1239975" y="2424300"/>
            <a:ext cx="6206400" cy="821700"/>
          </a:xfrm>
          <a:prstGeom prst="roundRect">
            <a:avLst>
              <a:gd name="adj" fmla="val 16667"/>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lt1"/>
                </a:solidFill>
              </a:rPr>
              <a:t>Data Type of Columns - </a:t>
            </a:r>
            <a:endParaRPr b="1">
              <a:solidFill>
                <a:schemeClr val="lt1"/>
              </a:solidFill>
            </a:endParaRPr>
          </a:p>
          <a:p>
            <a:pPr marL="0" lvl="0" indent="0" algn="ctr" rtl="0">
              <a:spcBef>
                <a:spcPts val="0"/>
              </a:spcBef>
              <a:spcAft>
                <a:spcPts val="0"/>
              </a:spcAft>
              <a:buNone/>
            </a:pPr>
            <a:r>
              <a:rPr lang="en" b="1">
                <a:solidFill>
                  <a:schemeClr val="lt1"/>
                </a:solidFill>
              </a:rPr>
              <a:t>Validating the data type of the columns, if wrong, then were corrected.</a:t>
            </a:r>
            <a:endParaRPr b="1">
              <a:solidFill>
                <a:schemeClr val="lt1"/>
              </a:solidFill>
            </a:endParaRPr>
          </a:p>
        </p:txBody>
      </p:sp>
      <p:sp>
        <p:nvSpPr>
          <p:cNvPr id="83" name="Google Shape;83;p16"/>
          <p:cNvSpPr/>
          <p:nvPr/>
        </p:nvSpPr>
        <p:spPr>
          <a:xfrm>
            <a:off x="1901600" y="3542450"/>
            <a:ext cx="6822600" cy="821700"/>
          </a:xfrm>
          <a:prstGeom prst="roundRect">
            <a:avLst>
              <a:gd name="adj" fmla="val 16667"/>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b="1">
                <a:solidFill>
                  <a:schemeClr val="lt1"/>
                </a:solidFill>
              </a:rPr>
              <a:t>Null values in Columns – </a:t>
            </a:r>
            <a:endParaRPr b="1">
              <a:solidFill>
                <a:schemeClr val="lt1"/>
              </a:solidFill>
            </a:endParaRPr>
          </a:p>
          <a:p>
            <a:pPr marL="0" lvl="0" indent="0" algn="ctr" rtl="0">
              <a:lnSpc>
                <a:spcPct val="115000"/>
              </a:lnSpc>
              <a:spcBef>
                <a:spcPts val="0"/>
              </a:spcBef>
              <a:spcAft>
                <a:spcPts val="0"/>
              </a:spcAft>
              <a:buNone/>
            </a:pPr>
            <a:r>
              <a:rPr lang="en" b="1">
                <a:solidFill>
                  <a:schemeClr val="lt1"/>
                </a:solidFill>
              </a:rPr>
              <a:t>Validating the column in the dataset have null values or missing information. </a:t>
            </a:r>
            <a:endParaRPr b="1">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p:nvPr/>
        </p:nvSpPr>
        <p:spPr>
          <a:xfrm>
            <a:off x="0" y="0"/>
            <a:ext cx="9144000" cy="5143500"/>
          </a:xfrm>
          <a:prstGeom prst="rect">
            <a:avLst/>
          </a:prstGeom>
          <a:gradFill>
            <a:gsLst>
              <a:gs pos="0">
                <a:srgbClr val="F2F2F2"/>
              </a:gs>
              <a:gs pos="100000">
                <a:srgbClr val="A6A6A6"/>
              </a:gs>
            </a:gsLst>
            <a:lin ang="5400012" scaled="0"/>
          </a:gradFill>
          <a:ln w="9525" cap="flat" cmpd="sng">
            <a:solidFill>
              <a:srgbClr val="00FDC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7"/>
          <p:cNvSpPr txBox="1"/>
          <p:nvPr/>
        </p:nvSpPr>
        <p:spPr>
          <a:xfrm>
            <a:off x="526500" y="150975"/>
            <a:ext cx="8091000" cy="7284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SzPts val="770"/>
              <a:buNone/>
            </a:pPr>
            <a:r>
              <a:rPr lang="en" sz="2800" b="1">
                <a:solidFill>
                  <a:schemeClr val="accent2"/>
                </a:solidFill>
              </a:rPr>
              <a:t>Model Training</a:t>
            </a:r>
            <a:endParaRPr sz="2800" b="1">
              <a:solidFill>
                <a:schemeClr val="accent2"/>
              </a:solidFill>
            </a:endParaRPr>
          </a:p>
        </p:txBody>
      </p:sp>
      <p:sp>
        <p:nvSpPr>
          <p:cNvPr id="90" name="Google Shape;90;p17"/>
          <p:cNvSpPr/>
          <p:nvPr/>
        </p:nvSpPr>
        <p:spPr>
          <a:xfrm>
            <a:off x="483800" y="825975"/>
            <a:ext cx="2796000" cy="728400"/>
          </a:xfrm>
          <a:prstGeom prst="roundRect">
            <a:avLst>
              <a:gd name="adj" fmla="val 16667"/>
            </a:avLst>
          </a:prstGeom>
          <a:solidFill>
            <a:srgbClr val="B6D7A8"/>
          </a:solidFill>
          <a:ln w="9525" cap="flat" cmpd="sng">
            <a:solidFill>
              <a:srgbClr val="CFE2F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000" b="1">
                <a:solidFill>
                  <a:schemeClr val="dk1"/>
                </a:solidFill>
              </a:rPr>
              <a:t>Data Pre-processing</a:t>
            </a:r>
            <a:endParaRPr sz="2000" b="1">
              <a:solidFill>
                <a:schemeClr val="dk1"/>
              </a:solidFill>
            </a:endParaRPr>
          </a:p>
        </p:txBody>
      </p:sp>
      <p:sp>
        <p:nvSpPr>
          <p:cNvPr id="91" name="Google Shape;91;p17"/>
          <p:cNvSpPr/>
          <p:nvPr/>
        </p:nvSpPr>
        <p:spPr>
          <a:xfrm>
            <a:off x="1410725" y="1880075"/>
            <a:ext cx="7206900" cy="2766300"/>
          </a:xfrm>
          <a:prstGeom prst="roundRect">
            <a:avLst>
              <a:gd name="adj" fmla="val 16667"/>
            </a:avLst>
          </a:prstGeom>
          <a:solidFill>
            <a:srgbClr val="93C47D"/>
          </a:solidFill>
          <a:ln w="9525"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457200" lvl="0" indent="-323850" algn="l" rtl="0">
              <a:lnSpc>
                <a:spcPct val="150000"/>
              </a:lnSpc>
              <a:spcBef>
                <a:spcPts val="0"/>
              </a:spcBef>
              <a:spcAft>
                <a:spcPts val="0"/>
              </a:spcAft>
              <a:buClr>
                <a:schemeClr val="dk1"/>
              </a:buClr>
              <a:buSzPts val="1500"/>
              <a:buChar char="●"/>
            </a:pPr>
            <a:r>
              <a:rPr lang="en" sz="1500" b="1">
                <a:solidFill>
                  <a:schemeClr val="dk1"/>
                </a:solidFill>
              </a:rPr>
              <a:t>Performing EDA to get insights of the data.</a:t>
            </a:r>
            <a:endParaRPr sz="1500" b="1">
              <a:solidFill>
                <a:schemeClr val="dk1"/>
              </a:solidFill>
            </a:endParaRPr>
          </a:p>
          <a:p>
            <a:pPr marL="457200" lvl="0" indent="-323850" algn="l" rtl="0">
              <a:lnSpc>
                <a:spcPct val="150000"/>
              </a:lnSpc>
              <a:spcBef>
                <a:spcPts val="0"/>
              </a:spcBef>
              <a:spcAft>
                <a:spcPts val="0"/>
              </a:spcAft>
              <a:buClr>
                <a:schemeClr val="dk1"/>
              </a:buClr>
              <a:buSzPts val="1500"/>
              <a:buChar char="●"/>
            </a:pPr>
            <a:r>
              <a:rPr lang="en" sz="1500" b="1">
                <a:solidFill>
                  <a:schemeClr val="dk1"/>
                </a:solidFill>
              </a:rPr>
              <a:t>Imputing any Null values if present.</a:t>
            </a:r>
            <a:endParaRPr sz="1500" b="1">
              <a:solidFill>
                <a:schemeClr val="dk1"/>
              </a:solidFill>
            </a:endParaRPr>
          </a:p>
          <a:p>
            <a:pPr marL="457200" lvl="0" indent="-323850" algn="l" rtl="0">
              <a:lnSpc>
                <a:spcPct val="150000"/>
              </a:lnSpc>
              <a:spcBef>
                <a:spcPts val="0"/>
              </a:spcBef>
              <a:spcAft>
                <a:spcPts val="0"/>
              </a:spcAft>
              <a:buClr>
                <a:schemeClr val="dk1"/>
              </a:buClr>
              <a:buSzPts val="1500"/>
              <a:buChar char="●"/>
            </a:pPr>
            <a:r>
              <a:rPr lang="en" sz="1500" b="1">
                <a:solidFill>
                  <a:schemeClr val="dk1"/>
                </a:solidFill>
              </a:rPr>
              <a:t>Treating Outliers if any</a:t>
            </a:r>
            <a:endParaRPr sz="1500" b="1">
              <a:solidFill>
                <a:schemeClr val="dk1"/>
              </a:solidFill>
            </a:endParaRPr>
          </a:p>
          <a:p>
            <a:pPr marL="457200" lvl="0" indent="-323850" algn="l" rtl="0">
              <a:lnSpc>
                <a:spcPct val="150000"/>
              </a:lnSpc>
              <a:spcBef>
                <a:spcPts val="0"/>
              </a:spcBef>
              <a:spcAft>
                <a:spcPts val="0"/>
              </a:spcAft>
              <a:buClr>
                <a:schemeClr val="dk1"/>
              </a:buClr>
              <a:buSzPts val="1500"/>
              <a:buChar char="●"/>
            </a:pPr>
            <a:r>
              <a:rPr lang="en" sz="1500" b="1">
                <a:solidFill>
                  <a:schemeClr val="dk1"/>
                </a:solidFill>
              </a:rPr>
              <a:t>Encoding the categorical features/columns.</a:t>
            </a:r>
            <a:endParaRPr sz="1500" b="1">
              <a:solidFill>
                <a:schemeClr val="dk1"/>
              </a:solidFill>
            </a:endParaRPr>
          </a:p>
          <a:p>
            <a:pPr marL="457200" lvl="0" indent="-323850" algn="l" rtl="0">
              <a:lnSpc>
                <a:spcPct val="150000"/>
              </a:lnSpc>
              <a:spcBef>
                <a:spcPts val="0"/>
              </a:spcBef>
              <a:spcAft>
                <a:spcPts val="0"/>
              </a:spcAft>
              <a:buClr>
                <a:schemeClr val="dk1"/>
              </a:buClr>
              <a:buSzPts val="1500"/>
              <a:buChar char="●"/>
            </a:pPr>
            <a:r>
              <a:rPr lang="en" sz="1500" b="1">
                <a:solidFill>
                  <a:schemeClr val="dk1"/>
                </a:solidFill>
              </a:rPr>
              <a:t>Performing K best selection to select features with high importance.</a:t>
            </a:r>
            <a:endParaRPr sz="1500" b="1">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p:nvPr/>
        </p:nvSpPr>
        <p:spPr>
          <a:xfrm>
            <a:off x="0" y="0"/>
            <a:ext cx="9144000" cy="5143500"/>
          </a:xfrm>
          <a:prstGeom prst="rect">
            <a:avLst/>
          </a:prstGeom>
          <a:gradFill>
            <a:gsLst>
              <a:gs pos="0">
                <a:srgbClr val="DFE9FB"/>
              </a:gs>
              <a:gs pos="100000">
                <a:srgbClr val="6E9BE7"/>
              </a:gs>
            </a:gsLst>
            <a:lin ang="5400012" scaled="0"/>
          </a:gradFill>
          <a:ln w="9525" cap="flat" cmpd="sng">
            <a:solidFill>
              <a:srgbClr val="00FDC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8"/>
          <p:cNvSpPr txBox="1"/>
          <p:nvPr/>
        </p:nvSpPr>
        <p:spPr>
          <a:xfrm>
            <a:off x="526500" y="150975"/>
            <a:ext cx="8091000" cy="7284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SzPts val="770"/>
              <a:buNone/>
            </a:pPr>
            <a:r>
              <a:rPr lang="en" sz="2800" b="1">
                <a:solidFill>
                  <a:schemeClr val="accent2"/>
                </a:solidFill>
              </a:rPr>
              <a:t>Model Selection</a:t>
            </a:r>
            <a:endParaRPr sz="2800" b="1">
              <a:solidFill>
                <a:schemeClr val="accent2"/>
              </a:solidFill>
            </a:endParaRPr>
          </a:p>
        </p:txBody>
      </p:sp>
      <p:sp>
        <p:nvSpPr>
          <p:cNvPr id="98" name="Google Shape;98;p18"/>
          <p:cNvSpPr/>
          <p:nvPr/>
        </p:nvSpPr>
        <p:spPr>
          <a:xfrm>
            <a:off x="968550" y="1453250"/>
            <a:ext cx="7206900" cy="2766300"/>
          </a:xfrm>
          <a:prstGeom prst="roundRect">
            <a:avLst>
              <a:gd name="adj" fmla="val 16667"/>
            </a:avLst>
          </a:prstGeom>
          <a:solidFill>
            <a:schemeClr val="dk2"/>
          </a:solidFill>
          <a:ln w="9525"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457200" lvl="0" indent="0" algn="just" rtl="0">
              <a:lnSpc>
                <a:spcPct val="90000"/>
              </a:lnSpc>
              <a:spcBef>
                <a:spcPts val="0"/>
              </a:spcBef>
              <a:spcAft>
                <a:spcPts val="600"/>
              </a:spcAft>
              <a:buNone/>
            </a:pPr>
            <a:r>
              <a:rPr lang="en" sz="1600" b="1">
                <a:solidFill>
                  <a:schemeClr val="lt1"/>
                </a:solidFill>
              </a:rPr>
              <a:t>After pre-processing and model training, we find the best model for prediction. The model is trained on multiple Classification algorithms like Logistic Regression, Decision Tree, etc. After prediction, we will find the best model using evaluation metrics like Confusion Matrix and ROC-AUC.</a:t>
            </a:r>
            <a:endParaRPr sz="1600" b="1">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p:nvPr/>
        </p:nvSpPr>
        <p:spPr>
          <a:xfrm>
            <a:off x="0" y="0"/>
            <a:ext cx="9144000" cy="5143500"/>
          </a:xfrm>
          <a:prstGeom prst="rect">
            <a:avLst/>
          </a:prstGeom>
          <a:gradFill>
            <a:gsLst>
              <a:gs pos="0">
                <a:srgbClr val="DCECD5"/>
              </a:gs>
              <a:gs pos="100000">
                <a:srgbClr val="93BC81"/>
              </a:gs>
            </a:gsLst>
            <a:path path="circle">
              <a:fillToRect l="50000" t="50000" r="50000" b="50000"/>
            </a:path>
            <a:tileRect/>
          </a:gradFill>
          <a:ln w="9525" cap="flat" cmpd="sng">
            <a:solidFill>
              <a:srgbClr val="00FDC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9"/>
          <p:cNvSpPr txBox="1"/>
          <p:nvPr/>
        </p:nvSpPr>
        <p:spPr>
          <a:xfrm>
            <a:off x="526500" y="150975"/>
            <a:ext cx="8091000" cy="7284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SzPts val="770"/>
              <a:buNone/>
            </a:pPr>
            <a:r>
              <a:rPr lang="en" sz="2800" b="1">
                <a:solidFill>
                  <a:schemeClr val="accent2"/>
                </a:solidFill>
              </a:rPr>
              <a:t>Model Selection</a:t>
            </a:r>
            <a:endParaRPr sz="2800" b="1">
              <a:solidFill>
                <a:schemeClr val="accent2"/>
              </a:solidFill>
            </a:endParaRPr>
          </a:p>
        </p:txBody>
      </p:sp>
      <p:sp>
        <p:nvSpPr>
          <p:cNvPr id="105" name="Google Shape;105;p19"/>
          <p:cNvSpPr/>
          <p:nvPr/>
        </p:nvSpPr>
        <p:spPr>
          <a:xfrm>
            <a:off x="968550" y="1453250"/>
            <a:ext cx="7206900" cy="2766300"/>
          </a:xfrm>
          <a:prstGeom prst="roundRect">
            <a:avLst>
              <a:gd name="adj" fmla="val 16667"/>
            </a:avLst>
          </a:prstGeom>
          <a:solidFill>
            <a:schemeClr val="dk2"/>
          </a:solidFill>
          <a:ln w="9525"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457200" lvl="0" indent="0" algn="just" rtl="0">
              <a:lnSpc>
                <a:spcPct val="90000"/>
              </a:lnSpc>
              <a:spcBef>
                <a:spcPts val="0"/>
              </a:spcBef>
              <a:spcAft>
                <a:spcPts val="600"/>
              </a:spcAft>
              <a:buNone/>
            </a:pPr>
            <a:r>
              <a:rPr lang="en" sz="1600" b="1">
                <a:solidFill>
                  <a:schemeClr val="lt1"/>
                </a:solidFill>
              </a:rPr>
              <a:t>After pre-processing and model training, we find the best model for prediction. The model is trained on multiple Classification algorithms like Logistic Regression, Decision Tree, XGBoost  etc. After prediction, we will find the best model using evaluation metrics like Confusion Matrix and ROC-AUC.</a:t>
            </a:r>
            <a:endParaRPr sz="1600" b="1">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p:nvPr/>
        </p:nvSpPr>
        <p:spPr>
          <a:xfrm>
            <a:off x="0" y="0"/>
            <a:ext cx="9144000" cy="5143500"/>
          </a:xfrm>
          <a:prstGeom prst="rect">
            <a:avLst/>
          </a:prstGeom>
          <a:gradFill>
            <a:gsLst>
              <a:gs pos="0">
                <a:srgbClr val="DFE9FB"/>
              </a:gs>
              <a:gs pos="100000">
                <a:srgbClr val="6E9BE7"/>
              </a:gs>
            </a:gsLst>
            <a:lin ang="5400012" scaled="0"/>
          </a:gradFill>
          <a:ln w="9525" cap="flat" cmpd="sng">
            <a:solidFill>
              <a:srgbClr val="00FDC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0"/>
          <p:cNvSpPr txBox="1"/>
          <p:nvPr/>
        </p:nvSpPr>
        <p:spPr>
          <a:xfrm>
            <a:off x="526500" y="150975"/>
            <a:ext cx="8091000" cy="7284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SzPts val="770"/>
              <a:buNone/>
            </a:pPr>
            <a:r>
              <a:rPr lang="en" sz="2800" b="1">
                <a:solidFill>
                  <a:schemeClr val="accent2"/>
                </a:solidFill>
              </a:rPr>
              <a:t>QnA</a:t>
            </a:r>
            <a:endParaRPr sz="2800" b="1">
              <a:solidFill>
                <a:schemeClr val="accent2"/>
              </a:solidFill>
            </a:endParaRPr>
          </a:p>
        </p:txBody>
      </p:sp>
      <p:sp>
        <p:nvSpPr>
          <p:cNvPr id="112" name="Google Shape;112;p20"/>
          <p:cNvSpPr/>
          <p:nvPr/>
        </p:nvSpPr>
        <p:spPr>
          <a:xfrm>
            <a:off x="526500" y="1124800"/>
            <a:ext cx="6529200" cy="682800"/>
          </a:xfrm>
          <a:prstGeom prst="roundRect">
            <a:avLst>
              <a:gd name="adj" fmla="val 16667"/>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lnSpc>
                <a:spcPct val="90000"/>
              </a:lnSpc>
              <a:spcBef>
                <a:spcPts val="0"/>
              </a:spcBef>
              <a:spcAft>
                <a:spcPts val="0"/>
              </a:spcAft>
              <a:buClr>
                <a:schemeClr val="dk1"/>
              </a:buClr>
              <a:buSzPts val="1100"/>
              <a:buFont typeface="Arial"/>
              <a:buNone/>
            </a:pPr>
            <a:r>
              <a:rPr lang="en" sz="1200" b="1">
                <a:solidFill>
                  <a:schemeClr val="lt1"/>
                </a:solidFill>
              </a:rPr>
              <a:t>Q1) What is the source data?</a:t>
            </a:r>
            <a:endParaRPr sz="1200" b="1">
              <a:solidFill>
                <a:schemeClr val="lt1"/>
              </a:solidFill>
            </a:endParaRPr>
          </a:p>
          <a:p>
            <a:pPr marL="457200" lvl="0" indent="0" algn="just" rtl="0">
              <a:lnSpc>
                <a:spcPct val="90000"/>
              </a:lnSpc>
              <a:spcBef>
                <a:spcPts val="600"/>
              </a:spcBef>
              <a:spcAft>
                <a:spcPts val="600"/>
              </a:spcAft>
              <a:buNone/>
            </a:pPr>
            <a:r>
              <a:rPr lang="en" sz="1200">
                <a:solidFill>
                  <a:schemeClr val="lt1"/>
                </a:solidFill>
              </a:rPr>
              <a:t>The source of the data is Kaggle. The data is in the form of a ‘CSV’ file.</a:t>
            </a:r>
            <a:endParaRPr sz="1200" b="1">
              <a:solidFill>
                <a:schemeClr val="lt1"/>
              </a:solidFill>
            </a:endParaRPr>
          </a:p>
        </p:txBody>
      </p:sp>
      <p:sp>
        <p:nvSpPr>
          <p:cNvPr id="113" name="Google Shape;113;p20"/>
          <p:cNvSpPr/>
          <p:nvPr/>
        </p:nvSpPr>
        <p:spPr>
          <a:xfrm>
            <a:off x="796275" y="2013500"/>
            <a:ext cx="6529200" cy="682800"/>
          </a:xfrm>
          <a:prstGeom prst="roundRect">
            <a:avLst>
              <a:gd name="adj" fmla="val 16667"/>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lnSpc>
                <a:spcPct val="90000"/>
              </a:lnSpc>
              <a:spcBef>
                <a:spcPts val="0"/>
              </a:spcBef>
              <a:spcAft>
                <a:spcPts val="0"/>
              </a:spcAft>
              <a:buNone/>
            </a:pPr>
            <a:r>
              <a:rPr lang="en" sz="1200" b="1">
                <a:solidFill>
                  <a:schemeClr val="lt1"/>
                </a:solidFill>
              </a:rPr>
              <a:t>Q2) What was the type of data?</a:t>
            </a:r>
            <a:endParaRPr sz="1200" b="1">
              <a:solidFill>
                <a:schemeClr val="lt1"/>
              </a:solidFill>
            </a:endParaRPr>
          </a:p>
          <a:p>
            <a:pPr marL="457200" lvl="0" indent="0" algn="just" rtl="0">
              <a:lnSpc>
                <a:spcPct val="90000"/>
              </a:lnSpc>
              <a:spcBef>
                <a:spcPts val="600"/>
              </a:spcBef>
              <a:spcAft>
                <a:spcPts val="600"/>
              </a:spcAft>
              <a:buNone/>
            </a:pPr>
            <a:r>
              <a:rPr lang="en" sz="1200">
                <a:solidFill>
                  <a:schemeClr val="lt1"/>
                </a:solidFill>
              </a:rPr>
              <a:t>The data was a combination of categorical and numerical values.</a:t>
            </a:r>
            <a:endParaRPr sz="1200" b="1">
              <a:solidFill>
                <a:schemeClr val="lt1"/>
              </a:solidFill>
            </a:endParaRPr>
          </a:p>
        </p:txBody>
      </p:sp>
      <p:sp>
        <p:nvSpPr>
          <p:cNvPr id="114" name="Google Shape;114;p20"/>
          <p:cNvSpPr/>
          <p:nvPr/>
        </p:nvSpPr>
        <p:spPr>
          <a:xfrm>
            <a:off x="1034025" y="2902200"/>
            <a:ext cx="6529200" cy="682800"/>
          </a:xfrm>
          <a:prstGeom prst="roundRect">
            <a:avLst>
              <a:gd name="adj" fmla="val 16667"/>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lnSpc>
                <a:spcPct val="90000"/>
              </a:lnSpc>
              <a:spcBef>
                <a:spcPts val="0"/>
              </a:spcBef>
              <a:spcAft>
                <a:spcPts val="0"/>
              </a:spcAft>
              <a:buNone/>
            </a:pPr>
            <a:r>
              <a:rPr lang="en" sz="1200" b="1">
                <a:solidFill>
                  <a:schemeClr val="lt1"/>
                </a:solidFill>
              </a:rPr>
              <a:t>Q3) What’s the complete flow you followed in this project?</a:t>
            </a:r>
            <a:endParaRPr sz="1200" b="1">
              <a:solidFill>
                <a:schemeClr val="lt1"/>
              </a:solidFill>
            </a:endParaRPr>
          </a:p>
          <a:p>
            <a:pPr marL="457200" lvl="0" indent="0" algn="just" rtl="0">
              <a:lnSpc>
                <a:spcPct val="90000"/>
              </a:lnSpc>
              <a:spcBef>
                <a:spcPts val="600"/>
              </a:spcBef>
              <a:spcAft>
                <a:spcPts val="600"/>
              </a:spcAft>
              <a:buNone/>
            </a:pPr>
            <a:r>
              <a:rPr lang="en" sz="1200">
                <a:solidFill>
                  <a:schemeClr val="lt1"/>
                </a:solidFill>
              </a:rPr>
              <a:t>Refer to the 3</a:t>
            </a:r>
            <a:r>
              <a:rPr lang="en" sz="1200" baseline="30000">
                <a:solidFill>
                  <a:schemeClr val="lt1"/>
                </a:solidFill>
              </a:rPr>
              <a:t>rd</a:t>
            </a:r>
            <a:r>
              <a:rPr lang="en" sz="1200">
                <a:solidFill>
                  <a:schemeClr val="lt1"/>
                </a:solidFill>
              </a:rPr>
              <a:t> slide for a better understanding</a:t>
            </a:r>
            <a:endParaRPr sz="1200" b="1">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p:nvPr/>
        </p:nvSpPr>
        <p:spPr>
          <a:xfrm>
            <a:off x="0" y="0"/>
            <a:ext cx="9144000" cy="5143500"/>
          </a:xfrm>
          <a:prstGeom prst="rect">
            <a:avLst/>
          </a:prstGeom>
          <a:gradFill>
            <a:gsLst>
              <a:gs pos="0">
                <a:srgbClr val="DFE9FB"/>
              </a:gs>
              <a:gs pos="100000">
                <a:srgbClr val="6E9BE7"/>
              </a:gs>
            </a:gsLst>
            <a:lin ang="5400012" scaled="0"/>
          </a:gradFill>
          <a:ln w="9525" cap="flat" cmpd="sng">
            <a:solidFill>
              <a:srgbClr val="00FDC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1"/>
          <p:cNvSpPr txBox="1"/>
          <p:nvPr/>
        </p:nvSpPr>
        <p:spPr>
          <a:xfrm>
            <a:off x="526500" y="150975"/>
            <a:ext cx="8091000" cy="7284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SzPts val="770"/>
              <a:buNone/>
            </a:pPr>
            <a:r>
              <a:rPr lang="en" sz="2800" b="1">
                <a:solidFill>
                  <a:schemeClr val="accent2"/>
                </a:solidFill>
              </a:rPr>
              <a:t>QnA</a:t>
            </a:r>
            <a:endParaRPr sz="2800" b="1">
              <a:solidFill>
                <a:schemeClr val="accent2"/>
              </a:solidFill>
            </a:endParaRPr>
          </a:p>
        </p:txBody>
      </p:sp>
      <p:sp>
        <p:nvSpPr>
          <p:cNvPr id="121" name="Google Shape;121;p21"/>
          <p:cNvSpPr/>
          <p:nvPr/>
        </p:nvSpPr>
        <p:spPr>
          <a:xfrm>
            <a:off x="1780625" y="2817200"/>
            <a:ext cx="6628500" cy="1908300"/>
          </a:xfrm>
          <a:prstGeom prst="roundRect">
            <a:avLst>
              <a:gd name="adj" fmla="val 16667"/>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lnSpc>
                <a:spcPct val="90000"/>
              </a:lnSpc>
              <a:spcBef>
                <a:spcPts val="0"/>
              </a:spcBef>
              <a:spcAft>
                <a:spcPts val="0"/>
              </a:spcAft>
              <a:buNone/>
            </a:pPr>
            <a:r>
              <a:rPr lang="en" sz="1200" b="1">
                <a:solidFill>
                  <a:schemeClr val="lt1"/>
                </a:solidFill>
              </a:rPr>
              <a:t>Q5) How was model training done or what models were used?</a:t>
            </a:r>
            <a:endParaRPr sz="1200" b="1">
              <a:solidFill>
                <a:schemeClr val="lt1"/>
              </a:solidFill>
            </a:endParaRPr>
          </a:p>
          <a:p>
            <a:pPr marL="12700" lvl="0" indent="0" algn="just" rtl="0">
              <a:lnSpc>
                <a:spcPct val="90000"/>
              </a:lnSpc>
              <a:spcBef>
                <a:spcPts val="600"/>
              </a:spcBef>
              <a:spcAft>
                <a:spcPts val="0"/>
              </a:spcAft>
              <a:buNone/>
            </a:pPr>
            <a:r>
              <a:rPr lang="en" sz="1200">
                <a:solidFill>
                  <a:schemeClr val="lt1"/>
                </a:solidFill>
              </a:rPr>
              <a:t>●Before training the model the dataset is divided into a training set and a testing/ validation set.</a:t>
            </a:r>
            <a:endParaRPr sz="1200">
              <a:solidFill>
                <a:schemeClr val="lt1"/>
              </a:solidFill>
            </a:endParaRPr>
          </a:p>
          <a:p>
            <a:pPr marL="12700" lvl="0" indent="0" algn="just" rtl="0">
              <a:lnSpc>
                <a:spcPct val="90000"/>
              </a:lnSpc>
              <a:spcBef>
                <a:spcPts val="600"/>
              </a:spcBef>
              <a:spcAft>
                <a:spcPts val="0"/>
              </a:spcAft>
              <a:buNone/>
            </a:pPr>
            <a:r>
              <a:rPr lang="en" sz="1200">
                <a:solidFill>
                  <a:schemeClr val="lt1"/>
                </a:solidFill>
              </a:rPr>
              <a:t>●The categorical columns were converted into numeric values.</a:t>
            </a:r>
            <a:endParaRPr sz="1200">
              <a:solidFill>
                <a:schemeClr val="lt1"/>
              </a:solidFill>
            </a:endParaRPr>
          </a:p>
          <a:p>
            <a:pPr marL="12700" lvl="0" indent="0" algn="just" rtl="0">
              <a:lnSpc>
                <a:spcPct val="90000"/>
              </a:lnSpc>
              <a:spcBef>
                <a:spcPts val="600"/>
              </a:spcBef>
              <a:spcAft>
                <a:spcPts val="600"/>
              </a:spcAft>
              <a:buNone/>
            </a:pPr>
            <a:r>
              <a:rPr lang="en" sz="1200">
                <a:solidFill>
                  <a:schemeClr val="lt1"/>
                </a:solidFill>
              </a:rPr>
              <a:t>●Algorithms like Logistic Regression, Decision Tree, XGBoost were used for model training, and based on Confusion Matrix, Recall, AUC ROC the XGBoost model is saved for Validation.</a:t>
            </a:r>
            <a:endParaRPr sz="1200" b="1">
              <a:solidFill>
                <a:schemeClr val="lt1"/>
              </a:solidFill>
            </a:endParaRPr>
          </a:p>
        </p:txBody>
      </p:sp>
      <p:sp>
        <p:nvSpPr>
          <p:cNvPr id="122" name="Google Shape;122;p21"/>
          <p:cNvSpPr/>
          <p:nvPr/>
        </p:nvSpPr>
        <p:spPr>
          <a:xfrm>
            <a:off x="526500" y="774500"/>
            <a:ext cx="6817200" cy="1908300"/>
          </a:xfrm>
          <a:prstGeom prst="roundRect">
            <a:avLst>
              <a:gd name="adj" fmla="val 16667"/>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lnSpc>
                <a:spcPct val="90000"/>
              </a:lnSpc>
              <a:spcBef>
                <a:spcPts val="0"/>
              </a:spcBef>
              <a:spcAft>
                <a:spcPts val="0"/>
              </a:spcAft>
              <a:buNone/>
            </a:pPr>
            <a:r>
              <a:rPr lang="en" sz="1200" b="1">
                <a:solidFill>
                  <a:schemeClr val="lt1"/>
                </a:solidFill>
              </a:rPr>
              <a:t>Q4) What techniques were you using for data pre-processing?</a:t>
            </a:r>
            <a:endParaRPr sz="1200" b="1">
              <a:solidFill>
                <a:schemeClr val="lt1"/>
              </a:solidFill>
            </a:endParaRPr>
          </a:p>
          <a:p>
            <a:pPr marL="12700" lvl="0" indent="0" algn="just" rtl="0">
              <a:lnSpc>
                <a:spcPct val="90000"/>
              </a:lnSpc>
              <a:spcBef>
                <a:spcPts val="600"/>
              </a:spcBef>
              <a:spcAft>
                <a:spcPts val="0"/>
              </a:spcAft>
              <a:buNone/>
            </a:pPr>
            <a:r>
              <a:rPr lang="en" sz="1200">
                <a:solidFill>
                  <a:schemeClr val="lt1"/>
                </a:solidFill>
              </a:rPr>
              <a:t>●Visualizing the relation of independent variables with each other and dependent variable.</a:t>
            </a:r>
            <a:endParaRPr sz="1200">
              <a:solidFill>
                <a:schemeClr val="lt1"/>
              </a:solidFill>
            </a:endParaRPr>
          </a:p>
          <a:p>
            <a:pPr marL="12700" lvl="0" indent="0" algn="just" rtl="0">
              <a:lnSpc>
                <a:spcPct val="90000"/>
              </a:lnSpc>
              <a:spcBef>
                <a:spcPts val="600"/>
              </a:spcBef>
              <a:spcAft>
                <a:spcPts val="0"/>
              </a:spcAft>
              <a:buNone/>
            </a:pPr>
            <a:r>
              <a:rPr lang="en" sz="1200">
                <a:solidFill>
                  <a:schemeClr val="lt1"/>
                </a:solidFill>
              </a:rPr>
              <a:t>●Checking the distribution of Continuous variables.</a:t>
            </a:r>
            <a:endParaRPr sz="1200">
              <a:solidFill>
                <a:schemeClr val="lt1"/>
              </a:solidFill>
            </a:endParaRPr>
          </a:p>
          <a:p>
            <a:pPr marL="12700" lvl="0" indent="0" algn="just" rtl="0">
              <a:lnSpc>
                <a:spcPct val="90000"/>
              </a:lnSpc>
              <a:spcBef>
                <a:spcPts val="600"/>
              </a:spcBef>
              <a:spcAft>
                <a:spcPts val="0"/>
              </a:spcAft>
              <a:buNone/>
            </a:pPr>
            <a:r>
              <a:rPr lang="en" sz="1200">
                <a:solidFill>
                  <a:schemeClr val="lt1"/>
                </a:solidFill>
              </a:rPr>
              <a:t>●Checking any null values present in the dataset.</a:t>
            </a:r>
            <a:endParaRPr sz="1200">
              <a:solidFill>
                <a:schemeClr val="lt1"/>
              </a:solidFill>
            </a:endParaRPr>
          </a:p>
          <a:p>
            <a:pPr marL="12700" lvl="0" indent="0" algn="just" rtl="0">
              <a:lnSpc>
                <a:spcPct val="90000"/>
              </a:lnSpc>
              <a:spcBef>
                <a:spcPts val="600"/>
              </a:spcBef>
              <a:spcAft>
                <a:spcPts val="0"/>
              </a:spcAft>
              <a:buNone/>
            </a:pPr>
            <a:r>
              <a:rPr lang="en" sz="1200">
                <a:solidFill>
                  <a:schemeClr val="lt1"/>
                </a:solidFill>
              </a:rPr>
              <a:t>●Converting categorical data into numeric values.</a:t>
            </a:r>
            <a:endParaRPr sz="1200">
              <a:solidFill>
                <a:schemeClr val="lt1"/>
              </a:solidFill>
            </a:endParaRPr>
          </a:p>
          <a:p>
            <a:pPr marL="12700" lvl="0" indent="0" algn="just" rtl="0">
              <a:lnSpc>
                <a:spcPct val="90000"/>
              </a:lnSpc>
              <a:spcBef>
                <a:spcPts val="600"/>
              </a:spcBef>
              <a:spcAft>
                <a:spcPts val="600"/>
              </a:spcAft>
              <a:buNone/>
            </a:pPr>
            <a:r>
              <a:rPr lang="en" sz="1200">
                <a:solidFill>
                  <a:schemeClr val="lt1"/>
                </a:solidFill>
              </a:rPr>
              <a:t>●Feature selection of data.</a:t>
            </a:r>
            <a:endParaRPr sz="1200" b="1">
              <a:solidFill>
                <a:schemeClr val="lt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589</Words>
  <Application>Microsoft Office PowerPoint</Application>
  <PresentationFormat>On-screen Show (16:9)</PresentationFormat>
  <Paragraphs>49</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Impact</vt:lpstr>
      <vt:lpstr>Source Code Pro</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manasikhillare11@gmail.com</cp:lastModifiedBy>
  <cp:revision>1</cp:revision>
  <dcterms:modified xsi:type="dcterms:W3CDTF">2023-08-28T14:07:25Z</dcterms:modified>
</cp:coreProperties>
</file>