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83" r:id="rId2"/>
    <p:sldMasterId id="2147483696" r:id="rId3"/>
    <p:sldMasterId id="2147483709" r:id="rId4"/>
    <p:sldMasterId id="2147483722" r:id="rId5"/>
    <p:sldMasterId id="2147483735" r:id="rId6"/>
    <p:sldMasterId id="2147483748" r:id="rId7"/>
    <p:sldMasterId id="2147483767" r:id="rId8"/>
  </p:sldMasterIdLst>
  <p:sldIdLst>
    <p:sldId id="263" r:id="rId9"/>
    <p:sldId id="264" r:id="rId10"/>
    <p:sldId id="265" r:id="rId11"/>
    <p:sldId id="274" r:id="rId12"/>
    <p:sldId id="279" r:id="rId13"/>
    <p:sldId id="278" r:id="rId14"/>
    <p:sldId id="277" r:id="rId15"/>
    <p:sldId id="275" r:id="rId16"/>
    <p:sldId id="276" r:id="rId17"/>
    <p:sldId id="273" r:id="rId18"/>
    <p:sldId id="269" r:id="rId19"/>
    <p:sldId id="270" r:id="rId20"/>
    <p:sldId id="267" r:id="rId21"/>
    <p:sldId id="271" r:id="rId22"/>
    <p:sldId id="272"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BF554-8EBD-4929-B496-DB0F8710D2BE}" v="79" dt="2022-05-12T07:05:40.379"/>
    <p1510:client id="{2FA456A0-999D-422E-BD97-FD59360B84A7}" v="475" dt="2022-05-02T06:49:46.333"/>
    <p1510:client id="{A3DFDBC7-E8DF-461A-B1DE-DB17F31739BB}" v="524" dt="2022-05-02T08:47:48.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AA20F-04FF-4367-8AA8-4E793D617B2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42E2CC1-27EC-4A6A-9047-7E04AA3E725B}">
      <dgm:prSet/>
      <dgm:spPr/>
      <dgm:t>
        <a:bodyPr/>
        <a:lstStyle/>
        <a:p>
          <a:r>
            <a:rPr lang="en-US" b="1"/>
            <a:t>Bussiness Problem -</a:t>
          </a:r>
          <a:endParaRPr lang="en-US"/>
        </a:p>
      </dgm:t>
    </dgm:pt>
    <dgm:pt modelId="{88350C98-FB0C-45EB-AE7B-FF7E9967D1E6}" type="parTrans" cxnId="{532D11F2-AD5C-4746-AB8D-845500EB3310}">
      <dgm:prSet/>
      <dgm:spPr/>
      <dgm:t>
        <a:bodyPr/>
        <a:lstStyle/>
        <a:p>
          <a:endParaRPr lang="en-US"/>
        </a:p>
      </dgm:t>
    </dgm:pt>
    <dgm:pt modelId="{926B64A2-0D85-421C-A03D-5C138DE84E10}" type="sibTrans" cxnId="{532D11F2-AD5C-4746-AB8D-845500EB3310}">
      <dgm:prSet/>
      <dgm:spPr/>
      <dgm:t>
        <a:bodyPr/>
        <a:lstStyle/>
        <a:p>
          <a:endParaRPr lang="en-US"/>
        </a:p>
      </dgm:t>
    </dgm:pt>
    <dgm:pt modelId="{D3CCEF6B-9A46-4DAF-B5BC-6344B07CFACD}">
      <dgm:prSet/>
      <dgm:spPr/>
      <dgm:t>
        <a:bodyPr/>
        <a:lstStyle/>
        <a:p>
          <a:r>
            <a:rPr lang="en-US"/>
            <a:t>The Insurance Company has a need to develop capability  that can help identify potential frauds with a high degree of accuracy.</a:t>
          </a:r>
        </a:p>
      </dgm:t>
    </dgm:pt>
    <dgm:pt modelId="{34DFBC8F-EC40-46FD-95B3-DD047FAE4612}" type="parTrans" cxnId="{6B7BF61E-589F-460A-91A5-D5778F41F7C8}">
      <dgm:prSet/>
      <dgm:spPr/>
      <dgm:t>
        <a:bodyPr/>
        <a:lstStyle/>
        <a:p>
          <a:endParaRPr lang="en-US"/>
        </a:p>
      </dgm:t>
    </dgm:pt>
    <dgm:pt modelId="{1E49489E-BDD9-4F2E-92D0-BD2D125D9B73}" type="sibTrans" cxnId="{6B7BF61E-589F-460A-91A5-D5778F41F7C8}">
      <dgm:prSet/>
      <dgm:spPr/>
      <dgm:t>
        <a:bodyPr/>
        <a:lstStyle/>
        <a:p>
          <a:endParaRPr lang="en-US"/>
        </a:p>
      </dgm:t>
    </dgm:pt>
    <dgm:pt modelId="{C4D7B9E5-4BD8-438F-8467-DDEB9CB40CE0}">
      <dgm:prSet/>
      <dgm:spPr/>
      <dgm:t>
        <a:bodyPr/>
        <a:lstStyle/>
        <a:p>
          <a:r>
            <a:rPr lang="en-US" b="1"/>
            <a:t>Solution - </a:t>
          </a:r>
          <a:endParaRPr lang="en-US"/>
        </a:p>
      </dgm:t>
    </dgm:pt>
    <dgm:pt modelId="{0456E9AA-A248-4989-A0C0-2B6AC0D163A8}" type="parTrans" cxnId="{98901A46-95BF-47AD-AB52-B92444862A18}">
      <dgm:prSet/>
      <dgm:spPr/>
      <dgm:t>
        <a:bodyPr/>
        <a:lstStyle/>
        <a:p>
          <a:endParaRPr lang="en-US"/>
        </a:p>
      </dgm:t>
    </dgm:pt>
    <dgm:pt modelId="{D7BFFFEA-C06C-4A85-940A-C66201E04F1A}" type="sibTrans" cxnId="{98901A46-95BF-47AD-AB52-B92444862A18}">
      <dgm:prSet/>
      <dgm:spPr/>
      <dgm:t>
        <a:bodyPr/>
        <a:lstStyle/>
        <a:p>
          <a:endParaRPr lang="en-US"/>
        </a:p>
      </dgm:t>
    </dgm:pt>
    <dgm:pt modelId="{A320DF48-50BA-451F-AABC-28C3DFF379A7}">
      <dgm:prSet/>
      <dgm:spPr/>
      <dgm:t>
        <a:bodyPr/>
        <a:lstStyle/>
        <a:p>
          <a:r>
            <a:rPr lang="en-US"/>
            <a:t>The solution should provide effictive way to identify the fraud claims so that other claims can be cleared rapidly while identified cases can be scrutinized in detail.</a:t>
          </a:r>
        </a:p>
      </dgm:t>
    </dgm:pt>
    <dgm:pt modelId="{22B510A1-E06D-48A9-BF8D-B98DCF5D9594}" type="parTrans" cxnId="{677ADD4D-5D30-43B1-AE9C-1A439C71B9CC}">
      <dgm:prSet/>
      <dgm:spPr/>
      <dgm:t>
        <a:bodyPr/>
        <a:lstStyle/>
        <a:p>
          <a:endParaRPr lang="en-US"/>
        </a:p>
      </dgm:t>
    </dgm:pt>
    <dgm:pt modelId="{FEA87B9D-C1F9-4174-A9D2-CC553EBED962}" type="sibTrans" cxnId="{677ADD4D-5D30-43B1-AE9C-1A439C71B9CC}">
      <dgm:prSet/>
      <dgm:spPr/>
      <dgm:t>
        <a:bodyPr/>
        <a:lstStyle/>
        <a:p>
          <a:endParaRPr lang="en-US"/>
        </a:p>
      </dgm:t>
    </dgm:pt>
    <dgm:pt modelId="{CF901472-51B8-4EBA-AC23-5149793DF221}" type="pres">
      <dgm:prSet presAssocID="{ECCAA20F-04FF-4367-8AA8-4E793D617B23}" presName="linear" presStyleCnt="0">
        <dgm:presLayoutVars>
          <dgm:animLvl val="lvl"/>
          <dgm:resizeHandles val="exact"/>
        </dgm:presLayoutVars>
      </dgm:prSet>
      <dgm:spPr/>
    </dgm:pt>
    <dgm:pt modelId="{EDE06F95-C6E0-4CB0-851C-89588DE3B90A}" type="pres">
      <dgm:prSet presAssocID="{942E2CC1-27EC-4A6A-9047-7E04AA3E725B}" presName="parentText" presStyleLbl="node1" presStyleIdx="0" presStyleCnt="2">
        <dgm:presLayoutVars>
          <dgm:chMax val="0"/>
          <dgm:bulletEnabled val="1"/>
        </dgm:presLayoutVars>
      </dgm:prSet>
      <dgm:spPr/>
    </dgm:pt>
    <dgm:pt modelId="{99D7AB35-3537-4AC0-9942-ED5EFDB44A1E}" type="pres">
      <dgm:prSet presAssocID="{942E2CC1-27EC-4A6A-9047-7E04AA3E725B}" presName="childText" presStyleLbl="revTx" presStyleIdx="0" presStyleCnt="2">
        <dgm:presLayoutVars>
          <dgm:bulletEnabled val="1"/>
        </dgm:presLayoutVars>
      </dgm:prSet>
      <dgm:spPr/>
    </dgm:pt>
    <dgm:pt modelId="{C5B81F31-CDEF-4FBA-8003-A935274D12C2}" type="pres">
      <dgm:prSet presAssocID="{C4D7B9E5-4BD8-438F-8467-DDEB9CB40CE0}" presName="parentText" presStyleLbl="node1" presStyleIdx="1" presStyleCnt="2">
        <dgm:presLayoutVars>
          <dgm:chMax val="0"/>
          <dgm:bulletEnabled val="1"/>
        </dgm:presLayoutVars>
      </dgm:prSet>
      <dgm:spPr/>
    </dgm:pt>
    <dgm:pt modelId="{0829940B-2A47-462E-AC11-63DEA999450C}" type="pres">
      <dgm:prSet presAssocID="{C4D7B9E5-4BD8-438F-8467-DDEB9CB40CE0}" presName="childText" presStyleLbl="revTx" presStyleIdx="1" presStyleCnt="2">
        <dgm:presLayoutVars>
          <dgm:bulletEnabled val="1"/>
        </dgm:presLayoutVars>
      </dgm:prSet>
      <dgm:spPr/>
    </dgm:pt>
  </dgm:ptLst>
  <dgm:cxnLst>
    <dgm:cxn modelId="{3946550C-DF65-4DCD-B3B0-FBEBF0B99F1F}" type="presOf" srcId="{942E2CC1-27EC-4A6A-9047-7E04AA3E725B}" destId="{EDE06F95-C6E0-4CB0-851C-89588DE3B90A}" srcOrd="0" destOrd="0" presId="urn:microsoft.com/office/officeart/2005/8/layout/vList2"/>
    <dgm:cxn modelId="{6B7BF61E-589F-460A-91A5-D5778F41F7C8}" srcId="{942E2CC1-27EC-4A6A-9047-7E04AA3E725B}" destId="{D3CCEF6B-9A46-4DAF-B5BC-6344B07CFACD}" srcOrd="0" destOrd="0" parTransId="{34DFBC8F-EC40-46FD-95B3-DD047FAE4612}" sibTransId="{1E49489E-BDD9-4F2E-92D0-BD2D125D9B73}"/>
    <dgm:cxn modelId="{98901A46-95BF-47AD-AB52-B92444862A18}" srcId="{ECCAA20F-04FF-4367-8AA8-4E793D617B23}" destId="{C4D7B9E5-4BD8-438F-8467-DDEB9CB40CE0}" srcOrd="1" destOrd="0" parTransId="{0456E9AA-A248-4989-A0C0-2B6AC0D163A8}" sibTransId="{D7BFFFEA-C06C-4A85-940A-C66201E04F1A}"/>
    <dgm:cxn modelId="{677ADD4D-5D30-43B1-AE9C-1A439C71B9CC}" srcId="{C4D7B9E5-4BD8-438F-8467-DDEB9CB40CE0}" destId="{A320DF48-50BA-451F-AABC-28C3DFF379A7}" srcOrd="0" destOrd="0" parTransId="{22B510A1-E06D-48A9-BF8D-B98DCF5D9594}" sibTransId="{FEA87B9D-C1F9-4174-A9D2-CC553EBED962}"/>
    <dgm:cxn modelId="{674C0A81-AF1E-4648-802B-3D6BE8599563}" type="presOf" srcId="{ECCAA20F-04FF-4367-8AA8-4E793D617B23}" destId="{CF901472-51B8-4EBA-AC23-5149793DF221}" srcOrd="0" destOrd="0" presId="urn:microsoft.com/office/officeart/2005/8/layout/vList2"/>
    <dgm:cxn modelId="{1B8FD28A-F477-4FC9-B5D8-ED108BD784C8}" type="presOf" srcId="{D3CCEF6B-9A46-4DAF-B5BC-6344B07CFACD}" destId="{99D7AB35-3537-4AC0-9942-ED5EFDB44A1E}" srcOrd="0" destOrd="0" presId="urn:microsoft.com/office/officeart/2005/8/layout/vList2"/>
    <dgm:cxn modelId="{5AF174C1-E4C2-4E7C-901A-A059B0604AC2}" type="presOf" srcId="{A320DF48-50BA-451F-AABC-28C3DFF379A7}" destId="{0829940B-2A47-462E-AC11-63DEA999450C}" srcOrd="0" destOrd="0" presId="urn:microsoft.com/office/officeart/2005/8/layout/vList2"/>
    <dgm:cxn modelId="{532D11F2-AD5C-4746-AB8D-845500EB3310}" srcId="{ECCAA20F-04FF-4367-8AA8-4E793D617B23}" destId="{942E2CC1-27EC-4A6A-9047-7E04AA3E725B}" srcOrd="0" destOrd="0" parTransId="{88350C98-FB0C-45EB-AE7B-FF7E9967D1E6}" sibTransId="{926B64A2-0D85-421C-A03D-5C138DE84E10}"/>
    <dgm:cxn modelId="{8752A2F4-A9F9-4FD3-BE0D-72AB1BF43063}" type="presOf" srcId="{C4D7B9E5-4BD8-438F-8467-DDEB9CB40CE0}" destId="{C5B81F31-CDEF-4FBA-8003-A935274D12C2}" srcOrd="0" destOrd="0" presId="urn:microsoft.com/office/officeart/2005/8/layout/vList2"/>
    <dgm:cxn modelId="{04DEF2D6-3EAC-4B88-94DA-89DC48971289}" type="presParOf" srcId="{CF901472-51B8-4EBA-AC23-5149793DF221}" destId="{EDE06F95-C6E0-4CB0-851C-89588DE3B90A}" srcOrd="0" destOrd="0" presId="urn:microsoft.com/office/officeart/2005/8/layout/vList2"/>
    <dgm:cxn modelId="{F8CDB3CA-A8C0-4CE9-9495-5B1BEE608BA7}" type="presParOf" srcId="{CF901472-51B8-4EBA-AC23-5149793DF221}" destId="{99D7AB35-3537-4AC0-9942-ED5EFDB44A1E}" srcOrd="1" destOrd="0" presId="urn:microsoft.com/office/officeart/2005/8/layout/vList2"/>
    <dgm:cxn modelId="{78DFAB2E-E2D1-45B4-B1D4-A7396EF4F207}" type="presParOf" srcId="{CF901472-51B8-4EBA-AC23-5149793DF221}" destId="{C5B81F31-CDEF-4FBA-8003-A935274D12C2}" srcOrd="2" destOrd="0" presId="urn:microsoft.com/office/officeart/2005/8/layout/vList2"/>
    <dgm:cxn modelId="{52F37DEF-30A4-49B8-BADE-4AEAA34E5968}" type="presParOf" srcId="{CF901472-51B8-4EBA-AC23-5149793DF221}" destId="{0829940B-2A47-462E-AC11-63DEA999450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4792B8-0CF5-41B3-B31F-7F40D7EC852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C426F39-0AB2-4518-929C-4DEC9867FFAE}">
      <dgm:prSet/>
      <dgm:spPr/>
      <dgm:t>
        <a:bodyPr/>
        <a:lstStyle/>
        <a:p>
          <a:r>
            <a:rPr lang="en-US" dirty="0"/>
            <a:t>There were total 23 Attributes and 1048575 records in our data for Analysis.</a:t>
          </a:r>
        </a:p>
      </dgm:t>
    </dgm:pt>
    <dgm:pt modelId="{455ABD6A-B7D6-40F1-9824-6589E5CA7D54}" type="parTrans" cxnId="{B5C4CE32-8930-48A5-A628-48AF2B1E17EE}">
      <dgm:prSet/>
      <dgm:spPr/>
      <dgm:t>
        <a:bodyPr/>
        <a:lstStyle/>
        <a:p>
          <a:endParaRPr lang="en-US"/>
        </a:p>
      </dgm:t>
    </dgm:pt>
    <dgm:pt modelId="{16C4F027-7B8B-4DA2-B781-3B7BAD38825E}" type="sibTrans" cxnId="{B5C4CE32-8930-48A5-A628-48AF2B1E17EE}">
      <dgm:prSet/>
      <dgm:spPr/>
      <dgm:t>
        <a:bodyPr/>
        <a:lstStyle/>
        <a:p>
          <a:endParaRPr lang="en-US"/>
        </a:p>
      </dgm:t>
    </dgm:pt>
    <dgm:pt modelId="{CA23930E-B439-41D1-8B3B-AAED03647DC6}">
      <dgm:prSet/>
      <dgm:spPr/>
      <dgm:t>
        <a:bodyPr/>
        <a:lstStyle/>
        <a:p>
          <a:r>
            <a:rPr lang="en-US" dirty="0"/>
            <a:t>Amongst which we had </a:t>
          </a:r>
          <a:r>
            <a:rPr lang="en-US" b="1" dirty="0"/>
            <a:t>0.78% </a:t>
          </a:r>
          <a:r>
            <a:rPr lang="en-US" b="1" dirty="0" err="1"/>
            <a:t>ie</a:t>
          </a:r>
          <a:r>
            <a:rPr lang="en-US" b="1" dirty="0"/>
            <a:t>. 4814 duplicate records </a:t>
          </a:r>
          <a:r>
            <a:rPr lang="en-US" dirty="0"/>
            <a:t>and </a:t>
          </a:r>
          <a:r>
            <a:rPr lang="en-US" b="1" dirty="0"/>
            <a:t>0.235% of Null values</a:t>
          </a:r>
          <a:r>
            <a:rPr lang="en-US" dirty="0"/>
            <a:t> in 4 columns namely Area Service, Hospital County, Hospital ID and Mortality Risk. Hence, we decided to drop them.</a:t>
          </a:r>
        </a:p>
      </dgm:t>
    </dgm:pt>
    <dgm:pt modelId="{736C50D3-57B6-496A-B0CB-C8E86B7C63EE}" type="parTrans" cxnId="{50703E0F-463D-40D4-8BE5-8F87473E0FDF}">
      <dgm:prSet/>
      <dgm:spPr/>
      <dgm:t>
        <a:bodyPr/>
        <a:lstStyle/>
        <a:p>
          <a:endParaRPr lang="en-US"/>
        </a:p>
      </dgm:t>
    </dgm:pt>
    <dgm:pt modelId="{B6B2FC38-94CD-4496-8AE5-5DEDDBBC3E2D}" type="sibTrans" cxnId="{50703E0F-463D-40D4-8BE5-8F87473E0FDF}">
      <dgm:prSet/>
      <dgm:spPr/>
      <dgm:t>
        <a:bodyPr/>
        <a:lstStyle/>
        <a:p>
          <a:endParaRPr lang="en-US"/>
        </a:p>
      </dgm:t>
    </dgm:pt>
    <dgm:pt modelId="{7BB24AD8-C6D7-45DF-9164-DD9E7E5A43F3}">
      <dgm:prSet/>
      <dgm:spPr/>
      <dgm:t>
        <a:bodyPr/>
        <a:lstStyle/>
        <a:p>
          <a:pPr rtl="0"/>
          <a:r>
            <a:rPr lang="en-US" dirty="0"/>
            <a:t>Our Data consisted of </a:t>
          </a:r>
          <a:r>
            <a:rPr lang="en-US" b="1" dirty="0"/>
            <a:t>13 Categorical </a:t>
          </a:r>
          <a:r>
            <a:rPr lang="en-US" dirty="0"/>
            <a:t>– </a:t>
          </a:r>
          <a:r>
            <a:rPr lang="en-US" b="0" i="0" baseline="0" dirty="0"/>
            <a:t>Area of Service</a:t>
          </a:r>
          <a:r>
            <a:rPr lang="en-US" dirty="0"/>
            <a:t> </a:t>
          </a:r>
          <a:r>
            <a:rPr lang="en-US" b="0" i="0" baseline="0" dirty="0"/>
            <a:t>,Hospital County, Age, Gender, Cultural group, ethnicity, Days spent in hospital, Admission type, Home or </a:t>
          </a:r>
          <a:r>
            <a:rPr lang="en-US" b="0" i="0" baseline="0" dirty="0" err="1"/>
            <a:t>self care</a:t>
          </a:r>
          <a:r>
            <a:rPr lang="en-US" b="0" i="0" baseline="0" dirty="0"/>
            <a:t>,</a:t>
          </a:r>
          <a:r>
            <a:rPr lang="en-US" dirty="0"/>
            <a:t> Drug </a:t>
          </a:r>
          <a:r>
            <a:rPr lang="en-US" b="0" i="0" baseline="0" dirty="0"/>
            <a:t>description, Surgery Description, Abortion, Emergency</a:t>
          </a:r>
          <a:r>
            <a:rPr lang="en-US" b="0" i="0" baseline="0" dirty="0">
              <a:latin typeface="Gill Sans Nova"/>
            </a:rPr>
            <a:t> </a:t>
          </a:r>
          <a:endParaRPr lang="en-US" dirty="0"/>
        </a:p>
      </dgm:t>
    </dgm:pt>
    <dgm:pt modelId="{DDD4571D-0BEB-4709-B761-E4C12DD49DA2}" type="parTrans" cxnId="{C78C4E0F-1643-42F0-AABF-B4A7D0C0412F}">
      <dgm:prSet/>
      <dgm:spPr/>
      <dgm:t>
        <a:bodyPr/>
        <a:lstStyle/>
        <a:p>
          <a:endParaRPr lang="en-US"/>
        </a:p>
      </dgm:t>
    </dgm:pt>
    <dgm:pt modelId="{61A3F301-55C7-4FB4-85F3-052B3532322D}" type="sibTrans" cxnId="{C78C4E0F-1643-42F0-AABF-B4A7D0C0412F}">
      <dgm:prSet/>
      <dgm:spPr/>
      <dgm:t>
        <a:bodyPr/>
        <a:lstStyle/>
        <a:p>
          <a:endParaRPr lang="en-US"/>
        </a:p>
      </dgm:t>
    </dgm:pt>
    <dgm:pt modelId="{B2634E71-3A47-4A66-824F-44265DF614D7}" type="pres">
      <dgm:prSet presAssocID="{794792B8-0CF5-41B3-B31F-7F40D7EC8520}" presName="vert0" presStyleCnt="0">
        <dgm:presLayoutVars>
          <dgm:dir/>
          <dgm:animOne val="branch"/>
          <dgm:animLvl val="lvl"/>
        </dgm:presLayoutVars>
      </dgm:prSet>
      <dgm:spPr/>
    </dgm:pt>
    <dgm:pt modelId="{0A884B59-F76B-4231-8401-37DAF9B6F631}" type="pres">
      <dgm:prSet presAssocID="{9C426F39-0AB2-4518-929C-4DEC9867FFAE}" presName="thickLine" presStyleLbl="alignNode1" presStyleIdx="0" presStyleCnt="3"/>
      <dgm:spPr/>
    </dgm:pt>
    <dgm:pt modelId="{7069D1F1-ECFD-4B7A-9834-8A93F9701830}" type="pres">
      <dgm:prSet presAssocID="{9C426F39-0AB2-4518-929C-4DEC9867FFAE}" presName="horz1" presStyleCnt="0"/>
      <dgm:spPr/>
    </dgm:pt>
    <dgm:pt modelId="{6829884C-C807-4E26-895F-33F2217AC0EF}" type="pres">
      <dgm:prSet presAssocID="{9C426F39-0AB2-4518-929C-4DEC9867FFAE}" presName="tx1" presStyleLbl="revTx" presStyleIdx="0" presStyleCnt="3"/>
      <dgm:spPr/>
    </dgm:pt>
    <dgm:pt modelId="{9DF97DE0-9C34-44CC-90F0-494BBB3651BD}" type="pres">
      <dgm:prSet presAssocID="{9C426F39-0AB2-4518-929C-4DEC9867FFAE}" presName="vert1" presStyleCnt="0"/>
      <dgm:spPr/>
    </dgm:pt>
    <dgm:pt modelId="{2FF625FA-D183-45B2-9B44-609D68A75004}" type="pres">
      <dgm:prSet presAssocID="{CA23930E-B439-41D1-8B3B-AAED03647DC6}" presName="thickLine" presStyleLbl="alignNode1" presStyleIdx="1" presStyleCnt="3"/>
      <dgm:spPr/>
    </dgm:pt>
    <dgm:pt modelId="{E491DB25-E621-41E8-B9B3-6A64A50D9919}" type="pres">
      <dgm:prSet presAssocID="{CA23930E-B439-41D1-8B3B-AAED03647DC6}" presName="horz1" presStyleCnt="0"/>
      <dgm:spPr/>
    </dgm:pt>
    <dgm:pt modelId="{39B4E47C-BDFB-4BF9-84D9-511D2480632A}" type="pres">
      <dgm:prSet presAssocID="{CA23930E-B439-41D1-8B3B-AAED03647DC6}" presName="tx1" presStyleLbl="revTx" presStyleIdx="1" presStyleCnt="3"/>
      <dgm:spPr/>
    </dgm:pt>
    <dgm:pt modelId="{5CC4F495-4ED2-438C-8A31-8BE0614D694C}" type="pres">
      <dgm:prSet presAssocID="{CA23930E-B439-41D1-8B3B-AAED03647DC6}" presName="vert1" presStyleCnt="0"/>
      <dgm:spPr/>
    </dgm:pt>
    <dgm:pt modelId="{A6FB45CA-C039-4DA8-885C-652FBBD94022}" type="pres">
      <dgm:prSet presAssocID="{7BB24AD8-C6D7-45DF-9164-DD9E7E5A43F3}" presName="thickLine" presStyleLbl="alignNode1" presStyleIdx="2" presStyleCnt="3"/>
      <dgm:spPr/>
    </dgm:pt>
    <dgm:pt modelId="{FC5085D3-608C-49F4-8387-BA17BB1ECE87}" type="pres">
      <dgm:prSet presAssocID="{7BB24AD8-C6D7-45DF-9164-DD9E7E5A43F3}" presName="horz1" presStyleCnt="0"/>
      <dgm:spPr/>
    </dgm:pt>
    <dgm:pt modelId="{2FD40F19-B324-49E4-AA7D-DE7C2AA5E1C7}" type="pres">
      <dgm:prSet presAssocID="{7BB24AD8-C6D7-45DF-9164-DD9E7E5A43F3}" presName="tx1" presStyleLbl="revTx" presStyleIdx="2" presStyleCnt="3"/>
      <dgm:spPr/>
    </dgm:pt>
    <dgm:pt modelId="{AC8C312A-F9A2-4989-A545-5363610E4359}" type="pres">
      <dgm:prSet presAssocID="{7BB24AD8-C6D7-45DF-9164-DD9E7E5A43F3}" presName="vert1" presStyleCnt="0"/>
      <dgm:spPr/>
    </dgm:pt>
  </dgm:ptLst>
  <dgm:cxnLst>
    <dgm:cxn modelId="{50703E0F-463D-40D4-8BE5-8F87473E0FDF}" srcId="{794792B8-0CF5-41B3-B31F-7F40D7EC8520}" destId="{CA23930E-B439-41D1-8B3B-AAED03647DC6}" srcOrd="1" destOrd="0" parTransId="{736C50D3-57B6-496A-B0CB-C8E86B7C63EE}" sibTransId="{B6B2FC38-94CD-4496-8AE5-5DEDDBBC3E2D}"/>
    <dgm:cxn modelId="{C78C4E0F-1643-42F0-AABF-B4A7D0C0412F}" srcId="{794792B8-0CF5-41B3-B31F-7F40D7EC8520}" destId="{7BB24AD8-C6D7-45DF-9164-DD9E7E5A43F3}" srcOrd="2" destOrd="0" parTransId="{DDD4571D-0BEB-4709-B761-E4C12DD49DA2}" sibTransId="{61A3F301-55C7-4FB4-85F3-052B3532322D}"/>
    <dgm:cxn modelId="{F604AC10-A6A7-4071-B563-BBD627BBE73E}" type="presOf" srcId="{7BB24AD8-C6D7-45DF-9164-DD9E7E5A43F3}" destId="{2FD40F19-B324-49E4-AA7D-DE7C2AA5E1C7}" srcOrd="0" destOrd="0" presId="urn:microsoft.com/office/officeart/2008/layout/LinedList"/>
    <dgm:cxn modelId="{6A9B9317-22CB-4367-81FF-53A85D29FD3F}" type="presOf" srcId="{9C426F39-0AB2-4518-929C-4DEC9867FFAE}" destId="{6829884C-C807-4E26-895F-33F2217AC0EF}" srcOrd="0" destOrd="0" presId="urn:microsoft.com/office/officeart/2008/layout/LinedList"/>
    <dgm:cxn modelId="{B5C4CE32-8930-48A5-A628-48AF2B1E17EE}" srcId="{794792B8-0CF5-41B3-B31F-7F40D7EC8520}" destId="{9C426F39-0AB2-4518-929C-4DEC9867FFAE}" srcOrd="0" destOrd="0" parTransId="{455ABD6A-B7D6-40F1-9824-6589E5CA7D54}" sibTransId="{16C4F027-7B8B-4DA2-B781-3B7BAD38825E}"/>
    <dgm:cxn modelId="{16337578-39B6-47D0-A762-B211C20C97B6}" type="presOf" srcId="{CA23930E-B439-41D1-8B3B-AAED03647DC6}" destId="{39B4E47C-BDFB-4BF9-84D9-511D2480632A}" srcOrd="0" destOrd="0" presId="urn:microsoft.com/office/officeart/2008/layout/LinedList"/>
    <dgm:cxn modelId="{9FFA61B6-68BD-4981-A29F-5B7DF7DEE399}" type="presOf" srcId="{794792B8-0CF5-41B3-B31F-7F40D7EC8520}" destId="{B2634E71-3A47-4A66-824F-44265DF614D7}" srcOrd="0" destOrd="0" presId="urn:microsoft.com/office/officeart/2008/layout/LinedList"/>
    <dgm:cxn modelId="{0B5BBEB1-0918-48B4-8B8F-9894B44F056D}" type="presParOf" srcId="{B2634E71-3A47-4A66-824F-44265DF614D7}" destId="{0A884B59-F76B-4231-8401-37DAF9B6F631}" srcOrd="0" destOrd="0" presId="urn:microsoft.com/office/officeart/2008/layout/LinedList"/>
    <dgm:cxn modelId="{549ACAFC-A65A-4D69-86CC-CD686F9C4AB6}" type="presParOf" srcId="{B2634E71-3A47-4A66-824F-44265DF614D7}" destId="{7069D1F1-ECFD-4B7A-9834-8A93F9701830}" srcOrd="1" destOrd="0" presId="urn:microsoft.com/office/officeart/2008/layout/LinedList"/>
    <dgm:cxn modelId="{FA9A8C0C-F238-4358-8E3B-E084BAA71D78}" type="presParOf" srcId="{7069D1F1-ECFD-4B7A-9834-8A93F9701830}" destId="{6829884C-C807-4E26-895F-33F2217AC0EF}" srcOrd="0" destOrd="0" presId="urn:microsoft.com/office/officeart/2008/layout/LinedList"/>
    <dgm:cxn modelId="{5C89340E-7C8D-4281-9E19-61568A6C4DCD}" type="presParOf" srcId="{7069D1F1-ECFD-4B7A-9834-8A93F9701830}" destId="{9DF97DE0-9C34-44CC-90F0-494BBB3651BD}" srcOrd="1" destOrd="0" presId="urn:microsoft.com/office/officeart/2008/layout/LinedList"/>
    <dgm:cxn modelId="{9A911A3D-BBDA-42C0-A24D-CAEBD854E9FA}" type="presParOf" srcId="{B2634E71-3A47-4A66-824F-44265DF614D7}" destId="{2FF625FA-D183-45B2-9B44-609D68A75004}" srcOrd="2" destOrd="0" presId="urn:microsoft.com/office/officeart/2008/layout/LinedList"/>
    <dgm:cxn modelId="{FD49F9C9-7D92-41C7-9A70-B39B6F62CF92}" type="presParOf" srcId="{B2634E71-3A47-4A66-824F-44265DF614D7}" destId="{E491DB25-E621-41E8-B9B3-6A64A50D9919}" srcOrd="3" destOrd="0" presId="urn:microsoft.com/office/officeart/2008/layout/LinedList"/>
    <dgm:cxn modelId="{1F222EC7-9D72-48DC-B0A9-2B5B21236833}" type="presParOf" srcId="{E491DB25-E621-41E8-B9B3-6A64A50D9919}" destId="{39B4E47C-BDFB-4BF9-84D9-511D2480632A}" srcOrd="0" destOrd="0" presId="urn:microsoft.com/office/officeart/2008/layout/LinedList"/>
    <dgm:cxn modelId="{9921028C-0D86-46BE-A1E7-26ED44091B26}" type="presParOf" srcId="{E491DB25-E621-41E8-B9B3-6A64A50D9919}" destId="{5CC4F495-4ED2-438C-8A31-8BE0614D694C}" srcOrd="1" destOrd="0" presId="urn:microsoft.com/office/officeart/2008/layout/LinedList"/>
    <dgm:cxn modelId="{17C075A6-23DE-46D9-976B-AD5E8E52F0A2}" type="presParOf" srcId="{B2634E71-3A47-4A66-824F-44265DF614D7}" destId="{A6FB45CA-C039-4DA8-885C-652FBBD94022}" srcOrd="4" destOrd="0" presId="urn:microsoft.com/office/officeart/2008/layout/LinedList"/>
    <dgm:cxn modelId="{3AF70BCA-889E-44A6-9392-1DAA90A87A4A}" type="presParOf" srcId="{B2634E71-3A47-4A66-824F-44265DF614D7}" destId="{FC5085D3-608C-49F4-8387-BA17BB1ECE87}" srcOrd="5" destOrd="0" presId="urn:microsoft.com/office/officeart/2008/layout/LinedList"/>
    <dgm:cxn modelId="{B7408612-FC3D-4E2E-8FFA-E12A3568A605}" type="presParOf" srcId="{FC5085D3-608C-49F4-8387-BA17BB1ECE87}" destId="{2FD40F19-B324-49E4-AA7D-DE7C2AA5E1C7}" srcOrd="0" destOrd="0" presId="urn:microsoft.com/office/officeart/2008/layout/LinedList"/>
    <dgm:cxn modelId="{5C2DBD69-D13D-49EE-9DC7-CD5C05ECA3C8}" type="presParOf" srcId="{FC5085D3-608C-49F4-8387-BA17BB1ECE87}" destId="{AC8C312A-F9A2-4989-A545-5363610E43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32E336-555A-4DC7-AE94-518038D526C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2EDCEB0-FAA2-45AE-924D-E67330A6F4E4}">
      <dgm:prSet/>
      <dgm:spPr/>
      <dgm:t>
        <a:bodyPr/>
        <a:lstStyle/>
        <a:p>
          <a:pPr>
            <a:lnSpc>
              <a:spcPct val="100000"/>
            </a:lnSpc>
          </a:pPr>
          <a:r>
            <a:rPr lang="en-US"/>
            <a:t>As we can see, our data was highly skewed. </a:t>
          </a:r>
        </a:p>
      </dgm:t>
    </dgm:pt>
    <dgm:pt modelId="{07853EF7-BDEF-4E26-8D15-EBFD8169E21B}" type="parTrans" cxnId="{09D6CDB9-6F83-4B10-AAF8-C265CC494173}">
      <dgm:prSet/>
      <dgm:spPr/>
      <dgm:t>
        <a:bodyPr/>
        <a:lstStyle/>
        <a:p>
          <a:endParaRPr lang="en-US"/>
        </a:p>
      </dgm:t>
    </dgm:pt>
    <dgm:pt modelId="{FFFE9865-1A46-45A3-8734-164CD22755D1}" type="sibTrans" cxnId="{09D6CDB9-6F83-4B10-AAF8-C265CC494173}">
      <dgm:prSet/>
      <dgm:spPr/>
      <dgm:t>
        <a:bodyPr/>
        <a:lstStyle/>
        <a:p>
          <a:pPr>
            <a:lnSpc>
              <a:spcPct val="100000"/>
            </a:lnSpc>
          </a:pPr>
          <a:endParaRPr lang="en-US"/>
        </a:p>
      </dgm:t>
    </dgm:pt>
    <dgm:pt modelId="{1272FD7A-BF28-47AD-A804-2593EB7F452B}">
      <dgm:prSet/>
      <dgm:spPr/>
      <dgm:t>
        <a:bodyPr/>
        <a:lstStyle/>
        <a:p>
          <a:pPr>
            <a:lnSpc>
              <a:spcPct val="100000"/>
            </a:lnSpc>
          </a:pPr>
          <a:r>
            <a:rPr lang="en-US"/>
            <a:t>Hence we opted for Random Over Sampling Technique.</a:t>
          </a:r>
        </a:p>
      </dgm:t>
    </dgm:pt>
    <dgm:pt modelId="{DB91C74F-8255-4AA1-B6DD-36264E1768FA}" type="parTrans" cxnId="{5F569F47-93CC-4819-8420-CC7134A47D4D}">
      <dgm:prSet/>
      <dgm:spPr/>
      <dgm:t>
        <a:bodyPr/>
        <a:lstStyle/>
        <a:p>
          <a:endParaRPr lang="en-US"/>
        </a:p>
      </dgm:t>
    </dgm:pt>
    <dgm:pt modelId="{24C9CDCD-BADD-426E-9BE6-ADF62BBFEAEC}" type="sibTrans" cxnId="{5F569F47-93CC-4819-8420-CC7134A47D4D}">
      <dgm:prSet/>
      <dgm:spPr/>
      <dgm:t>
        <a:bodyPr/>
        <a:lstStyle/>
        <a:p>
          <a:endParaRPr lang="en-US"/>
        </a:p>
      </dgm:t>
    </dgm:pt>
    <dgm:pt modelId="{CDBD9F8A-445A-4F3F-83B0-D8A40966D8CD}" type="pres">
      <dgm:prSet presAssocID="{4632E336-555A-4DC7-AE94-518038D526CB}" presName="root" presStyleCnt="0">
        <dgm:presLayoutVars>
          <dgm:dir/>
          <dgm:resizeHandles val="exact"/>
        </dgm:presLayoutVars>
      </dgm:prSet>
      <dgm:spPr/>
    </dgm:pt>
    <dgm:pt modelId="{BF7ED571-4238-4485-9B4E-3DC8FD95DA49}" type="pres">
      <dgm:prSet presAssocID="{4632E336-555A-4DC7-AE94-518038D526CB}" presName="container" presStyleCnt="0">
        <dgm:presLayoutVars>
          <dgm:dir/>
          <dgm:resizeHandles val="exact"/>
        </dgm:presLayoutVars>
      </dgm:prSet>
      <dgm:spPr/>
    </dgm:pt>
    <dgm:pt modelId="{FCCA65B1-3CB7-474B-8B56-F026E9FC246E}" type="pres">
      <dgm:prSet presAssocID="{A2EDCEB0-FAA2-45AE-924D-E67330A6F4E4}" presName="compNode" presStyleCnt="0"/>
      <dgm:spPr/>
    </dgm:pt>
    <dgm:pt modelId="{5464A49A-5876-43C2-97C8-CCEAC27B7E89}" type="pres">
      <dgm:prSet presAssocID="{A2EDCEB0-FAA2-45AE-924D-E67330A6F4E4}" presName="iconBgRect" presStyleLbl="bgShp" presStyleIdx="0" presStyleCnt="2"/>
      <dgm:spPr/>
    </dgm:pt>
    <dgm:pt modelId="{46BDD718-8FDD-4AC5-9B30-F7FBD4D9800F}" type="pres">
      <dgm:prSet presAssocID="{A2EDCEB0-FAA2-45AE-924D-E67330A6F4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e chart"/>
        </a:ext>
      </dgm:extLst>
    </dgm:pt>
    <dgm:pt modelId="{369A849E-D04A-4103-9571-E56868D940F3}" type="pres">
      <dgm:prSet presAssocID="{A2EDCEB0-FAA2-45AE-924D-E67330A6F4E4}" presName="spaceRect" presStyleCnt="0"/>
      <dgm:spPr/>
    </dgm:pt>
    <dgm:pt modelId="{94A9E923-E7DE-4F0B-969A-9B580D1D97B2}" type="pres">
      <dgm:prSet presAssocID="{A2EDCEB0-FAA2-45AE-924D-E67330A6F4E4}" presName="textRect" presStyleLbl="revTx" presStyleIdx="0" presStyleCnt="2">
        <dgm:presLayoutVars>
          <dgm:chMax val="1"/>
          <dgm:chPref val="1"/>
        </dgm:presLayoutVars>
      </dgm:prSet>
      <dgm:spPr/>
    </dgm:pt>
    <dgm:pt modelId="{EF9AF3FE-2DB2-4F69-9901-805316E43722}" type="pres">
      <dgm:prSet presAssocID="{FFFE9865-1A46-45A3-8734-164CD22755D1}" presName="sibTrans" presStyleLbl="sibTrans2D1" presStyleIdx="0" presStyleCnt="0"/>
      <dgm:spPr/>
    </dgm:pt>
    <dgm:pt modelId="{3E0EFF75-8A16-456A-81A9-0FC8E9190ADE}" type="pres">
      <dgm:prSet presAssocID="{1272FD7A-BF28-47AD-A804-2593EB7F452B}" presName="compNode" presStyleCnt="0"/>
      <dgm:spPr/>
    </dgm:pt>
    <dgm:pt modelId="{E204046C-BB19-4FB9-B30F-1CB3F60400D4}" type="pres">
      <dgm:prSet presAssocID="{1272FD7A-BF28-47AD-A804-2593EB7F452B}" presName="iconBgRect" presStyleLbl="bgShp" presStyleIdx="1" presStyleCnt="2"/>
      <dgm:spPr/>
    </dgm:pt>
    <dgm:pt modelId="{5C9B81AA-8834-4BB7-8825-A3A5DBF88E47}" type="pres">
      <dgm:prSet presAssocID="{1272FD7A-BF28-47AD-A804-2593EB7F45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EB31A92B-5557-45C3-A1EA-D2E09388764D}" type="pres">
      <dgm:prSet presAssocID="{1272FD7A-BF28-47AD-A804-2593EB7F452B}" presName="spaceRect" presStyleCnt="0"/>
      <dgm:spPr/>
    </dgm:pt>
    <dgm:pt modelId="{35B45E38-2F47-4A62-B06F-B2B7C2337B2F}" type="pres">
      <dgm:prSet presAssocID="{1272FD7A-BF28-47AD-A804-2593EB7F452B}" presName="textRect" presStyleLbl="revTx" presStyleIdx="1" presStyleCnt="2">
        <dgm:presLayoutVars>
          <dgm:chMax val="1"/>
          <dgm:chPref val="1"/>
        </dgm:presLayoutVars>
      </dgm:prSet>
      <dgm:spPr/>
    </dgm:pt>
  </dgm:ptLst>
  <dgm:cxnLst>
    <dgm:cxn modelId="{5F569F47-93CC-4819-8420-CC7134A47D4D}" srcId="{4632E336-555A-4DC7-AE94-518038D526CB}" destId="{1272FD7A-BF28-47AD-A804-2593EB7F452B}" srcOrd="1" destOrd="0" parTransId="{DB91C74F-8255-4AA1-B6DD-36264E1768FA}" sibTransId="{24C9CDCD-BADD-426E-9BE6-ADF62BBFEAEC}"/>
    <dgm:cxn modelId="{89CAB655-2D13-4636-905C-C58299E427BB}" type="presOf" srcId="{1272FD7A-BF28-47AD-A804-2593EB7F452B}" destId="{35B45E38-2F47-4A62-B06F-B2B7C2337B2F}" srcOrd="0" destOrd="0" presId="urn:microsoft.com/office/officeart/2018/2/layout/IconCircleList"/>
    <dgm:cxn modelId="{9E172986-6B6F-4F4B-9C99-690D0A7D1BC3}" type="presOf" srcId="{4632E336-555A-4DC7-AE94-518038D526CB}" destId="{CDBD9F8A-445A-4F3F-83B0-D8A40966D8CD}" srcOrd="0" destOrd="0" presId="urn:microsoft.com/office/officeart/2018/2/layout/IconCircleList"/>
    <dgm:cxn modelId="{09D6CDB9-6F83-4B10-AAF8-C265CC494173}" srcId="{4632E336-555A-4DC7-AE94-518038D526CB}" destId="{A2EDCEB0-FAA2-45AE-924D-E67330A6F4E4}" srcOrd="0" destOrd="0" parTransId="{07853EF7-BDEF-4E26-8D15-EBFD8169E21B}" sibTransId="{FFFE9865-1A46-45A3-8734-164CD22755D1}"/>
    <dgm:cxn modelId="{89F475BE-E3AB-4A64-97F6-0841D43386B8}" type="presOf" srcId="{FFFE9865-1A46-45A3-8734-164CD22755D1}" destId="{EF9AF3FE-2DB2-4F69-9901-805316E43722}" srcOrd="0" destOrd="0" presId="urn:microsoft.com/office/officeart/2018/2/layout/IconCircleList"/>
    <dgm:cxn modelId="{67BCB0DA-44AD-4CC3-8BF3-02ED7D40E8B9}" type="presOf" srcId="{A2EDCEB0-FAA2-45AE-924D-E67330A6F4E4}" destId="{94A9E923-E7DE-4F0B-969A-9B580D1D97B2}" srcOrd="0" destOrd="0" presId="urn:microsoft.com/office/officeart/2018/2/layout/IconCircleList"/>
    <dgm:cxn modelId="{EECF0F1A-5F44-401B-9BF2-C1172F5A24B3}" type="presParOf" srcId="{CDBD9F8A-445A-4F3F-83B0-D8A40966D8CD}" destId="{BF7ED571-4238-4485-9B4E-3DC8FD95DA49}" srcOrd="0" destOrd="0" presId="urn:microsoft.com/office/officeart/2018/2/layout/IconCircleList"/>
    <dgm:cxn modelId="{551156F1-2A14-498A-89E0-84D3E88C6AB3}" type="presParOf" srcId="{BF7ED571-4238-4485-9B4E-3DC8FD95DA49}" destId="{FCCA65B1-3CB7-474B-8B56-F026E9FC246E}" srcOrd="0" destOrd="0" presId="urn:microsoft.com/office/officeart/2018/2/layout/IconCircleList"/>
    <dgm:cxn modelId="{4F79E80B-0EE6-498C-9FDA-BCF9FD3AE09F}" type="presParOf" srcId="{FCCA65B1-3CB7-474B-8B56-F026E9FC246E}" destId="{5464A49A-5876-43C2-97C8-CCEAC27B7E89}" srcOrd="0" destOrd="0" presId="urn:microsoft.com/office/officeart/2018/2/layout/IconCircleList"/>
    <dgm:cxn modelId="{88BF45CD-0F33-4E86-84CA-6FEF3B6AA04C}" type="presParOf" srcId="{FCCA65B1-3CB7-474B-8B56-F026E9FC246E}" destId="{46BDD718-8FDD-4AC5-9B30-F7FBD4D9800F}" srcOrd="1" destOrd="0" presId="urn:microsoft.com/office/officeart/2018/2/layout/IconCircleList"/>
    <dgm:cxn modelId="{E081A284-E1B6-4CA7-8A11-7E9EB7F5EDF1}" type="presParOf" srcId="{FCCA65B1-3CB7-474B-8B56-F026E9FC246E}" destId="{369A849E-D04A-4103-9571-E56868D940F3}" srcOrd="2" destOrd="0" presId="urn:microsoft.com/office/officeart/2018/2/layout/IconCircleList"/>
    <dgm:cxn modelId="{3904B030-50A8-46BA-962B-DC0668162CE3}" type="presParOf" srcId="{FCCA65B1-3CB7-474B-8B56-F026E9FC246E}" destId="{94A9E923-E7DE-4F0B-969A-9B580D1D97B2}" srcOrd="3" destOrd="0" presId="urn:microsoft.com/office/officeart/2018/2/layout/IconCircleList"/>
    <dgm:cxn modelId="{5F5AF951-0640-4D20-8553-52AAA2CDFECC}" type="presParOf" srcId="{BF7ED571-4238-4485-9B4E-3DC8FD95DA49}" destId="{EF9AF3FE-2DB2-4F69-9901-805316E43722}" srcOrd="1" destOrd="0" presId="urn:microsoft.com/office/officeart/2018/2/layout/IconCircleList"/>
    <dgm:cxn modelId="{B23D8670-9CC7-40B4-AEE8-920DBA419FC9}" type="presParOf" srcId="{BF7ED571-4238-4485-9B4E-3DC8FD95DA49}" destId="{3E0EFF75-8A16-456A-81A9-0FC8E9190ADE}" srcOrd="2" destOrd="0" presId="urn:microsoft.com/office/officeart/2018/2/layout/IconCircleList"/>
    <dgm:cxn modelId="{1D530874-83D9-4C1F-98FF-B3BF34F3A5FD}" type="presParOf" srcId="{3E0EFF75-8A16-456A-81A9-0FC8E9190ADE}" destId="{E204046C-BB19-4FB9-B30F-1CB3F60400D4}" srcOrd="0" destOrd="0" presId="urn:microsoft.com/office/officeart/2018/2/layout/IconCircleList"/>
    <dgm:cxn modelId="{22E701E1-E4EB-40D4-9AEF-3D797631F97A}" type="presParOf" srcId="{3E0EFF75-8A16-456A-81A9-0FC8E9190ADE}" destId="{5C9B81AA-8834-4BB7-8825-A3A5DBF88E47}" srcOrd="1" destOrd="0" presId="urn:microsoft.com/office/officeart/2018/2/layout/IconCircleList"/>
    <dgm:cxn modelId="{360D944D-7B9C-4E13-806B-C2164C3E89A2}" type="presParOf" srcId="{3E0EFF75-8A16-456A-81A9-0FC8E9190ADE}" destId="{EB31A92B-5557-45C3-A1EA-D2E09388764D}" srcOrd="2" destOrd="0" presId="urn:microsoft.com/office/officeart/2018/2/layout/IconCircleList"/>
    <dgm:cxn modelId="{E9B2390A-E052-4312-BB11-03A42CB6A270}" type="presParOf" srcId="{3E0EFF75-8A16-456A-81A9-0FC8E9190ADE}" destId="{35B45E38-2F47-4A62-B06F-B2B7C2337B2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06F95-C6E0-4CB0-851C-89588DE3B90A}">
      <dsp:nvSpPr>
        <dsp:cNvPr id="0" name=""/>
        <dsp:cNvSpPr/>
      </dsp:nvSpPr>
      <dsp:spPr>
        <a:xfrm>
          <a:off x="0" y="62191"/>
          <a:ext cx="5891471"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Bussiness Problem -</a:t>
          </a:r>
          <a:endParaRPr lang="en-US" sz="3300" kern="1200"/>
        </a:p>
      </dsp:txBody>
      <dsp:txXfrm>
        <a:off x="38638" y="100829"/>
        <a:ext cx="5814195" cy="714229"/>
      </dsp:txXfrm>
    </dsp:sp>
    <dsp:sp modelId="{99D7AB35-3537-4AC0-9942-ED5EFDB44A1E}">
      <dsp:nvSpPr>
        <dsp:cNvPr id="0" name=""/>
        <dsp:cNvSpPr/>
      </dsp:nvSpPr>
      <dsp:spPr>
        <a:xfrm>
          <a:off x="0" y="853697"/>
          <a:ext cx="5891471"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05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The Insurance Company has a need to develop capability  that can help identify potential frauds with a high degree of accuracy.</a:t>
          </a:r>
        </a:p>
      </dsp:txBody>
      <dsp:txXfrm>
        <a:off x="0" y="853697"/>
        <a:ext cx="5891471" cy="1536975"/>
      </dsp:txXfrm>
    </dsp:sp>
    <dsp:sp modelId="{C5B81F31-CDEF-4FBA-8003-A935274D12C2}">
      <dsp:nvSpPr>
        <dsp:cNvPr id="0" name=""/>
        <dsp:cNvSpPr/>
      </dsp:nvSpPr>
      <dsp:spPr>
        <a:xfrm>
          <a:off x="0" y="2390672"/>
          <a:ext cx="5891471" cy="791505"/>
        </a:xfrm>
        <a:prstGeom prst="roundRect">
          <a:avLst/>
        </a:prstGeom>
        <a:solidFill>
          <a:schemeClr val="accent5">
            <a:hueOff val="-1486996"/>
            <a:satOff val="10178"/>
            <a:lumOff val="-39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Solution - </a:t>
          </a:r>
          <a:endParaRPr lang="en-US" sz="3300" kern="1200"/>
        </a:p>
      </dsp:txBody>
      <dsp:txXfrm>
        <a:off x="38638" y="2429310"/>
        <a:ext cx="5814195" cy="714229"/>
      </dsp:txXfrm>
    </dsp:sp>
    <dsp:sp modelId="{0829940B-2A47-462E-AC11-63DEA999450C}">
      <dsp:nvSpPr>
        <dsp:cNvPr id="0" name=""/>
        <dsp:cNvSpPr/>
      </dsp:nvSpPr>
      <dsp:spPr>
        <a:xfrm>
          <a:off x="0" y="3182177"/>
          <a:ext cx="5891471"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05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The solution should provide effictive way to identify the fraud claims so that other claims can be cleared rapidly while identified cases can be scrutinized in detail.</a:t>
          </a:r>
        </a:p>
      </dsp:txBody>
      <dsp:txXfrm>
        <a:off x="0" y="3182177"/>
        <a:ext cx="5891471" cy="1912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84B59-F76B-4231-8401-37DAF9B6F631}">
      <dsp:nvSpPr>
        <dsp:cNvPr id="0" name=""/>
        <dsp:cNvSpPr/>
      </dsp:nvSpPr>
      <dsp:spPr>
        <a:xfrm>
          <a:off x="0" y="2774"/>
          <a:ext cx="11529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9884C-C807-4E26-895F-33F2217AC0EF}">
      <dsp:nvSpPr>
        <dsp:cNvPr id="0" name=""/>
        <dsp:cNvSpPr/>
      </dsp:nvSpPr>
      <dsp:spPr>
        <a:xfrm>
          <a:off x="0" y="2774"/>
          <a:ext cx="11529838" cy="189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There were total 23 Attributes and 1048575 records in our data for Analysis.</a:t>
          </a:r>
        </a:p>
      </dsp:txBody>
      <dsp:txXfrm>
        <a:off x="0" y="2774"/>
        <a:ext cx="11529838" cy="1892083"/>
      </dsp:txXfrm>
    </dsp:sp>
    <dsp:sp modelId="{2FF625FA-D183-45B2-9B44-609D68A75004}">
      <dsp:nvSpPr>
        <dsp:cNvPr id="0" name=""/>
        <dsp:cNvSpPr/>
      </dsp:nvSpPr>
      <dsp:spPr>
        <a:xfrm>
          <a:off x="0" y="1894857"/>
          <a:ext cx="11529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4E47C-BDFB-4BF9-84D9-511D2480632A}">
      <dsp:nvSpPr>
        <dsp:cNvPr id="0" name=""/>
        <dsp:cNvSpPr/>
      </dsp:nvSpPr>
      <dsp:spPr>
        <a:xfrm>
          <a:off x="0" y="1894857"/>
          <a:ext cx="11529838" cy="189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Amongst which we had </a:t>
          </a:r>
          <a:r>
            <a:rPr lang="en-US" sz="2900" b="1" kern="1200" dirty="0"/>
            <a:t>0.78% </a:t>
          </a:r>
          <a:r>
            <a:rPr lang="en-US" sz="2900" b="1" kern="1200" dirty="0" err="1"/>
            <a:t>ie</a:t>
          </a:r>
          <a:r>
            <a:rPr lang="en-US" sz="2900" b="1" kern="1200" dirty="0"/>
            <a:t>. 4814 duplicate records </a:t>
          </a:r>
          <a:r>
            <a:rPr lang="en-US" sz="2900" kern="1200" dirty="0"/>
            <a:t>and </a:t>
          </a:r>
          <a:r>
            <a:rPr lang="en-US" sz="2900" b="1" kern="1200" dirty="0"/>
            <a:t>0.235% of Null values</a:t>
          </a:r>
          <a:r>
            <a:rPr lang="en-US" sz="2900" kern="1200" dirty="0"/>
            <a:t> in 4 columns namely Area Service, Hospital County, Hospital ID and Mortality Risk. Hence, we decided to drop them.</a:t>
          </a:r>
        </a:p>
      </dsp:txBody>
      <dsp:txXfrm>
        <a:off x="0" y="1894857"/>
        <a:ext cx="11529838" cy="1892083"/>
      </dsp:txXfrm>
    </dsp:sp>
    <dsp:sp modelId="{A6FB45CA-C039-4DA8-885C-652FBBD94022}">
      <dsp:nvSpPr>
        <dsp:cNvPr id="0" name=""/>
        <dsp:cNvSpPr/>
      </dsp:nvSpPr>
      <dsp:spPr>
        <a:xfrm>
          <a:off x="0" y="3786941"/>
          <a:ext cx="115298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D40F19-B324-49E4-AA7D-DE7C2AA5E1C7}">
      <dsp:nvSpPr>
        <dsp:cNvPr id="0" name=""/>
        <dsp:cNvSpPr/>
      </dsp:nvSpPr>
      <dsp:spPr>
        <a:xfrm>
          <a:off x="0" y="3786941"/>
          <a:ext cx="11529838" cy="1892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dirty="0"/>
            <a:t>Our Data consisted of </a:t>
          </a:r>
          <a:r>
            <a:rPr lang="en-US" sz="2900" b="1" kern="1200" dirty="0"/>
            <a:t>13 Categorical </a:t>
          </a:r>
          <a:r>
            <a:rPr lang="en-US" sz="2900" kern="1200" dirty="0"/>
            <a:t>– </a:t>
          </a:r>
          <a:r>
            <a:rPr lang="en-US" sz="2900" b="0" i="0" kern="1200" baseline="0" dirty="0"/>
            <a:t>Area of Service</a:t>
          </a:r>
          <a:r>
            <a:rPr lang="en-US" sz="2900" kern="1200" dirty="0"/>
            <a:t> </a:t>
          </a:r>
          <a:r>
            <a:rPr lang="en-US" sz="2900" b="0" i="0" kern="1200" baseline="0" dirty="0"/>
            <a:t>,Hospital County, Age, Gender, Cultural group, ethnicity, Days spent in hospital, Admission type, Home or </a:t>
          </a:r>
          <a:r>
            <a:rPr lang="en-US" sz="2900" b="0" i="0" kern="1200" baseline="0" dirty="0" err="1"/>
            <a:t>self care</a:t>
          </a:r>
          <a:r>
            <a:rPr lang="en-US" sz="2900" b="0" i="0" kern="1200" baseline="0" dirty="0"/>
            <a:t>,</a:t>
          </a:r>
          <a:r>
            <a:rPr lang="en-US" sz="2900" kern="1200" dirty="0"/>
            <a:t> Drug </a:t>
          </a:r>
          <a:r>
            <a:rPr lang="en-US" sz="2900" b="0" i="0" kern="1200" baseline="0" dirty="0"/>
            <a:t>description, Surgery Description, Abortion, Emergency</a:t>
          </a:r>
          <a:r>
            <a:rPr lang="en-US" sz="2900" b="0" i="0" kern="1200" baseline="0" dirty="0">
              <a:latin typeface="Gill Sans Nova"/>
            </a:rPr>
            <a:t> </a:t>
          </a:r>
          <a:endParaRPr lang="en-US" sz="2900" kern="1200" dirty="0"/>
        </a:p>
      </dsp:txBody>
      <dsp:txXfrm>
        <a:off x="0" y="3786941"/>
        <a:ext cx="11529838" cy="1892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4A49A-5876-43C2-97C8-CCEAC27B7E89}">
      <dsp:nvSpPr>
        <dsp:cNvPr id="0" name=""/>
        <dsp:cNvSpPr/>
      </dsp:nvSpPr>
      <dsp:spPr>
        <a:xfrm>
          <a:off x="17173" y="1786131"/>
          <a:ext cx="1466123" cy="1466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DD718-8FDD-4AC5-9B30-F7FBD4D9800F}">
      <dsp:nvSpPr>
        <dsp:cNvPr id="0" name=""/>
        <dsp:cNvSpPr/>
      </dsp:nvSpPr>
      <dsp:spPr>
        <a:xfrm>
          <a:off x="325059" y="2094017"/>
          <a:ext cx="850351" cy="850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9E923-E7DE-4F0B-969A-9B580D1D97B2}">
      <dsp:nvSpPr>
        <dsp:cNvPr id="0" name=""/>
        <dsp:cNvSpPr/>
      </dsp:nvSpPr>
      <dsp:spPr>
        <a:xfrm>
          <a:off x="1797465" y="1786131"/>
          <a:ext cx="3455862" cy="1466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As we can see, our data was highly skewed. </a:t>
          </a:r>
        </a:p>
      </dsp:txBody>
      <dsp:txXfrm>
        <a:off x="1797465" y="1786131"/>
        <a:ext cx="3455862" cy="1466123"/>
      </dsp:txXfrm>
    </dsp:sp>
    <dsp:sp modelId="{E204046C-BB19-4FB9-B30F-1CB3F60400D4}">
      <dsp:nvSpPr>
        <dsp:cNvPr id="0" name=""/>
        <dsp:cNvSpPr/>
      </dsp:nvSpPr>
      <dsp:spPr>
        <a:xfrm>
          <a:off x="5855485" y="1786131"/>
          <a:ext cx="1466123" cy="14661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9B81AA-8834-4BB7-8825-A3A5DBF88E47}">
      <dsp:nvSpPr>
        <dsp:cNvPr id="0" name=""/>
        <dsp:cNvSpPr/>
      </dsp:nvSpPr>
      <dsp:spPr>
        <a:xfrm>
          <a:off x="6163371" y="2094017"/>
          <a:ext cx="850351" cy="850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B45E38-2F47-4A62-B06F-B2B7C2337B2F}">
      <dsp:nvSpPr>
        <dsp:cNvPr id="0" name=""/>
        <dsp:cNvSpPr/>
      </dsp:nvSpPr>
      <dsp:spPr>
        <a:xfrm>
          <a:off x="7635778" y="1786131"/>
          <a:ext cx="3455862" cy="1466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Hence we opted for Random Over Sampling Technique.</a:t>
          </a:r>
        </a:p>
      </dsp:txBody>
      <dsp:txXfrm>
        <a:off x="7635778" y="1786131"/>
        <a:ext cx="3455862" cy="14661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5/12/2022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0899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9864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5082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5/12/2022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61095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5/12/2022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13305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5/12/2022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15906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5/12/2022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63942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5/12/2022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26380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5/12/2022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3332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5/12/2022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90791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5/12/2022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6071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24365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5/12/2022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78838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5/12/2022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53827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5/12/2022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967101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5/12/2022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57280418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5/12/2022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07093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5/12/2022</a:t>
            </a:fld>
            <a:endParaRPr lang="en-US" dirty="0"/>
          </a:p>
        </p:txBody>
      </p:sp>
    </p:spTree>
    <p:extLst>
      <p:ext uri="{BB962C8B-B14F-4D97-AF65-F5344CB8AC3E}">
        <p14:creationId xmlns:p14="http://schemas.microsoft.com/office/powerpoint/2010/main" val="24358647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5/12/2022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422510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5/12/2022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963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5/12/2022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115061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5/12/2022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9009732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204383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5/12/2022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3422124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5/12/2022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86555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5/12/2022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68469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5/12/2022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5806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5/12/2022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35670932"/>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5/12/2022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19224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5/12/2022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40337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5/12/2022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3262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5/12/2022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250798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5/12/2022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5714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1970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5/12/2022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614382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5/12/2022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6915775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5/12/2022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4416283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5/12/2022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448171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5/12/2022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611719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196313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006149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337179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222149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6512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77773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976397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8002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632260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26464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304440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5/12/2022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71735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1136655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6537964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431168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06072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02437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5225605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218200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116926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385269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973683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323259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5/12/2022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804812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May 12,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136188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May 12,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0792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May 12,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9392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632814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May 12,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204918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May 12,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897921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May 12,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491083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May 12,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81692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May 12,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068878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May 12,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382864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May 12,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75293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May 12,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90678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5726231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74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8410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7137137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989762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44697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29477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55588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294794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275526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3337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340200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543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5/12/2022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91084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51399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126813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05286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733470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470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theme" Target="../theme/theme8.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5/12/2022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604131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5/12/2022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87601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5/12/2022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5765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85" r:id="rId5"/>
    <p:sldLayoutId id="2147483686" r:id="rId6"/>
    <p:sldLayoutId id="2147483691" r:id="rId7"/>
    <p:sldLayoutId id="2147483687" r:id="rId8"/>
    <p:sldLayoutId id="2147483688" r:id="rId9"/>
    <p:sldLayoutId id="2147483689" r:id="rId10"/>
    <p:sldLayoutId id="2147483690"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5/12/2022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7624156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698" r:id="rId6"/>
    <p:sldLayoutId id="2147483703"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5/12/2022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31377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11" r:id="rId5"/>
    <p:sldLayoutId id="2147483712" r:id="rId6"/>
    <p:sldLayoutId id="2147483717" r:id="rId7"/>
    <p:sldLayoutId id="2147483713" r:id="rId8"/>
    <p:sldLayoutId id="2147483714" r:id="rId9"/>
    <p:sldLayoutId id="2147483715" r:id="rId10"/>
    <p:sldLayoutId id="214748371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5/12/2022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643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4" r:id="rId6"/>
    <p:sldLayoutId id="2147483729" r:id="rId7"/>
    <p:sldLayoutId id="2147483725" r:id="rId8"/>
    <p:sldLayoutId id="2147483726" r:id="rId9"/>
    <p:sldLayoutId id="2147483727" r:id="rId10"/>
    <p:sldLayoutId id="2147483728"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Thursday, May 12,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22263248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47797313"/>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64" r:id="rId12"/>
    <p:sldLayoutId id="2147483759" r:id="rId13"/>
    <p:sldLayoutId id="2147483760" r:id="rId14"/>
    <p:sldLayoutId id="2147483761" r:id="rId15"/>
    <p:sldLayoutId id="2147483762" r:id="rId16"/>
    <p:sldLayoutId id="2147483763"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3.xml"/><Relationship Id="rId7" Type="http://schemas.openxmlformats.org/officeDocument/2006/relationships/image" Target="../media/image29.pn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32.png"/><Relationship Id="rId4" Type="http://schemas.openxmlformats.org/officeDocument/2006/relationships/diagramQuickStyle" Target="../diagrams/quickStyle3.xml"/><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73">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75">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9" name="Oval 7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0" name="Freeform: Shape 8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1" name="Freeform: Shape 9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92" name="Oval 9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41" name="Rectangle 94">
            <a:extLst>
              <a:ext uri="{FF2B5EF4-FFF2-40B4-BE49-F238E27FC236}">
                <a16:creationId xmlns:a16="http://schemas.microsoft.com/office/drawing/2014/main" id="{4D47D7CD-06A5-4710-B816-F23F56C52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96">
            <a:extLst>
              <a:ext uri="{FF2B5EF4-FFF2-40B4-BE49-F238E27FC236}">
                <a16:creationId xmlns:a16="http://schemas.microsoft.com/office/drawing/2014/main" id="{8058D9C7-7C50-4582-9A60-0569A536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D6A12B8B-56D6-46BF-92CE-BB2B7CA2231F}"/>
              </a:ext>
            </a:extLst>
          </p:cNvPr>
          <p:cNvSpPr>
            <a:spLocks noGrp="1"/>
          </p:cNvSpPr>
          <p:nvPr>
            <p:ph type="ctrTitle"/>
          </p:nvPr>
        </p:nvSpPr>
        <p:spPr>
          <a:xfrm>
            <a:off x="777240" y="2749"/>
            <a:ext cx="7791689" cy="2393942"/>
          </a:xfrm>
        </p:spPr>
        <p:txBody>
          <a:bodyPr vert="horz" lIns="91440" tIns="45720" rIns="91440" bIns="45720" rtlCol="0" anchor="b">
            <a:normAutofit/>
          </a:bodyPr>
          <a:lstStyle/>
          <a:p>
            <a:pPr algn="l"/>
            <a:r>
              <a:rPr lang="en-US" sz="6000" b="1" i="1" kern="1200" dirty="0">
                <a:latin typeface="Times New Roman"/>
                <a:cs typeface="Times New Roman"/>
              </a:rPr>
              <a:t>Insurance Fraud Analysis</a:t>
            </a:r>
          </a:p>
        </p:txBody>
      </p:sp>
      <p:sp>
        <p:nvSpPr>
          <p:cNvPr id="3" name="Subtitle 2">
            <a:extLst>
              <a:ext uri="{FF2B5EF4-FFF2-40B4-BE49-F238E27FC236}">
                <a16:creationId xmlns:a16="http://schemas.microsoft.com/office/drawing/2014/main" id="{75C6BB4F-2EF7-448A-B8B0-F2A019258EAE}"/>
              </a:ext>
            </a:extLst>
          </p:cNvPr>
          <p:cNvSpPr>
            <a:spLocks noGrp="1"/>
          </p:cNvSpPr>
          <p:nvPr>
            <p:ph type="subTitle" idx="1"/>
          </p:nvPr>
        </p:nvSpPr>
        <p:spPr>
          <a:xfrm>
            <a:off x="777240" y="3428999"/>
            <a:ext cx="4606280" cy="2747963"/>
          </a:xfrm>
        </p:spPr>
        <p:txBody>
          <a:bodyPr vert="horz" lIns="91440" tIns="45720" rIns="91440" bIns="45720" rtlCol="0" anchor="t">
            <a:normAutofit/>
          </a:bodyPr>
          <a:lstStyle/>
          <a:p>
            <a:pPr algn="l"/>
            <a:r>
              <a:rPr lang="en-US" sz="2000" b="1" dirty="0">
                <a:latin typeface="Times New Roman"/>
                <a:cs typeface="Times New Roman"/>
              </a:rPr>
              <a:t>By-</a:t>
            </a:r>
          </a:p>
          <a:p>
            <a:pPr indent="-228600" algn="l">
              <a:buFont typeface="Arial" panose="020B0604020202020204" pitchFamily="34" charset="0"/>
              <a:buChar char="•"/>
            </a:pPr>
            <a:r>
              <a:rPr lang="en-US" sz="2000" b="1" dirty="0">
                <a:latin typeface="Times New Roman"/>
                <a:cs typeface="Times New Roman"/>
              </a:rPr>
              <a:t>Manasi Jagdale</a:t>
            </a:r>
          </a:p>
          <a:p>
            <a:pPr indent="-228600" algn="l">
              <a:buFont typeface="Arial" panose="020B0604020202020204" pitchFamily="34" charset="0"/>
              <a:buChar char="•"/>
            </a:pPr>
            <a:r>
              <a:rPr lang="en-US" sz="2000" b="1" dirty="0">
                <a:latin typeface="Times New Roman"/>
                <a:cs typeface="Times New Roman"/>
              </a:rPr>
              <a:t>Varun Marthand</a:t>
            </a:r>
          </a:p>
          <a:p>
            <a:pPr indent="-228600" algn="l">
              <a:buFont typeface="Arial" panose="020B0604020202020204" pitchFamily="34" charset="0"/>
              <a:buChar char="•"/>
            </a:pPr>
            <a:r>
              <a:rPr lang="en-US" sz="2000" b="1" dirty="0">
                <a:latin typeface="Times New Roman"/>
                <a:cs typeface="Times New Roman"/>
              </a:rPr>
              <a:t>Bheem Prakash Mahipal Singh</a:t>
            </a:r>
            <a:endParaRPr lang="en-US" sz="2000" b="1">
              <a:latin typeface="Times New Roman"/>
              <a:ea typeface="Calibri"/>
              <a:cs typeface="Times New Roman"/>
            </a:endParaRPr>
          </a:p>
          <a:p>
            <a:pPr indent="-228600" algn="l">
              <a:buClr>
                <a:srgbClr val="487E5F"/>
              </a:buClr>
              <a:buFont typeface="Arial" panose="020B0604020202020204" pitchFamily="34" charset="0"/>
              <a:buChar char="•"/>
            </a:pPr>
            <a:r>
              <a:rPr lang="en-US" sz="2000" b="1" dirty="0">
                <a:latin typeface="Times New Roman"/>
                <a:ea typeface="Calibri"/>
                <a:cs typeface="Calibri"/>
              </a:rPr>
              <a:t>Aditya Santosh Dhuri</a:t>
            </a:r>
          </a:p>
          <a:p>
            <a:pPr indent="-228600" algn="l">
              <a:buClr>
                <a:srgbClr val="487E5F"/>
              </a:buClr>
              <a:buFont typeface="Arial" panose="020B0604020202020204" pitchFamily="34" charset="0"/>
              <a:buChar char="•"/>
            </a:pPr>
            <a:r>
              <a:rPr lang="en-US" sz="2000" b="1" dirty="0">
                <a:latin typeface="Times New Roman"/>
                <a:ea typeface="Calibri"/>
                <a:cs typeface="Calibri"/>
              </a:rPr>
              <a:t>Ashwin </a:t>
            </a:r>
          </a:p>
          <a:p>
            <a:pPr indent="-228600" algn="l">
              <a:buFont typeface="Arial" panose="020B0604020202020204" pitchFamily="34" charset="0"/>
              <a:buChar char="•"/>
            </a:pPr>
            <a:endParaRPr lang="en-US" sz="1800">
              <a:ea typeface="Calibri"/>
              <a:cs typeface="Calibri"/>
            </a:endParaRPr>
          </a:p>
          <a:p>
            <a:pPr indent="-228600" algn="l">
              <a:buFont typeface="Arial" panose="020B0604020202020204" pitchFamily="34" charset="0"/>
              <a:buChar char="•"/>
            </a:pPr>
            <a:endParaRPr lang="en-US" sz="1800">
              <a:ea typeface="Calibri"/>
              <a:cs typeface="Calibri"/>
            </a:endParaRPr>
          </a:p>
        </p:txBody>
      </p:sp>
      <p:grpSp>
        <p:nvGrpSpPr>
          <p:cNvPr id="143" name="decorative circles">
            <a:extLst>
              <a:ext uri="{FF2B5EF4-FFF2-40B4-BE49-F238E27FC236}">
                <a16:creationId xmlns:a16="http://schemas.microsoft.com/office/drawing/2014/main" id="{A5A42520-81F5-4CA6-A7DA-9CD71733AB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00" name="Oval 99">
              <a:extLst>
                <a:ext uri="{FF2B5EF4-FFF2-40B4-BE49-F238E27FC236}">
                  <a16:creationId xmlns:a16="http://schemas.microsoft.com/office/drawing/2014/main" id="{BDB3C8F9-1E7D-4D3B-A4BF-F97576E5C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00">
              <a:extLst>
                <a:ext uri="{FF2B5EF4-FFF2-40B4-BE49-F238E27FC236}">
                  <a16:creationId xmlns:a16="http://schemas.microsoft.com/office/drawing/2014/main" id="{EB80C13D-6AE8-4D68-9A8B-49B796A67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340680A-5931-4B24-ADEB-7656B70FB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02">
              <a:extLst>
                <a:ext uri="{FF2B5EF4-FFF2-40B4-BE49-F238E27FC236}">
                  <a16:creationId xmlns:a16="http://schemas.microsoft.com/office/drawing/2014/main" id="{7EAF5EEB-C2D5-4D5F-8BF0-0E7961A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5C482DF8-0B0D-4F32-8416-496960050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D4ED683-5199-0BD5-B3F3-5FD8A7D87E7C}"/>
              </a:ext>
            </a:extLst>
          </p:cNvPr>
          <p:cNvPicPr>
            <a:picLocks noChangeAspect="1"/>
          </p:cNvPicPr>
          <p:nvPr/>
        </p:nvPicPr>
        <p:blipFill rotWithShape="1">
          <a:blip r:embed="rId2"/>
          <a:srcRect l="20543" r="4487" b="-2"/>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Tree>
    <p:extLst>
      <p:ext uri="{BB962C8B-B14F-4D97-AF65-F5344CB8AC3E}">
        <p14:creationId xmlns:p14="http://schemas.microsoft.com/office/powerpoint/2010/main" val="303216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77C3-6349-213E-0502-FC1FA293F781}"/>
              </a:ext>
            </a:extLst>
          </p:cNvPr>
          <p:cNvSpPr>
            <a:spLocks noGrp="1"/>
          </p:cNvSpPr>
          <p:nvPr>
            <p:ph type="title"/>
          </p:nvPr>
        </p:nvSpPr>
        <p:spPr>
          <a:xfrm>
            <a:off x="777240" y="355794"/>
            <a:ext cx="10659110" cy="726557"/>
          </a:xfrm>
        </p:spPr>
        <p:txBody>
          <a:bodyPr>
            <a:normAutofit fontScale="90000"/>
          </a:bodyPr>
          <a:lstStyle/>
          <a:p>
            <a:r>
              <a:rPr lang="en-US" dirty="0"/>
              <a:t>Data Balancing</a:t>
            </a:r>
            <a:endParaRPr lang="en-IN" dirty="0"/>
          </a:p>
        </p:txBody>
      </p:sp>
      <p:pic>
        <p:nvPicPr>
          <p:cNvPr id="4" name="Picture 4" descr="Chart, pie chart&#10;&#10;Description automatically generated">
            <a:extLst>
              <a:ext uri="{FF2B5EF4-FFF2-40B4-BE49-F238E27FC236}">
                <a16:creationId xmlns:a16="http://schemas.microsoft.com/office/drawing/2014/main" id="{4A370BEF-8F7E-0005-68D6-A85DA8385AAB}"/>
              </a:ext>
            </a:extLst>
          </p:cNvPr>
          <p:cNvPicPr>
            <a:picLocks noGrp="1" noChangeAspect="1"/>
          </p:cNvPicPr>
          <p:nvPr>
            <p:ph idx="1"/>
          </p:nvPr>
        </p:nvPicPr>
        <p:blipFill>
          <a:blip r:embed="rId2"/>
          <a:stretch>
            <a:fillRect/>
          </a:stretch>
        </p:blipFill>
        <p:spPr>
          <a:xfrm>
            <a:off x="7273600" y="2491271"/>
            <a:ext cx="4629150" cy="4143375"/>
          </a:xfrm>
          <a:prstGeom prst="rect">
            <a:avLst/>
          </a:prstGeom>
        </p:spPr>
      </p:pic>
      <p:sp>
        <p:nvSpPr>
          <p:cNvPr id="6" name="TextBox 5">
            <a:extLst>
              <a:ext uri="{FF2B5EF4-FFF2-40B4-BE49-F238E27FC236}">
                <a16:creationId xmlns:a16="http://schemas.microsoft.com/office/drawing/2014/main" id="{D81A5378-07E4-866C-AF1A-04050CF9EC86}"/>
              </a:ext>
            </a:extLst>
          </p:cNvPr>
          <p:cNvSpPr txBox="1"/>
          <p:nvPr/>
        </p:nvSpPr>
        <p:spPr>
          <a:xfrm>
            <a:off x="289250" y="1082350"/>
            <a:ext cx="7119256" cy="1600438"/>
          </a:xfrm>
          <a:prstGeom prst="rect">
            <a:avLst/>
          </a:prstGeom>
          <a:noFill/>
        </p:spPr>
        <p:txBody>
          <a:bodyPr wrap="square" rtlCol="0">
            <a:spAutoFit/>
          </a:bodyPr>
          <a:lstStyle/>
          <a:p>
            <a:pPr marL="285750" indent="-285750">
              <a:buFont typeface="Arial" panose="020B0604020202020204" pitchFamily="34" charset="0"/>
              <a:buChar char="•"/>
            </a:pPr>
            <a:r>
              <a:rPr lang="en-US" dirty="0"/>
              <a:t>Our data was highly imbalanced w.r.t Result - our Dependent Variable–</a:t>
            </a:r>
          </a:p>
          <a:p>
            <a:pPr marL="285750" indent="-285750">
              <a:buFont typeface="Wingdings" panose="05000000000000000000" pitchFamily="2" charset="2"/>
              <a:buChar char="q"/>
            </a:pPr>
            <a:r>
              <a:rPr lang="en-US" dirty="0"/>
              <a:t>75% </a:t>
            </a:r>
            <a:r>
              <a:rPr lang="en-US" dirty="0" err="1"/>
              <a:t>ie</a:t>
            </a:r>
            <a:r>
              <a:rPr lang="en-US" dirty="0"/>
              <a:t>. </a:t>
            </a:r>
            <a:r>
              <a:rPr kumimoji="0" lang="en-US" altLang="en-US" sz="2000" b="1" i="0" u="none" strike="noStrike" cap="none" normalizeH="0" baseline="0" dirty="0">
                <a:ln>
                  <a:noFill/>
                </a:ln>
                <a:solidFill>
                  <a:srgbClr val="000000"/>
                </a:solidFill>
                <a:effectLst/>
              </a:rPr>
              <a:t>780361</a:t>
            </a:r>
            <a:r>
              <a:rPr kumimoji="0" lang="en-US" altLang="en-US" sz="1800" b="0" i="0" u="none" strike="noStrike" cap="none" normalizeH="0" baseline="0" dirty="0">
                <a:ln>
                  <a:noFill/>
                </a:ln>
                <a:solidFill>
                  <a:srgbClr val="000000"/>
                </a:solidFill>
                <a:effectLst/>
              </a:rPr>
              <a:t> </a:t>
            </a:r>
            <a:r>
              <a:rPr lang="en-US" altLang="en-US" sz="2000" dirty="0">
                <a:solidFill>
                  <a:srgbClr val="000000"/>
                </a:solidFill>
              </a:rPr>
              <a:t>Fraud(0) Records and 25% </a:t>
            </a:r>
            <a:r>
              <a:rPr lang="en-US" altLang="en-US" sz="2000" dirty="0" err="1">
                <a:solidFill>
                  <a:srgbClr val="000000"/>
                </a:solidFill>
              </a:rPr>
              <a:t>ie</a:t>
            </a:r>
            <a:r>
              <a:rPr lang="en-US" altLang="en-US" sz="2000" dirty="0">
                <a:solidFill>
                  <a:srgbClr val="000000"/>
                </a:solidFill>
              </a:rPr>
              <a:t> </a:t>
            </a:r>
            <a:r>
              <a:rPr kumimoji="0" lang="en-US" altLang="en-US" sz="2000" b="1" i="0" u="none" strike="noStrike" cap="none" normalizeH="0" baseline="0" dirty="0">
                <a:ln>
                  <a:noFill/>
                </a:ln>
                <a:solidFill>
                  <a:srgbClr val="000000"/>
                </a:solidFill>
                <a:effectLst/>
              </a:rPr>
              <a:t>260904</a:t>
            </a:r>
            <a:r>
              <a:rPr kumimoji="0" lang="en-US" altLang="en-US" sz="2000" b="0" i="0" u="none" strike="noStrike" cap="none" normalizeH="0" baseline="0" dirty="0">
                <a:ln>
                  <a:noFill/>
                </a:ln>
                <a:solidFill>
                  <a:srgbClr val="000000"/>
                </a:solidFill>
                <a:effectLst/>
              </a:rPr>
              <a:t> Genuine(1) Records</a:t>
            </a:r>
          </a:p>
          <a:p>
            <a:pPr marL="285750" indent="-285750">
              <a:buFont typeface="Wingdings" panose="05000000000000000000" pitchFamily="2" charset="2"/>
              <a:buChar char="q"/>
            </a:pPr>
            <a:r>
              <a:rPr lang="en-IN" sz="2000" dirty="0"/>
              <a:t>Hence using Random </a:t>
            </a:r>
            <a:r>
              <a:rPr lang="en-IN" sz="2000" dirty="0" err="1"/>
              <a:t>OverSampler</a:t>
            </a:r>
            <a:r>
              <a:rPr lang="en-IN" sz="2000" dirty="0"/>
              <a:t> method we balanced our data in 50-50% </a:t>
            </a:r>
          </a:p>
        </p:txBody>
      </p:sp>
      <p:pic>
        <p:nvPicPr>
          <p:cNvPr id="11" name="Picture 10">
            <a:extLst>
              <a:ext uri="{FF2B5EF4-FFF2-40B4-BE49-F238E27FC236}">
                <a16:creationId xmlns:a16="http://schemas.microsoft.com/office/drawing/2014/main" id="{D964675A-02E8-2C1B-C679-BB48963F77BB}"/>
              </a:ext>
            </a:extLst>
          </p:cNvPr>
          <p:cNvPicPr>
            <a:picLocks noChangeAspect="1"/>
          </p:cNvPicPr>
          <p:nvPr/>
        </p:nvPicPr>
        <p:blipFill>
          <a:blip r:embed="rId3"/>
          <a:stretch>
            <a:fillRect/>
          </a:stretch>
        </p:blipFill>
        <p:spPr>
          <a:xfrm>
            <a:off x="674604" y="3093097"/>
            <a:ext cx="5458129" cy="2589245"/>
          </a:xfrm>
          <a:prstGeom prst="rect">
            <a:avLst/>
          </a:prstGeom>
        </p:spPr>
      </p:pic>
    </p:spTree>
    <p:extLst>
      <p:ext uri="{BB962C8B-B14F-4D97-AF65-F5344CB8AC3E}">
        <p14:creationId xmlns:p14="http://schemas.microsoft.com/office/powerpoint/2010/main" val="288286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5212-AF0A-DD60-268A-1FD316F1AEF8}"/>
              </a:ext>
            </a:extLst>
          </p:cNvPr>
          <p:cNvSpPr>
            <a:spLocks noGrp="1"/>
          </p:cNvSpPr>
          <p:nvPr>
            <p:ph type="title"/>
          </p:nvPr>
        </p:nvSpPr>
        <p:spPr>
          <a:xfrm>
            <a:off x="777240" y="365125"/>
            <a:ext cx="3426356" cy="651006"/>
          </a:xfrm>
        </p:spPr>
        <p:txBody>
          <a:bodyPr>
            <a:normAutofit fontScale="90000"/>
          </a:bodyPr>
          <a:lstStyle/>
          <a:p>
            <a:r>
              <a:rPr lang="en-US" dirty="0"/>
              <a:t>Balancing Data</a:t>
            </a:r>
          </a:p>
        </p:txBody>
      </p:sp>
      <p:graphicFrame>
        <p:nvGraphicFramePr>
          <p:cNvPr id="9" name="Content Placeholder 2">
            <a:extLst>
              <a:ext uri="{FF2B5EF4-FFF2-40B4-BE49-F238E27FC236}">
                <a16:creationId xmlns:a16="http://schemas.microsoft.com/office/drawing/2014/main" id="{A92A577A-3FDB-3E32-EF3A-674151E70D25}"/>
              </a:ext>
            </a:extLst>
          </p:cNvPr>
          <p:cNvGraphicFramePr>
            <a:graphicFrameLocks noGrp="1"/>
          </p:cNvGraphicFramePr>
          <p:nvPr>
            <p:ph idx="1"/>
          </p:nvPr>
        </p:nvGraphicFramePr>
        <p:xfrm>
          <a:off x="777240" y="1825625"/>
          <a:ext cx="11108814" cy="5038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Chart, bar chart&#10;&#10;Description automatically generated">
            <a:extLst>
              <a:ext uri="{FF2B5EF4-FFF2-40B4-BE49-F238E27FC236}">
                <a16:creationId xmlns:a16="http://schemas.microsoft.com/office/drawing/2014/main" id="{267115E4-B2EC-E4D8-1FCC-46E38DBE407F}"/>
              </a:ext>
            </a:extLst>
          </p:cNvPr>
          <p:cNvPicPr>
            <a:picLocks noChangeAspect="1"/>
          </p:cNvPicPr>
          <p:nvPr/>
        </p:nvPicPr>
        <p:blipFill>
          <a:blip r:embed="rId7"/>
          <a:stretch>
            <a:fillRect/>
          </a:stretch>
        </p:blipFill>
        <p:spPr>
          <a:xfrm>
            <a:off x="1776333" y="1258044"/>
            <a:ext cx="3642609" cy="2293254"/>
          </a:xfrm>
          <a:prstGeom prst="rect">
            <a:avLst/>
          </a:prstGeom>
        </p:spPr>
      </p:pic>
      <p:pic>
        <p:nvPicPr>
          <p:cNvPr id="5" name="Picture 5" descr="Chart, bar chart&#10;&#10;Description automatically generated">
            <a:extLst>
              <a:ext uri="{FF2B5EF4-FFF2-40B4-BE49-F238E27FC236}">
                <a16:creationId xmlns:a16="http://schemas.microsoft.com/office/drawing/2014/main" id="{E0C73376-EA2B-39EF-0F62-5B739DBD134F}"/>
              </a:ext>
            </a:extLst>
          </p:cNvPr>
          <p:cNvPicPr>
            <a:picLocks noChangeAspect="1"/>
          </p:cNvPicPr>
          <p:nvPr/>
        </p:nvPicPr>
        <p:blipFill>
          <a:blip r:embed="rId8"/>
          <a:stretch>
            <a:fillRect/>
          </a:stretch>
        </p:blipFill>
        <p:spPr>
          <a:xfrm>
            <a:off x="7085350" y="1053384"/>
            <a:ext cx="3705068" cy="2365297"/>
          </a:xfrm>
          <a:prstGeom prst="rect">
            <a:avLst/>
          </a:prstGeom>
        </p:spPr>
      </p:pic>
      <p:pic>
        <p:nvPicPr>
          <p:cNvPr id="6" name="Picture 6">
            <a:extLst>
              <a:ext uri="{FF2B5EF4-FFF2-40B4-BE49-F238E27FC236}">
                <a16:creationId xmlns:a16="http://schemas.microsoft.com/office/drawing/2014/main" id="{5A40FDEE-9736-CCB1-F551-35E4B2332AC8}"/>
              </a:ext>
            </a:extLst>
          </p:cNvPr>
          <p:cNvPicPr>
            <a:picLocks noChangeAspect="1"/>
          </p:cNvPicPr>
          <p:nvPr/>
        </p:nvPicPr>
        <p:blipFill>
          <a:blip r:embed="rId9"/>
          <a:stretch>
            <a:fillRect/>
          </a:stretch>
        </p:blipFill>
        <p:spPr>
          <a:xfrm>
            <a:off x="2293886" y="5263344"/>
            <a:ext cx="1820524" cy="690952"/>
          </a:xfrm>
          <a:prstGeom prst="rect">
            <a:avLst/>
          </a:prstGeom>
        </p:spPr>
      </p:pic>
      <p:pic>
        <p:nvPicPr>
          <p:cNvPr id="7" name="Picture 7">
            <a:extLst>
              <a:ext uri="{FF2B5EF4-FFF2-40B4-BE49-F238E27FC236}">
                <a16:creationId xmlns:a16="http://schemas.microsoft.com/office/drawing/2014/main" id="{D76510B2-C34E-EF91-7553-A80FC83D308C}"/>
              </a:ext>
            </a:extLst>
          </p:cNvPr>
          <p:cNvPicPr>
            <a:picLocks noChangeAspect="1"/>
          </p:cNvPicPr>
          <p:nvPr/>
        </p:nvPicPr>
        <p:blipFill>
          <a:blip r:embed="rId10"/>
          <a:stretch>
            <a:fillRect/>
          </a:stretch>
        </p:blipFill>
        <p:spPr>
          <a:xfrm>
            <a:off x="8113895" y="5271074"/>
            <a:ext cx="1922799" cy="800411"/>
          </a:xfrm>
          <a:prstGeom prst="rect">
            <a:avLst/>
          </a:prstGeom>
        </p:spPr>
      </p:pic>
    </p:spTree>
    <p:extLst>
      <p:ext uri="{BB962C8B-B14F-4D97-AF65-F5344CB8AC3E}">
        <p14:creationId xmlns:p14="http://schemas.microsoft.com/office/powerpoint/2010/main" val="27871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4">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6">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60FF37D-8380-EC53-FC78-2DF33AA19022}"/>
              </a:ext>
            </a:extLst>
          </p:cNvPr>
          <p:cNvSpPr>
            <a:spLocks noGrp="1"/>
          </p:cNvSpPr>
          <p:nvPr>
            <p:ph type="title"/>
          </p:nvPr>
        </p:nvSpPr>
        <p:spPr>
          <a:xfrm>
            <a:off x="777240" y="777240"/>
            <a:ext cx="4606280" cy="183813"/>
          </a:xfrm>
        </p:spPr>
        <p:txBody>
          <a:bodyPr anchor="b">
            <a:normAutofit fontScale="90000"/>
          </a:bodyPr>
          <a:lstStyle/>
          <a:p>
            <a:r>
              <a:rPr lang="en-US" sz="4400" b="1" dirty="0">
                <a:latin typeface="Times New Roman"/>
                <a:cs typeface="Times New Roman"/>
              </a:rPr>
              <a:t>Feature Selection</a:t>
            </a:r>
          </a:p>
        </p:txBody>
      </p:sp>
      <p:sp>
        <p:nvSpPr>
          <p:cNvPr id="3" name="Content Placeholder 2">
            <a:extLst>
              <a:ext uri="{FF2B5EF4-FFF2-40B4-BE49-F238E27FC236}">
                <a16:creationId xmlns:a16="http://schemas.microsoft.com/office/drawing/2014/main" id="{59C6287E-FD71-B4F7-EC01-C07D04131AE0}"/>
              </a:ext>
            </a:extLst>
          </p:cNvPr>
          <p:cNvSpPr>
            <a:spLocks noGrp="1"/>
          </p:cNvSpPr>
          <p:nvPr>
            <p:ph idx="1"/>
          </p:nvPr>
        </p:nvSpPr>
        <p:spPr>
          <a:xfrm>
            <a:off x="512642" y="1302518"/>
            <a:ext cx="5583357" cy="4631751"/>
          </a:xfrm>
        </p:spPr>
        <p:txBody>
          <a:bodyPr vert="horz" lIns="91440" tIns="45720" rIns="91440" bIns="45720" rtlCol="0" anchor="t">
            <a:normAutofit/>
          </a:bodyPr>
          <a:lstStyle/>
          <a:p>
            <a:r>
              <a:rPr lang="en-US" sz="2200" dirty="0">
                <a:solidFill>
                  <a:schemeClr val="tx1"/>
                </a:solidFill>
                <a:latin typeface="Times New Roman" panose="02020603050405020304" pitchFamily="18" charset="0"/>
                <a:cs typeface="Times New Roman" panose="02020603050405020304" pitchFamily="18" charset="0"/>
              </a:rPr>
              <a:t>We filtered out some Features of our data using Extra Trees Classifier.</a:t>
            </a:r>
          </a:p>
          <a:p>
            <a:r>
              <a:rPr lang="en-US" sz="2200" dirty="0">
                <a:solidFill>
                  <a:schemeClr val="tx1"/>
                </a:solidFill>
                <a:latin typeface="Times New Roman" panose="02020603050405020304" pitchFamily="18" charset="0"/>
                <a:cs typeface="Times New Roman" panose="02020603050405020304" pitchFamily="18" charset="0"/>
              </a:rPr>
              <a:t>The </a:t>
            </a:r>
            <a:r>
              <a:rPr lang="en-US" sz="2200" b="1" dirty="0">
                <a:solidFill>
                  <a:schemeClr val="tx1"/>
                </a:solidFill>
                <a:latin typeface="Times New Roman" panose="02020603050405020304" pitchFamily="18" charset="0"/>
                <a:cs typeface="Times New Roman" panose="02020603050405020304" pitchFamily="18" charset="0"/>
              </a:rPr>
              <a:t>Final 14 Features </a:t>
            </a:r>
            <a:r>
              <a:rPr lang="en-US" sz="2200" dirty="0">
                <a:solidFill>
                  <a:schemeClr val="tx1"/>
                </a:solidFill>
                <a:latin typeface="Times New Roman" panose="02020603050405020304" pitchFamily="18" charset="0"/>
                <a:cs typeface="Times New Roman" panose="02020603050405020304" pitchFamily="18" charset="0"/>
              </a:rPr>
              <a:t>we selected for our model building were-</a:t>
            </a:r>
          </a:p>
          <a:p>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Gender, Days</a:t>
            </a:r>
            <a:r>
              <a:rPr lang="en-US" altLang="en-US" sz="2200" dirty="0">
                <a:solidFill>
                  <a:schemeClr val="tx1"/>
                </a:solidFill>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spent in hospital',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ccs_diagnosis_code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ccs_procedure_code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apr_drg_description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Code_illness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Mortality risk,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Weight_baby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Emergency,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Tot_charg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Tot_cost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ratio_of_total_costs_to_total_charge,Payment_Typology</a:t>
            </a:r>
            <a:r>
              <a:rPr lang="en-US" altLang="en-US" sz="2200" dirty="0">
                <a:solidFill>
                  <a:schemeClr val="tx1"/>
                </a:solidFill>
                <a:latin typeface="Times New Roman" panose="02020603050405020304" pitchFamily="18" charset="0"/>
                <a:cs typeface="Times New Roman" panose="02020603050405020304" pitchFamily="18" charset="0"/>
              </a:rPr>
              <a:t>.</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400" dirty="0">
              <a:latin typeface="Times New Roman"/>
              <a:cs typeface="Calibri"/>
            </a:endParaRPr>
          </a:p>
          <a:p>
            <a:endParaRPr lang="en-US" sz="2400" dirty="0">
              <a:latin typeface="Times New Roman"/>
              <a:cs typeface="Calibri"/>
            </a:endParaRPr>
          </a:p>
          <a:p>
            <a:pPr>
              <a:buClr>
                <a:srgbClr val="487E5F"/>
              </a:buClr>
            </a:pPr>
            <a:endParaRPr lang="en-US" sz="1800" dirty="0">
              <a:cs typeface="Calibri"/>
            </a:endParaRPr>
          </a:p>
        </p:txBody>
      </p:sp>
      <p:sp>
        <p:nvSpPr>
          <p:cNvPr id="39"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31"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32" name="Oval 31">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Table&#10;&#10;Description automatically generated">
            <a:extLst>
              <a:ext uri="{FF2B5EF4-FFF2-40B4-BE49-F238E27FC236}">
                <a16:creationId xmlns:a16="http://schemas.microsoft.com/office/drawing/2014/main" id="{05A1A780-CE96-3EF6-1AEE-C059AAA1D658}"/>
              </a:ext>
            </a:extLst>
          </p:cNvPr>
          <p:cNvPicPr>
            <a:picLocks noChangeAspect="1"/>
          </p:cNvPicPr>
          <p:nvPr/>
        </p:nvPicPr>
        <p:blipFill>
          <a:blip r:embed="rId2"/>
          <a:stretch>
            <a:fillRect/>
          </a:stretch>
        </p:blipFill>
        <p:spPr>
          <a:xfrm>
            <a:off x="7968882" y="1768265"/>
            <a:ext cx="3710475" cy="4911920"/>
          </a:xfrm>
          <a:prstGeom prst="rect">
            <a:avLst/>
          </a:prstGeom>
        </p:spPr>
      </p:pic>
      <p:sp>
        <p:nvSpPr>
          <p:cNvPr id="5" name="Rectangle 1">
            <a:extLst>
              <a:ext uri="{FF2B5EF4-FFF2-40B4-BE49-F238E27FC236}">
                <a16:creationId xmlns:a16="http://schemas.microsoft.com/office/drawing/2014/main" id="{11135799-63D3-A348-22BF-5017CFB15C6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833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10">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8"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14" name="Oval 13">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D596811-8B8A-FCFD-0B68-15FF98295D61}"/>
              </a:ext>
            </a:extLst>
          </p:cNvPr>
          <p:cNvSpPr>
            <a:spLocks noGrp="1"/>
          </p:cNvSpPr>
          <p:nvPr>
            <p:ph type="title"/>
          </p:nvPr>
        </p:nvSpPr>
        <p:spPr>
          <a:xfrm>
            <a:off x="770878" y="952023"/>
            <a:ext cx="10773422" cy="1797530"/>
          </a:xfrm>
        </p:spPr>
        <p:txBody>
          <a:bodyPr anchor="t">
            <a:normAutofit/>
          </a:bodyPr>
          <a:lstStyle/>
          <a:p>
            <a:r>
              <a:rPr lang="en-US" sz="4400">
                <a:ea typeface="+mj-lt"/>
                <a:cs typeface="+mj-lt"/>
              </a:rPr>
              <a:t>Model Comparison</a:t>
            </a:r>
            <a:endParaRPr lang="en-US" sz="4400"/>
          </a:p>
        </p:txBody>
      </p:sp>
      <p:graphicFrame>
        <p:nvGraphicFramePr>
          <p:cNvPr id="4" name="Table 4">
            <a:extLst>
              <a:ext uri="{FF2B5EF4-FFF2-40B4-BE49-F238E27FC236}">
                <a16:creationId xmlns:a16="http://schemas.microsoft.com/office/drawing/2014/main" id="{327ECEEE-62B5-9577-DDA1-3A681F002383}"/>
              </a:ext>
            </a:extLst>
          </p:cNvPr>
          <p:cNvGraphicFramePr>
            <a:graphicFrameLocks noGrp="1"/>
          </p:cNvGraphicFramePr>
          <p:nvPr>
            <p:ph idx="1"/>
            <p:extLst>
              <p:ext uri="{D42A27DB-BD31-4B8C-83A1-F6EECF244321}">
                <p14:modId xmlns:p14="http://schemas.microsoft.com/office/powerpoint/2010/main" val="4062038162"/>
              </p:ext>
            </p:extLst>
          </p:nvPr>
        </p:nvGraphicFramePr>
        <p:xfrm>
          <a:off x="777875" y="2985334"/>
          <a:ext cx="10658476" cy="3092372"/>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923649771"/>
                    </a:ext>
                  </a:extLst>
                </a:gridCol>
                <a:gridCol w="3014629">
                  <a:extLst>
                    <a:ext uri="{9D8B030D-6E8A-4147-A177-3AD203B41FA5}">
                      <a16:colId xmlns:a16="http://schemas.microsoft.com/office/drawing/2014/main" val="3061589200"/>
                    </a:ext>
                  </a:extLst>
                </a:gridCol>
                <a:gridCol w="2528030">
                  <a:extLst>
                    <a:ext uri="{9D8B030D-6E8A-4147-A177-3AD203B41FA5}">
                      <a16:colId xmlns:a16="http://schemas.microsoft.com/office/drawing/2014/main" val="2934503121"/>
                    </a:ext>
                  </a:extLst>
                </a:gridCol>
                <a:gridCol w="2436971">
                  <a:extLst>
                    <a:ext uri="{9D8B030D-6E8A-4147-A177-3AD203B41FA5}">
                      <a16:colId xmlns:a16="http://schemas.microsoft.com/office/drawing/2014/main" val="2538742599"/>
                    </a:ext>
                  </a:extLst>
                </a:gridCol>
              </a:tblGrid>
              <a:tr h="1540722">
                <a:tc>
                  <a:txBody>
                    <a:bodyPr/>
                    <a:lstStyle/>
                    <a:p>
                      <a:pPr algn="ctr"/>
                      <a:r>
                        <a:rPr lang="en-US" sz="4300">
                          <a:latin typeface="Times New Roman"/>
                        </a:rPr>
                        <a:t>Accuracy</a:t>
                      </a:r>
                    </a:p>
                  </a:txBody>
                  <a:tcPr marL="163906" marR="163906" marT="81953" marB="81953"/>
                </a:tc>
                <a:tc>
                  <a:txBody>
                    <a:bodyPr/>
                    <a:lstStyle/>
                    <a:p>
                      <a:pPr algn="ctr"/>
                      <a:r>
                        <a:rPr lang="en-US" sz="4300">
                          <a:latin typeface="Times New Roman"/>
                        </a:rPr>
                        <a:t>Logistic Regression</a:t>
                      </a:r>
                    </a:p>
                  </a:txBody>
                  <a:tcPr marL="163906" marR="163906" marT="81953" marB="81953"/>
                </a:tc>
                <a:tc>
                  <a:txBody>
                    <a:bodyPr/>
                    <a:lstStyle/>
                    <a:p>
                      <a:pPr algn="ctr"/>
                      <a:r>
                        <a:rPr lang="en-US" sz="4300">
                          <a:latin typeface="Times New Roman"/>
                        </a:rPr>
                        <a:t>Decision Tree</a:t>
                      </a:r>
                    </a:p>
                  </a:txBody>
                  <a:tcPr marL="163906" marR="163906" marT="81953" marB="81953"/>
                </a:tc>
                <a:tc>
                  <a:txBody>
                    <a:bodyPr/>
                    <a:lstStyle/>
                    <a:p>
                      <a:pPr algn="ctr"/>
                      <a:r>
                        <a:rPr lang="en-US" sz="4300">
                          <a:latin typeface="Times New Roman"/>
                        </a:rPr>
                        <a:t>Random Forest</a:t>
                      </a:r>
                    </a:p>
                  </a:txBody>
                  <a:tcPr marL="163906" marR="163906" marT="81953" marB="81953"/>
                </a:tc>
                <a:extLst>
                  <a:ext uri="{0D108BD9-81ED-4DB2-BD59-A6C34878D82A}">
                    <a16:rowId xmlns:a16="http://schemas.microsoft.com/office/drawing/2014/main" val="2835441427"/>
                  </a:ext>
                </a:extLst>
              </a:tr>
              <a:tr h="775825">
                <a:tc>
                  <a:txBody>
                    <a:bodyPr/>
                    <a:lstStyle/>
                    <a:p>
                      <a:r>
                        <a:rPr lang="en-US" sz="3600" b="1">
                          <a:latin typeface="Times New Roman"/>
                        </a:rPr>
                        <a:t>Training</a:t>
                      </a:r>
                    </a:p>
                  </a:txBody>
                  <a:tcPr marL="163906" marR="163906" marT="81953" marB="81953"/>
                </a:tc>
                <a:tc>
                  <a:txBody>
                    <a:bodyPr/>
                    <a:lstStyle/>
                    <a:p>
                      <a:r>
                        <a:rPr lang="en-US" sz="3200" dirty="0"/>
                        <a:t>90</a:t>
                      </a:r>
                    </a:p>
                  </a:txBody>
                  <a:tcPr marL="163906" marR="163906" marT="81953" marB="81953"/>
                </a:tc>
                <a:tc>
                  <a:txBody>
                    <a:bodyPr/>
                    <a:lstStyle/>
                    <a:p>
                      <a:r>
                        <a:rPr lang="en-US" sz="3200" dirty="0"/>
                        <a:t>95</a:t>
                      </a:r>
                    </a:p>
                  </a:txBody>
                  <a:tcPr marL="163906" marR="163906" marT="81953" marB="81953"/>
                </a:tc>
                <a:tc>
                  <a:txBody>
                    <a:bodyPr/>
                    <a:lstStyle/>
                    <a:p>
                      <a:r>
                        <a:rPr lang="en-US" sz="3200" dirty="0"/>
                        <a:t>99</a:t>
                      </a:r>
                    </a:p>
                  </a:txBody>
                  <a:tcPr marL="163906" marR="163906" marT="81953" marB="81953"/>
                </a:tc>
                <a:extLst>
                  <a:ext uri="{0D108BD9-81ED-4DB2-BD59-A6C34878D82A}">
                    <a16:rowId xmlns:a16="http://schemas.microsoft.com/office/drawing/2014/main" val="3576949118"/>
                  </a:ext>
                </a:extLst>
              </a:tr>
              <a:tr h="775825">
                <a:tc>
                  <a:txBody>
                    <a:bodyPr/>
                    <a:lstStyle/>
                    <a:p>
                      <a:pPr lvl="0">
                        <a:buNone/>
                      </a:pPr>
                      <a:r>
                        <a:rPr lang="en-US" sz="3600" b="1">
                          <a:latin typeface="Times New Roman"/>
                        </a:rPr>
                        <a:t>Test</a:t>
                      </a:r>
                    </a:p>
                  </a:txBody>
                  <a:tcPr marL="163906" marR="163906" marT="81953" marB="81953"/>
                </a:tc>
                <a:tc>
                  <a:txBody>
                    <a:bodyPr/>
                    <a:lstStyle/>
                    <a:p>
                      <a:pPr lvl="0">
                        <a:buNone/>
                      </a:pPr>
                      <a:r>
                        <a:rPr lang="en-US" sz="3200" dirty="0"/>
                        <a:t>51</a:t>
                      </a:r>
                    </a:p>
                  </a:txBody>
                  <a:tcPr marL="163906" marR="163906" marT="81953" marB="81953"/>
                </a:tc>
                <a:tc>
                  <a:txBody>
                    <a:bodyPr/>
                    <a:lstStyle/>
                    <a:p>
                      <a:pPr lvl="0">
                        <a:buNone/>
                      </a:pPr>
                      <a:r>
                        <a:rPr lang="en-US" sz="3200" dirty="0"/>
                        <a:t>78</a:t>
                      </a:r>
                    </a:p>
                  </a:txBody>
                  <a:tcPr marL="163906" marR="163906" marT="81953" marB="81953"/>
                </a:tc>
                <a:tc>
                  <a:txBody>
                    <a:bodyPr/>
                    <a:lstStyle/>
                    <a:p>
                      <a:pPr lvl="0">
                        <a:buNone/>
                      </a:pPr>
                      <a:r>
                        <a:rPr lang="en-US" sz="3200" dirty="0"/>
                        <a:t>88</a:t>
                      </a:r>
                    </a:p>
                  </a:txBody>
                  <a:tcPr marL="163906" marR="163906" marT="81953" marB="81953"/>
                </a:tc>
                <a:extLst>
                  <a:ext uri="{0D108BD9-81ED-4DB2-BD59-A6C34878D82A}">
                    <a16:rowId xmlns:a16="http://schemas.microsoft.com/office/drawing/2014/main" val="2391241344"/>
                  </a:ext>
                </a:extLst>
              </a:tr>
            </a:tbl>
          </a:graphicData>
        </a:graphic>
      </p:graphicFrame>
    </p:spTree>
    <p:extLst>
      <p:ext uri="{BB962C8B-B14F-4D97-AF65-F5344CB8AC3E}">
        <p14:creationId xmlns:p14="http://schemas.microsoft.com/office/powerpoint/2010/main" val="382347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C6F5-28BF-1419-FD56-785E8079E9B4}"/>
              </a:ext>
            </a:extLst>
          </p:cNvPr>
          <p:cNvSpPr>
            <a:spLocks noGrp="1"/>
          </p:cNvSpPr>
          <p:nvPr>
            <p:ph type="title"/>
          </p:nvPr>
        </p:nvSpPr>
        <p:spPr/>
        <p:txBody>
          <a:bodyPr/>
          <a:lstStyle/>
          <a:p>
            <a:r>
              <a:rPr lang="en-US" b="1" dirty="0">
                <a:latin typeface="Times New Roman"/>
                <a:cs typeface="Times New Roman"/>
              </a:rPr>
              <a:t>Deployment</a:t>
            </a:r>
          </a:p>
        </p:txBody>
      </p:sp>
      <p:sp>
        <p:nvSpPr>
          <p:cNvPr id="3" name="Content Placeholder 2">
            <a:extLst>
              <a:ext uri="{FF2B5EF4-FFF2-40B4-BE49-F238E27FC236}">
                <a16:creationId xmlns:a16="http://schemas.microsoft.com/office/drawing/2014/main" id="{7314592E-DD44-5399-C304-EFC7DD363C12}"/>
              </a:ext>
            </a:extLst>
          </p:cNvPr>
          <p:cNvSpPr>
            <a:spLocks noGrp="1"/>
          </p:cNvSpPr>
          <p:nvPr>
            <p:ph idx="1"/>
          </p:nvPr>
        </p:nvSpPr>
        <p:spPr/>
        <p:txBody>
          <a:bodyPr vert="horz" lIns="91440" tIns="45720" rIns="91440" bIns="45720" rtlCol="0" anchor="t">
            <a:normAutofit/>
          </a:bodyPr>
          <a:lstStyle/>
          <a:p>
            <a:r>
              <a:rPr lang="en-US" sz="2800" dirty="0">
                <a:latin typeface="Times New Roman"/>
                <a:cs typeface="Calibri"/>
              </a:rPr>
              <a:t>We've completed the last step of our project that is Deployment using</a:t>
            </a:r>
            <a:r>
              <a:rPr lang="en-US" dirty="0">
                <a:cs typeface="Calibri"/>
              </a:rPr>
              <a:t> </a:t>
            </a:r>
            <a:r>
              <a:rPr lang="en-US" sz="3200" b="1" dirty="0">
                <a:cs typeface="Calibri"/>
              </a:rPr>
              <a:t>STREAMLIT.</a:t>
            </a:r>
          </a:p>
          <a:p>
            <a:pPr>
              <a:buClr>
                <a:srgbClr val="487E5F"/>
              </a:buClr>
            </a:pPr>
            <a:endParaRPr lang="en-US" sz="3200" b="1" dirty="0">
              <a:cs typeface="Calibri"/>
            </a:endParaRPr>
          </a:p>
        </p:txBody>
      </p:sp>
      <p:pic>
        <p:nvPicPr>
          <p:cNvPr id="4" name="Picture 4">
            <a:extLst>
              <a:ext uri="{FF2B5EF4-FFF2-40B4-BE49-F238E27FC236}">
                <a16:creationId xmlns:a16="http://schemas.microsoft.com/office/drawing/2014/main" id="{C69A85D9-D67C-9186-291B-51870E6A6C59}"/>
              </a:ext>
            </a:extLst>
          </p:cNvPr>
          <p:cNvPicPr>
            <a:picLocks noChangeAspect="1"/>
          </p:cNvPicPr>
          <p:nvPr/>
        </p:nvPicPr>
        <p:blipFill>
          <a:blip r:embed="rId2"/>
          <a:stretch>
            <a:fillRect/>
          </a:stretch>
        </p:blipFill>
        <p:spPr>
          <a:xfrm>
            <a:off x="1326629" y="2917619"/>
            <a:ext cx="4504543" cy="3808431"/>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DC3CBCC1-8475-6C9D-7577-4A7949E34C5E}"/>
              </a:ext>
            </a:extLst>
          </p:cNvPr>
          <p:cNvPicPr>
            <a:picLocks noChangeAspect="1"/>
          </p:cNvPicPr>
          <p:nvPr/>
        </p:nvPicPr>
        <p:blipFill>
          <a:blip r:embed="rId3"/>
          <a:stretch>
            <a:fillRect/>
          </a:stretch>
        </p:blipFill>
        <p:spPr>
          <a:xfrm>
            <a:off x="6423285" y="2922010"/>
            <a:ext cx="4891789" cy="3799650"/>
          </a:xfrm>
          <a:prstGeom prst="rect">
            <a:avLst/>
          </a:prstGeom>
        </p:spPr>
      </p:pic>
    </p:spTree>
    <p:extLst>
      <p:ext uri="{BB962C8B-B14F-4D97-AF65-F5344CB8AC3E}">
        <p14:creationId xmlns:p14="http://schemas.microsoft.com/office/powerpoint/2010/main" val="259362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1A00-16BB-1E0C-E684-428659D3BFF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3C0E4AD-436E-3089-7B68-4710946F25D7}"/>
              </a:ext>
            </a:extLst>
          </p:cNvPr>
          <p:cNvPicPr>
            <a:picLocks noGrp="1" noChangeAspect="1"/>
          </p:cNvPicPr>
          <p:nvPr>
            <p:ph idx="1"/>
          </p:nvPr>
        </p:nvPicPr>
        <p:blipFill>
          <a:blip r:embed="rId2"/>
          <a:stretch>
            <a:fillRect/>
          </a:stretch>
        </p:blipFill>
        <p:spPr>
          <a:xfrm>
            <a:off x="6772677" y="1946923"/>
            <a:ext cx="4995027" cy="4351338"/>
          </a:xfrm>
        </p:spPr>
      </p:pic>
      <p:pic>
        <p:nvPicPr>
          <p:cNvPr id="4" name="Picture 3">
            <a:extLst>
              <a:ext uri="{FF2B5EF4-FFF2-40B4-BE49-F238E27FC236}">
                <a16:creationId xmlns:a16="http://schemas.microsoft.com/office/drawing/2014/main" id="{BE2B7C8E-D24A-051C-22F6-D7DAF59DE609}"/>
              </a:ext>
            </a:extLst>
          </p:cNvPr>
          <p:cNvPicPr>
            <a:picLocks noChangeAspect="1"/>
          </p:cNvPicPr>
          <p:nvPr/>
        </p:nvPicPr>
        <p:blipFill>
          <a:blip r:embed="rId3"/>
          <a:stretch>
            <a:fillRect/>
          </a:stretch>
        </p:blipFill>
        <p:spPr>
          <a:xfrm>
            <a:off x="933661" y="2052039"/>
            <a:ext cx="4730021" cy="4141105"/>
          </a:xfrm>
          <a:prstGeom prst="rect">
            <a:avLst/>
          </a:prstGeom>
        </p:spPr>
      </p:pic>
    </p:spTree>
    <p:extLst>
      <p:ext uri="{BB962C8B-B14F-4D97-AF65-F5344CB8AC3E}">
        <p14:creationId xmlns:p14="http://schemas.microsoft.com/office/powerpoint/2010/main" val="408843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5D01ED71-3D9A-992B-06B9-B3031C9E90AC}"/>
              </a:ext>
            </a:extLst>
          </p:cNvPr>
          <p:cNvSpPr>
            <a:spLocks noGrp="1"/>
          </p:cNvSpPr>
          <p:nvPr>
            <p:ph type="title"/>
          </p:nvPr>
        </p:nvSpPr>
        <p:spPr>
          <a:xfrm>
            <a:off x="3327722" y="777240"/>
            <a:ext cx="5782804" cy="844958"/>
          </a:xfrm>
        </p:spPr>
        <p:txBody>
          <a:bodyPr anchor="b">
            <a:normAutofit/>
          </a:bodyPr>
          <a:lstStyle/>
          <a:p>
            <a:pPr algn="ctr"/>
            <a:r>
              <a:rPr lang="en-US" sz="4400" b="1" dirty="0">
                <a:latin typeface="Times New Roman"/>
                <a:cs typeface="Times New Roman"/>
              </a:rPr>
              <a:t>Conclusion</a:t>
            </a:r>
          </a:p>
        </p:txBody>
      </p:sp>
      <p:sp>
        <p:nvSpPr>
          <p:cNvPr id="34" name="Content Placeholder 2">
            <a:extLst>
              <a:ext uri="{FF2B5EF4-FFF2-40B4-BE49-F238E27FC236}">
                <a16:creationId xmlns:a16="http://schemas.microsoft.com/office/drawing/2014/main" id="{75A3DBF6-3A66-AC39-EA15-7AF2CB5DE97D}"/>
              </a:ext>
            </a:extLst>
          </p:cNvPr>
          <p:cNvSpPr>
            <a:spLocks noGrp="1"/>
          </p:cNvSpPr>
          <p:nvPr>
            <p:ph idx="1"/>
          </p:nvPr>
        </p:nvSpPr>
        <p:spPr>
          <a:xfrm>
            <a:off x="2071677" y="2272493"/>
            <a:ext cx="7982563" cy="3695168"/>
          </a:xfrm>
        </p:spPr>
        <p:txBody>
          <a:bodyPr vert="horz" lIns="91440" tIns="45720" rIns="91440" bIns="45720" rtlCol="0" anchor="t">
            <a:noAutofit/>
          </a:bodyPr>
          <a:lstStyle/>
          <a:p>
            <a:pPr algn="just"/>
            <a:r>
              <a:rPr lang="en-US" sz="2800" dirty="0">
                <a:latin typeface="Times New Roman"/>
                <a:ea typeface="+mn-lt"/>
                <a:cs typeface="+mn-lt"/>
              </a:rPr>
              <a:t>The  intention  is  to  encourage  antifraud  managers  to  use  proactive  data  detection  techniques  in  order  to  improve fraud prevention and detection.</a:t>
            </a:r>
            <a:endParaRPr lang="en-US" dirty="0">
              <a:cs typeface="Calibri"/>
            </a:endParaRPr>
          </a:p>
          <a:p>
            <a:pPr algn="just">
              <a:buClr>
                <a:srgbClr val="487E5F"/>
              </a:buClr>
            </a:pPr>
            <a:r>
              <a:rPr lang="en-US" sz="2800" dirty="0">
                <a:latin typeface="Times New Roman"/>
                <a:ea typeface="+mn-lt"/>
                <a:cs typeface="+mn-lt"/>
              </a:rPr>
              <a:t>The process of data analysis as a tool for preventing and detecting fraud can be used successfully in any field, especially in those where database are, or, may be easily converted into electronic format.</a:t>
            </a:r>
            <a:endParaRPr lang="en-US" sz="2800" dirty="0">
              <a:latin typeface="Times New Roman"/>
              <a:cs typeface="Calibri"/>
            </a:endParaRPr>
          </a:p>
        </p:txBody>
      </p:sp>
      <p:grpSp>
        <p:nvGrpSpPr>
          <p:cNvPr id="3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37"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51622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10">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33DB7528-B89B-A0B8-36C1-65187667EA02}"/>
              </a:ext>
            </a:extLst>
          </p:cNvPr>
          <p:cNvSpPr>
            <a:spLocks noGrp="1"/>
          </p:cNvSpPr>
          <p:nvPr>
            <p:ph type="title"/>
          </p:nvPr>
        </p:nvSpPr>
        <p:spPr>
          <a:xfrm>
            <a:off x="770878" y="952022"/>
            <a:ext cx="4606280" cy="5157049"/>
          </a:xfrm>
        </p:spPr>
        <p:txBody>
          <a:bodyPr anchor="ctr">
            <a:normAutofit/>
          </a:bodyPr>
          <a:lstStyle/>
          <a:p>
            <a:r>
              <a:rPr lang="en-US" sz="4400"/>
              <a:t>Introduction</a:t>
            </a:r>
          </a:p>
        </p:txBody>
      </p:sp>
      <p:sp>
        <p:nvSpPr>
          <p:cNvPr id="38" name="Freeform: Shape 12">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39"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0" name="Content Placeholder 2">
            <a:extLst>
              <a:ext uri="{FF2B5EF4-FFF2-40B4-BE49-F238E27FC236}">
                <a16:creationId xmlns:a16="http://schemas.microsoft.com/office/drawing/2014/main" id="{09F4E40C-65A6-5C5A-B572-D4D47C7ED9EC}"/>
              </a:ext>
            </a:extLst>
          </p:cNvPr>
          <p:cNvGraphicFramePr>
            <a:graphicFrameLocks noGrp="1"/>
          </p:cNvGraphicFramePr>
          <p:nvPr>
            <p:ph idx="1"/>
            <p:extLst>
              <p:ext uri="{D42A27DB-BD31-4B8C-83A1-F6EECF244321}">
                <p14:modId xmlns:p14="http://schemas.microsoft.com/office/powerpoint/2010/main" val="2740172952"/>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90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11">
            <a:extLst>
              <a:ext uri="{FF2B5EF4-FFF2-40B4-BE49-F238E27FC236}">
                <a16:creationId xmlns:a16="http://schemas.microsoft.com/office/drawing/2014/main" id="{42AFA708-0E93-46D4-99C8-39B42770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13">
            <a:extLst>
              <a:ext uri="{FF2B5EF4-FFF2-40B4-BE49-F238E27FC236}">
                <a16:creationId xmlns:a16="http://schemas.microsoft.com/office/drawing/2014/main" id="{7D1AE0C2-E826-40A9-976E-9077F4438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1AD8B10F-8A45-8253-A0FC-69AC05FA7F6C}"/>
              </a:ext>
            </a:extLst>
          </p:cNvPr>
          <p:cNvSpPr>
            <a:spLocks noGrp="1"/>
          </p:cNvSpPr>
          <p:nvPr>
            <p:ph type="title"/>
          </p:nvPr>
        </p:nvSpPr>
        <p:spPr>
          <a:xfrm>
            <a:off x="777239" y="777240"/>
            <a:ext cx="6168331" cy="2493876"/>
          </a:xfrm>
        </p:spPr>
        <p:txBody>
          <a:bodyPr anchor="b">
            <a:normAutofit/>
          </a:bodyPr>
          <a:lstStyle/>
          <a:p>
            <a:r>
              <a:rPr lang="en-US" sz="4400"/>
              <a:t>Data Facts and EDA</a:t>
            </a:r>
          </a:p>
        </p:txBody>
      </p:sp>
      <p:sp>
        <p:nvSpPr>
          <p:cNvPr id="3" name="Content Placeholder 2">
            <a:extLst>
              <a:ext uri="{FF2B5EF4-FFF2-40B4-BE49-F238E27FC236}">
                <a16:creationId xmlns:a16="http://schemas.microsoft.com/office/drawing/2014/main" id="{7E12C673-BD57-0CBE-F316-A2A60C834B38}"/>
              </a:ext>
            </a:extLst>
          </p:cNvPr>
          <p:cNvSpPr>
            <a:spLocks noGrp="1"/>
          </p:cNvSpPr>
          <p:nvPr>
            <p:ph idx="1"/>
          </p:nvPr>
        </p:nvSpPr>
        <p:spPr>
          <a:xfrm>
            <a:off x="777239" y="3428999"/>
            <a:ext cx="6168331" cy="2747963"/>
          </a:xfrm>
        </p:spPr>
        <p:txBody>
          <a:bodyPr vert="horz" lIns="91440" tIns="45720" rIns="91440" bIns="45720" rtlCol="0" anchor="t">
            <a:normAutofit/>
          </a:bodyPr>
          <a:lstStyle/>
          <a:p>
            <a:r>
              <a:rPr lang="en-US" sz="1800">
                <a:cs typeface="Calibri"/>
              </a:rPr>
              <a:t>The data was collected mostly from New York regions. Data has some major attributes for fraud analysis like Total cost, area of the hospital, number of days spent in hospital, type of treatment given, etc.</a:t>
            </a:r>
          </a:p>
          <a:p>
            <a:pPr>
              <a:buClr>
                <a:srgbClr val="487E5F"/>
              </a:buClr>
            </a:pPr>
            <a:endParaRPr lang="en-US" sz="1800">
              <a:cs typeface="Calibri"/>
            </a:endParaRPr>
          </a:p>
        </p:txBody>
      </p:sp>
      <p:grpSp>
        <p:nvGrpSpPr>
          <p:cNvPr id="52" name="decorative circles">
            <a:extLst>
              <a:ext uri="{FF2B5EF4-FFF2-40B4-BE49-F238E27FC236}">
                <a16:creationId xmlns:a16="http://schemas.microsoft.com/office/drawing/2014/main" id="{A1E6C3A1-63EF-4249-BAB0-BC1FF217A7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17" name="Oval 16">
              <a:extLst>
                <a:ext uri="{FF2B5EF4-FFF2-40B4-BE49-F238E27FC236}">
                  <a16:creationId xmlns:a16="http://schemas.microsoft.com/office/drawing/2014/main" id="{B7D4ED74-40F3-42DD-959A-84AAAAD06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7">
              <a:extLst>
                <a:ext uri="{FF2B5EF4-FFF2-40B4-BE49-F238E27FC236}">
                  <a16:creationId xmlns:a16="http://schemas.microsoft.com/office/drawing/2014/main" id="{A1A54AA4-6CFD-4ECA-A5D7-9A0AB9B04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656D395-7C8D-433D-A682-9B17302B7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9">
              <a:extLst>
                <a:ext uri="{FF2B5EF4-FFF2-40B4-BE49-F238E27FC236}">
                  <a16:creationId xmlns:a16="http://schemas.microsoft.com/office/drawing/2014/main" id="{C1326582-6401-4AD7-A44B-3FFB4107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E7D4459-BBDF-467E-9824-EC886C128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3230E99-BEE6-4927-8980-78D40F2E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A picture containing chart&#10;&#10;Description automatically generated">
            <a:extLst>
              <a:ext uri="{FF2B5EF4-FFF2-40B4-BE49-F238E27FC236}">
                <a16:creationId xmlns:a16="http://schemas.microsoft.com/office/drawing/2014/main" id="{D4AA8582-2198-018E-FBA3-1358678ACE9D}"/>
              </a:ext>
            </a:extLst>
          </p:cNvPr>
          <p:cNvPicPr>
            <a:picLocks noChangeAspect="1"/>
          </p:cNvPicPr>
          <p:nvPr/>
        </p:nvPicPr>
        <p:blipFill rotWithShape="1">
          <a:blip r:embed="rId2"/>
          <a:srcRect l="10783" r="6" b="6"/>
          <a:stretch/>
        </p:blipFill>
        <p:spPr>
          <a:xfrm>
            <a:off x="7842678" y="7598"/>
            <a:ext cx="2661680" cy="2424023"/>
          </a:xfrm>
          <a:custGeom>
            <a:avLst/>
            <a:gdLst/>
            <a:ahLst/>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p:spPr>
      </p:pic>
      <p:pic>
        <p:nvPicPr>
          <p:cNvPr id="7" name="Picture 5" descr="Chart, bar chart&#10;&#10;Description automatically generated">
            <a:extLst>
              <a:ext uri="{FF2B5EF4-FFF2-40B4-BE49-F238E27FC236}">
                <a16:creationId xmlns:a16="http://schemas.microsoft.com/office/drawing/2014/main" id="{0E8E6494-6996-915E-EE7D-261E0CDF69C7}"/>
              </a:ext>
            </a:extLst>
          </p:cNvPr>
          <p:cNvPicPr>
            <a:picLocks noChangeAspect="1"/>
          </p:cNvPicPr>
          <p:nvPr/>
        </p:nvPicPr>
        <p:blipFill rotWithShape="1">
          <a:blip r:embed="rId3"/>
          <a:srcRect l="13475" r="22035" b="1"/>
          <a:stretch/>
        </p:blipFill>
        <p:spPr>
          <a:xfrm>
            <a:off x="7258426" y="2386726"/>
            <a:ext cx="4446394" cy="4383831"/>
          </a:xfrm>
          <a:custGeom>
            <a:avLst/>
            <a:gdLst/>
            <a:ahLst/>
            <a:cxnLst/>
            <a:rect l="l" t="t" r="r" b="b"/>
            <a:pathLst>
              <a:path w="4012858" h="3951198">
                <a:moveTo>
                  <a:pt x="2361523" y="0"/>
                </a:moveTo>
                <a:cubicBezTo>
                  <a:pt x="2932125" y="0"/>
                  <a:pt x="3455460" y="202372"/>
                  <a:pt x="3863671" y="539257"/>
                </a:cubicBezTo>
                <a:lnTo>
                  <a:pt x="4012858" y="674848"/>
                </a:lnTo>
                <a:lnTo>
                  <a:pt x="4012858" y="3951198"/>
                </a:lnTo>
                <a:lnTo>
                  <a:pt x="618807" y="3951198"/>
                </a:lnTo>
                <a:lnTo>
                  <a:pt x="539257" y="3863671"/>
                </a:lnTo>
                <a:cubicBezTo>
                  <a:pt x="202372" y="3455461"/>
                  <a:pt x="0" y="2932125"/>
                  <a:pt x="0" y="2361523"/>
                </a:cubicBezTo>
                <a:cubicBezTo>
                  <a:pt x="0" y="1057290"/>
                  <a:pt x="1057290" y="0"/>
                  <a:pt x="2361523" y="0"/>
                </a:cubicBezTo>
                <a:close/>
              </a:path>
            </a:pathLst>
          </a:custGeom>
        </p:spPr>
      </p:pic>
    </p:spTree>
    <p:extLst>
      <p:ext uri="{BB962C8B-B14F-4D97-AF65-F5344CB8AC3E}">
        <p14:creationId xmlns:p14="http://schemas.microsoft.com/office/powerpoint/2010/main" val="186712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0D95-32D2-4842-58AD-28F30C1E230C}"/>
              </a:ext>
            </a:extLst>
          </p:cNvPr>
          <p:cNvSpPr>
            <a:spLocks noGrp="1"/>
          </p:cNvSpPr>
          <p:nvPr>
            <p:ph type="title"/>
          </p:nvPr>
        </p:nvSpPr>
        <p:spPr>
          <a:xfrm>
            <a:off x="777240" y="365125"/>
            <a:ext cx="10659110" cy="633251"/>
          </a:xfrm>
        </p:spPr>
        <p:txBody>
          <a:bodyPr>
            <a:normAutofit fontScale="90000"/>
          </a:bodyPr>
          <a:lstStyle/>
          <a:p>
            <a:r>
              <a:rPr lang="en-US" dirty="0"/>
              <a:t>Understanding Our Data-</a:t>
            </a:r>
            <a:endParaRPr lang="en-IN" dirty="0"/>
          </a:p>
        </p:txBody>
      </p:sp>
      <p:graphicFrame>
        <p:nvGraphicFramePr>
          <p:cNvPr id="20" name="Content Placeholder 2">
            <a:extLst>
              <a:ext uri="{FF2B5EF4-FFF2-40B4-BE49-F238E27FC236}">
                <a16:creationId xmlns:a16="http://schemas.microsoft.com/office/drawing/2014/main" id="{7FE8C770-3201-DC6B-B910-553E608FE5E2}"/>
              </a:ext>
            </a:extLst>
          </p:cNvPr>
          <p:cNvGraphicFramePr>
            <a:graphicFrameLocks noGrp="1"/>
          </p:cNvGraphicFramePr>
          <p:nvPr>
            <p:ph idx="1"/>
          </p:nvPr>
        </p:nvGraphicFramePr>
        <p:xfrm>
          <a:off x="777240" y="1101012"/>
          <a:ext cx="11529838" cy="5681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380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D7EB-0C32-A119-6EF3-42C6814E5ED9}"/>
              </a:ext>
            </a:extLst>
          </p:cNvPr>
          <p:cNvSpPr>
            <a:spLocks noGrp="1"/>
          </p:cNvSpPr>
          <p:nvPr>
            <p:ph type="title"/>
          </p:nvPr>
        </p:nvSpPr>
        <p:spPr/>
        <p:txBody>
          <a:bodyPr/>
          <a:lstStyle/>
          <a:p>
            <a:r>
              <a:rPr lang="en-US" dirty="0"/>
              <a:t>Univariate Data Analysis-</a:t>
            </a:r>
          </a:p>
        </p:txBody>
      </p:sp>
      <p:sp>
        <p:nvSpPr>
          <p:cNvPr id="3" name="Content Placeholder 2">
            <a:extLst>
              <a:ext uri="{FF2B5EF4-FFF2-40B4-BE49-F238E27FC236}">
                <a16:creationId xmlns:a16="http://schemas.microsoft.com/office/drawing/2014/main" id="{A83A9797-8D59-CCCD-55E8-1321F7E76F72}"/>
              </a:ext>
            </a:extLst>
          </p:cNvPr>
          <p:cNvSpPr>
            <a:spLocks noGrp="1"/>
          </p:cNvSpPr>
          <p:nvPr>
            <p:ph idx="1"/>
          </p:nvPr>
        </p:nvSpPr>
        <p:spPr/>
        <p:txBody>
          <a:bodyPr/>
          <a:lstStyle/>
          <a:p>
            <a:endParaRPr lang="en-US"/>
          </a:p>
        </p:txBody>
      </p:sp>
      <p:pic>
        <p:nvPicPr>
          <p:cNvPr id="6" name="Picture 5" descr="Chart, bar chart&#10;&#10;Description automatically generated">
            <a:extLst>
              <a:ext uri="{FF2B5EF4-FFF2-40B4-BE49-F238E27FC236}">
                <a16:creationId xmlns:a16="http://schemas.microsoft.com/office/drawing/2014/main" id="{2FCC6B48-AA16-880E-7490-4A9C0904A90C}"/>
              </a:ext>
            </a:extLst>
          </p:cNvPr>
          <p:cNvPicPr>
            <a:picLocks noChangeAspect="1"/>
          </p:cNvPicPr>
          <p:nvPr/>
        </p:nvPicPr>
        <p:blipFill>
          <a:blip r:embed="rId2"/>
          <a:stretch>
            <a:fillRect/>
          </a:stretch>
        </p:blipFill>
        <p:spPr>
          <a:xfrm>
            <a:off x="160229" y="2015345"/>
            <a:ext cx="3507287" cy="3205990"/>
          </a:xfrm>
          <a:prstGeom prst="rect">
            <a:avLst/>
          </a:prstGeom>
        </p:spPr>
      </p:pic>
      <p:pic>
        <p:nvPicPr>
          <p:cNvPr id="8" name="Picture 7" descr="Chart, bar chart&#10;&#10;Description automatically generated">
            <a:extLst>
              <a:ext uri="{FF2B5EF4-FFF2-40B4-BE49-F238E27FC236}">
                <a16:creationId xmlns:a16="http://schemas.microsoft.com/office/drawing/2014/main" id="{3552B8DA-0B11-90AD-F5D7-4B2CBEE14444}"/>
              </a:ext>
            </a:extLst>
          </p:cNvPr>
          <p:cNvPicPr>
            <a:picLocks noChangeAspect="1"/>
          </p:cNvPicPr>
          <p:nvPr/>
        </p:nvPicPr>
        <p:blipFill>
          <a:blip r:embed="rId3"/>
          <a:stretch>
            <a:fillRect/>
          </a:stretch>
        </p:blipFill>
        <p:spPr>
          <a:xfrm>
            <a:off x="3781028" y="2015346"/>
            <a:ext cx="3546347" cy="3288898"/>
          </a:xfrm>
          <a:prstGeom prst="rect">
            <a:avLst/>
          </a:prstGeom>
        </p:spPr>
      </p:pic>
      <p:pic>
        <p:nvPicPr>
          <p:cNvPr id="10" name="Picture 9" descr="Chart, pie chart&#10;&#10;Description automatically generated">
            <a:extLst>
              <a:ext uri="{FF2B5EF4-FFF2-40B4-BE49-F238E27FC236}">
                <a16:creationId xmlns:a16="http://schemas.microsoft.com/office/drawing/2014/main" id="{34321056-C830-910E-3F48-2D091A52A7C6}"/>
              </a:ext>
            </a:extLst>
          </p:cNvPr>
          <p:cNvPicPr>
            <a:picLocks noChangeAspect="1"/>
          </p:cNvPicPr>
          <p:nvPr/>
        </p:nvPicPr>
        <p:blipFill>
          <a:blip r:embed="rId4"/>
          <a:stretch>
            <a:fillRect/>
          </a:stretch>
        </p:blipFill>
        <p:spPr>
          <a:xfrm>
            <a:off x="7503347" y="1954520"/>
            <a:ext cx="3782257" cy="3852773"/>
          </a:xfrm>
          <a:prstGeom prst="rect">
            <a:avLst/>
          </a:prstGeom>
        </p:spPr>
      </p:pic>
    </p:spTree>
    <p:extLst>
      <p:ext uri="{BB962C8B-B14F-4D97-AF65-F5344CB8AC3E}">
        <p14:creationId xmlns:p14="http://schemas.microsoft.com/office/powerpoint/2010/main" val="327477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7B4A9-F40A-9975-57AB-12DE987781F5}"/>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CD79947-B8C6-2EFA-283D-28ED62849635}"/>
              </a:ext>
            </a:extLst>
          </p:cNvPr>
          <p:cNvPicPr>
            <a:picLocks noChangeAspect="1"/>
          </p:cNvPicPr>
          <p:nvPr/>
        </p:nvPicPr>
        <p:blipFill>
          <a:blip r:embed="rId2"/>
          <a:stretch>
            <a:fillRect/>
          </a:stretch>
        </p:blipFill>
        <p:spPr>
          <a:xfrm>
            <a:off x="633155" y="354867"/>
            <a:ext cx="4310743" cy="2941516"/>
          </a:xfrm>
          <a:prstGeom prst="rect">
            <a:avLst/>
          </a:prstGeom>
        </p:spPr>
      </p:pic>
      <p:pic>
        <p:nvPicPr>
          <p:cNvPr id="7" name="Picture 6">
            <a:extLst>
              <a:ext uri="{FF2B5EF4-FFF2-40B4-BE49-F238E27FC236}">
                <a16:creationId xmlns:a16="http://schemas.microsoft.com/office/drawing/2014/main" id="{6005D600-1AE4-EFD9-08FF-9D5612DBA04D}"/>
              </a:ext>
            </a:extLst>
          </p:cNvPr>
          <p:cNvPicPr>
            <a:picLocks noChangeAspect="1"/>
          </p:cNvPicPr>
          <p:nvPr/>
        </p:nvPicPr>
        <p:blipFill>
          <a:blip r:embed="rId3"/>
          <a:stretch>
            <a:fillRect/>
          </a:stretch>
        </p:blipFill>
        <p:spPr>
          <a:xfrm>
            <a:off x="6219996" y="340487"/>
            <a:ext cx="4594184" cy="2970276"/>
          </a:xfrm>
          <a:prstGeom prst="rect">
            <a:avLst/>
          </a:prstGeom>
        </p:spPr>
      </p:pic>
      <p:pic>
        <p:nvPicPr>
          <p:cNvPr id="9" name="Picture 8">
            <a:extLst>
              <a:ext uri="{FF2B5EF4-FFF2-40B4-BE49-F238E27FC236}">
                <a16:creationId xmlns:a16="http://schemas.microsoft.com/office/drawing/2014/main" id="{B74CD3EC-E64E-7284-A8C4-A88AB5157ED5}"/>
              </a:ext>
            </a:extLst>
          </p:cNvPr>
          <p:cNvPicPr>
            <a:picLocks noChangeAspect="1"/>
          </p:cNvPicPr>
          <p:nvPr/>
        </p:nvPicPr>
        <p:blipFill>
          <a:blip r:embed="rId4"/>
          <a:stretch>
            <a:fillRect/>
          </a:stretch>
        </p:blipFill>
        <p:spPr>
          <a:xfrm>
            <a:off x="195942" y="3429000"/>
            <a:ext cx="4972568" cy="3210896"/>
          </a:xfrm>
          <a:prstGeom prst="rect">
            <a:avLst/>
          </a:prstGeom>
        </p:spPr>
      </p:pic>
      <p:pic>
        <p:nvPicPr>
          <p:cNvPr id="11" name="Picture 10">
            <a:extLst>
              <a:ext uri="{FF2B5EF4-FFF2-40B4-BE49-F238E27FC236}">
                <a16:creationId xmlns:a16="http://schemas.microsoft.com/office/drawing/2014/main" id="{C69043AD-4803-246A-D4D3-31E02874915D}"/>
              </a:ext>
            </a:extLst>
          </p:cNvPr>
          <p:cNvPicPr>
            <a:picLocks noChangeAspect="1"/>
          </p:cNvPicPr>
          <p:nvPr/>
        </p:nvPicPr>
        <p:blipFill>
          <a:blip r:embed="rId5"/>
          <a:stretch>
            <a:fillRect/>
          </a:stretch>
        </p:blipFill>
        <p:spPr>
          <a:xfrm>
            <a:off x="6219996" y="3547238"/>
            <a:ext cx="4594184" cy="2955434"/>
          </a:xfrm>
          <a:prstGeom prst="rect">
            <a:avLst/>
          </a:prstGeom>
        </p:spPr>
      </p:pic>
      <p:sp>
        <p:nvSpPr>
          <p:cNvPr id="6" name="Title 5">
            <a:extLst>
              <a:ext uri="{FF2B5EF4-FFF2-40B4-BE49-F238E27FC236}">
                <a16:creationId xmlns:a16="http://schemas.microsoft.com/office/drawing/2014/main" id="{2E472187-7D3E-2F8F-ED95-2474812AF89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5221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8702E-9DE5-9D88-E386-1E7DBEA631AC}"/>
              </a:ext>
            </a:extLst>
          </p:cNvPr>
          <p:cNvSpPr>
            <a:spLocks noGrp="1"/>
          </p:cNvSpPr>
          <p:nvPr>
            <p:ph idx="1"/>
          </p:nvPr>
        </p:nvSpPr>
        <p:spPr>
          <a:xfrm>
            <a:off x="777240" y="558903"/>
            <a:ext cx="10659110" cy="5618060"/>
          </a:xfrm>
        </p:spPr>
        <p:txBody>
          <a:bodyPr/>
          <a:lstStyle/>
          <a:p>
            <a:r>
              <a:rPr lang="en-US" b="1" dirty="0"/>
              <a:t>11 Numerical Columns </a:t>
            </a:r>
            <a:r>
              <a:rPr lang="en-US" dirty="0"/>
              <a:t>- </a:t>
            </a:r>
            <a:r>
              <a:rPr kumimoji="0" lang="en-US" altLang="en-US" b="0" i="0" u="none" strike="noStrike" cap="none" normalizeH="0" baseline="0" dirty="0">
                <a:ln>
                  <a:noFill/>
                </a:ln>
                <a:solidFill>
                  <a:srgbClr val="000000"/>
                </a:solidFill>
                <a:effectLst/>
              </a:rPr>
              <a:t>Hospital Id, ccs diagnosis code</a:t>
            </a:r>
            <a:r>
              <a:rPr lang="en-US" altLang="en-US" dirty="0">
                <a:solidFill>
                  <a:srgbClr val="000000"/>
                </a:solidFill>
              </a:rPr>
              <a:t>,</a:t>
            </a:r>
            <a:r>
              <a:rPr kumimoji="0" lang="en-US" altLang="en-US" b="0" i="0" u="none" strike="noStrike" cap="none" normalizeH="0" baseline="0" dirty="0">
                <a:ln>
                  <a:noFill/>
                </a:ln>
                <a:solidFill>
                  <a:srgbClr val="000000"/>
                </a:solidFill>
                <a:effectLst/>
              </a:rPr>
              <a:t> ccs procedure</a:t>
            </a:r>
            <a:r>
              <a:rPr lang="en-US" altLang="en-US" dirty="0">
                <a:solidFill>
                  <a:srgbClr val="000000"/>
                </a:solidFill>
              </a:rPr>
              <a:t> </a:t>
            </a:r>
            <a:r>
              <a:rPr kumimoji="0" lang="en-US" altLang="en-US" b="0" i="0" u="none" strike="noStrike" cap="none" normalizeH="0" baseline="0" dirty="0">
                <a:ln>
                  <a:noFill/>
                </a:ln>
                <a:solidFill>
                  <a:srgbClr val="000000"/>
                </a:solidFill>
                <a:effectLst/>
              </a:rPr>
              <a:t>code, Code</a:t>
            </a:r>
            <a:r>
              <a:rPr lang="en-US" altLang="en-US" dirty="0">
                <a:solidFill>
                  <a:srgbClr val="000000"/>
                </a:solidFill>
              </a:rPr>
              <a:t> </a:t>
            </a:r>
            <a:r>
              <a:rPr kumimoji="0" lang="en-US" altLang="en-US" b="0" i="0" u="none" strike="noStrike" cap="none" normalizeH="0" baseline="0" dirty="0">
                <a:ln>
                  <a:noFill/>
                </a:ln>
                <a:solidFill>
                  <a:srgbClr val="000000"/>
                </a:solidFill>
                <a:effectLst/>
              </a:rPr>
              <a:t>illness, Mortality risk, Weight</a:t>
            </a:r>
            <a:r>
              <a:rPr lang="en-US" altLang="en-US" dirty="0">
                <a:solidFill>
                  <a:srgbClr val="000000"/>
                </a:solidFill>
              </a:rPr>
              <a:t> of </a:t>
            </a:r>
            <a:r>
              <a:rPr kumimoji="0" lang="en-US" altLang="en-US" b="0" i="0" u="none" strike="noStrike" cap="none" normalizeH="0" baseline="0" dirty="0">
                <a:ln>
                  <a:noFill/>
                </a:ln>
                <a:solidFill>
                  <a:srgbClr val="000000"/>
                </a:solidFill>
                <a:effectLst/>
              </a:rPr>
              <a:t>baby, Tot</a:t>
            </a:r>
            <a:r>
              <a:rPr lang="en-US" altLang="en-US" dirty="0">
                <a:solidFill>
                  <a:srgbClr val="000000"/>
                </a:solidFill>
              </a:rPr>
              <a:t>al </a:t>
            </a:r>
            <a:r>
              <a:rPr kumimoji="0" lang="en-US" altLang="en-US" b="0" i="0" u="none" strike="noStrike" cap="none" normalizeH="0" baseline="0" dirty="0">
                <a:ln>
                  <a:noFill/>
                </a:ln>
                <a:solidFill>
                  <a:srgbClr val="000000"/>
                </a:solidFill>
                <a:effectLst/>
              </a:rPr>
              <a:t>charg</a:t>
            </a:r>
            <a:r>
              <a:rPr lang="en-US" altLang="en-US" dirty="0">
                <a:solidFill>
                  <a:srgbClr val="000000"/>
                </a:solidFill>
              </a:rPr>
              <a:t>e</a:t>
            </a:r>
            <a:r>
              <a:rPr kumimoji="0" lang="en-US" altLang="en-US" b="0" i="0" u="none" strike="noStrike" cap="none" normalizeH="0" baseline="0" dirty="0">
                <a:ln>
                  <a:noFill/>
                </a:ln>
                <a:solidFill>
                  <a:srgbClr val="000000"/>
                </a:solidFill>
                <a:effectLst/>
              </a:rPr>
              <a:t>, Tot</a:t>
            </a:r>
            <a:r>
              <a:rPr lang="en-US" altLang="en-US" dirty="0">
                <a:solidFill>
                  <a:srgbClr val="000000"/>
                </a:solidFill>
              </a:rPr>
              <a:t>al </a:t>
            </a:r>
            <a:r>
              <a:rPr kumimoji="0" lang="en-US" altLang="en-US" b="0" i="0" u="none" strike="noStrike" cap="none" normalizeH="0" baseline="0" dirty="0">
                <a:ln>
                  <a:noFill/>
                </a:ln>
                <a:solidFill>
                  <a:srgbClr val="000000"/>
                </a:solidFill>
                <a:effectLst/>
              </a:rPr>
              <a:t>cost, ratio of total costs to total charges, Payment</a:t>
            </a:r>
            <a:r>
              <a:rPr lang="en-US" altLang="en-US" dirty="0">
                <a:solidFill>
                  <a:srgbClr val="000000"/>
                </a:solidFill>
              </a:rPr>
              <a:t> </a:t>
            </a:r>
            <a:r>
              <a:rPr kumimoji="0" lang="en-US" altLang="en-US" b="0" i="0" u="none" strike="noStrike" cap="none" normalizeH="0" baseline="0" dirty="0">
                <a:ln>
                  <a:noFill/>
                </a:ln>
                <a:solidFill>
                  <a:srgbClr val="000000"/>
                </a:solidFill>
                <a:effectLst/>
              </a:rPr>
              <a:t>Type</a:t>
            </a:r>
            <a:endParaRPr kumimoji="0" lang="en-US" altLang="en-US" b="0" i="0" u="none" strike="noStrike" cap="none" normalizeH="0" baseline="0" dirty="0">
              <a:ln>
                <a:noFill/>
              </a:ln>
              <a:solidFill>
                <a:schemeClr val="tx1"/>
              </a:solidFill>
              <a:effectLst/>
            </a:endParaRPr>
          </a:p>
          <a:p>
            <a:endParaRPr lang="en-IN" dirty="0"/>
          </a:p>
        </p:txBody>
      </p:sp>
      <p:pic>
        <p:nvPicPr>
          <p:cNvPr id="6" name="Picture 5">
            <a:extLst>
              <a:ext uri="{FF2B5EF4-FFF2-40B4-BE49-F238E27FC236}">
                <a16:creationId xmlns:a16="http://schemas.microsoft.com/office/drawing/2014/main" id="{CDA9037D-BD7E-4958-A723-0F8DBBD54D32}"/>
              </a:ext>
            </a:extLst>
          </p:cNvPr>
          <p:cNvPicPr>
            <a:picLocks noChangeAspect="1"/>
          </p:cNvPicPr>
          <p:nvPr/>
        </p:nvPicPr>
        <p:blipFill>
          <a:blip r:embed="rId2"/>
          <a:stretch>
            <a:fillRect/>
          </a:stretch>
        </p:blipFill>
        <p:spPr>
          <a:xfrm>
            <a:off x="655942" y="2696986"/>
            <a:ext cx="5210668" cy="3157469"/>
          </a:xfrm>
          <a:prstGeom prst="rect">
            <a:avLst/>
          </a:prstGeom>
        </p:spPr>
      </p:pic>
      <p:pic>
        <p:nvPicPr>
          <p:cNvPr id="8" name="Picture 7">
            <a:extLst>
              <a:ext uri="{FF2B5EF4-FFF2-40B4-BE49-F238E27FC236}">
                <a16:creationId xmlns:a16="http://schemas.microsoft.com/office/drawing/2014/main" id="{2AD0C680-D6BD-2B80-00D6-A68AAA52FF78}"/>
              </a:ext>
            </a:extLst>
          </p:cNvPr>
          <p:cNvPicPr>
            <a:picLocks noChangeAspect="1"/>
          </p:cNvPicPr>
          <p:nvPr/>
        </p:nvPicPr>
        <p:blipFill>
          <a:blip r:embed="rId3"/>
          <a:stretch>
            <a:fillRect/>
          </a:stretch>
        </p:blipFill>
        <p:spPr>
          <a:xfrm>
            <a:off x="6222696" y="2509609"/>
            <a:ext cx="5835257" cy="3534785"/>
          </a:xfrm>
          <a:prstGeom prst="rect">
            <a:avLst/>
          </a:prstGeom>
        </p:spPr>
      </p:pic>
    </p:spTree>
    <p:extLst>
      <p:ext uri="{BB962C8B-B14F-4D97-AF65-F5344CB8AC3E}">
        <p14:creationId xmlns:p14="http://schemas.microsoft.com/office/powerpoint/2010/main" val="303553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4FC3-5D8A-DB6C-F2B9-E6AC7F4363C2}"/>
              </a:ext>
            </a:extLst>
          </p:cNvPr>
          <p:cNvSpPr>
            <a:spLocks noGrp="1"/>
          </p:cNvSpPr>
          <p:nvPr>
            <p:ph type="title"/>
          </p:nvPr>
        </p:nvSpPr>
        <p:spPr>
          <a:xfrm>
            <a:off x="777240" y="365125"/>
            <a:ext cx="10659110" cy="455969"/>
          </a:xfrm>
        </p:spPr>
        <p:txBody>
          <a:bodyPr>
            <a:normAutofit fontScale="90000"/>
          </a:bodyPr>
          <a:lstStyle/>
          <a:p>
            <a:r>
              <a:rPr lang="en-US" dirty="0"/>
              <a:t>Correlation</a:t>
            </a:r>
            <a:endParaRPr lang="en-IN" dirty="0"/>
          </a:p>
        </p:txBody>
      </p:sp>
      <p:sp>
        <p:nvSpPr>
          <p:cNvPr id="3" name="Content Placeholder 2">
            <a:extLst>
              <a:ext uri="{FF2B5EF4-FFF2-40B4-BE49-F238E27FC236}">
                <a16:creationId xmlns:a16="http://schemas.microsoft.com/office/drawing/2014/main" id="{2A18311C-44B1-1EC2-6F87-1A85C4C93A40}"/>
              </a:ext>
            </a:extLst>
          </p:cNvPr>
          <p:cNvSpPr>
            <a:spLocks noGrp="1"/>
          </p:cNvSpPr>
          <p:nvPr>
            <p:ph idx="1"/>
          </p:nvPr>
        </p:nvSpPr>
        <p:spPr>
          <a:xfrm>
            <a:off x="777240" y="905069"/>
            <a:ext cx="10659110" cy="5271894"/>
          </a:xfrm>
        </p:spPr>
        <p:txBody>
          <a:bodyPr/>
          <a:lstStyle/>
          <a:p>
            <a:r>
              <a:rPr lang="en-US" dirty="0"/>
              <a:t>While conducting EDA Slight Correlation was found –</a:t>
            </a:r>
          </a:p>
          <a:p>
            <a:pPr marL="457200" indent="-457200">
              <a:buFont typeface="+mj-lt"/>
              <a:buAutoNum type="arabicPeriod"/>
            </a:pPr>
            <a:r>
              <a:rPr lang="en-US" dirty="0"/>
              <a:t>Total Charge and Total Cost – 0.72</a:t>
            </a:r>
          </a:p>
          <a:p>
            <a:pPr marL="457200" indent="-457200">
              <a:buFont typeface="+mj-lt"/>
              <a:buAutoNum type="arabicPeriod"/>
            </a:pPr>
            <a:r>
              <a:rPr lang="en-US" dirty="0"/>
              <a:t>Code Illness and Mortality Risk – 0.64</a:t>
            </a:r>
          </a:p>
          <a:p>
            <a:pPr marL="457200" indent="-457200">
              <a:buFont typeface="+mj-lt"/>
              <a:buAutoNum type="arabicPeriod"/>
            </a:pPr>
            <a:endParaRPr lang="en-US" dirty="0"/>
          </a:p>
          <a:p>
            <a:endParaRPr lang="en-IN" dirty="0"/>
          </a:p>
        </p:txBody>
      </p:sp>
      <p:pic>
        <p:nvPicPr>
          <p:cNvPr id="4" name="Picture 3">
            <a:extLst>
              <a:ext uri="{FF2B5EF4-FFF2-40B4-BE49-F238E27FC236}">
                <a16:creationId xmlns:a16="http://schemas.microsoft.com/office/drawing/2014/main" id="{A96CAD11-ABF0-1D13-AD41-D7FAC5550615}"/>
              </a:ext>
            </a:extLst>
          </p:cNvPr>
          <p:cNvPicPr>
            <a:picLocks noChangeAspect="1"/>
          </p:cNvPicPr>
          <p:nvPr/>
        </p:nvPicPr>
        <p:blipFill>
          <a:blip r:embed="rId2"/>
          <a:stretch>
            <a:fillRect/>
          </a:stretch>
        </p:blipFill>
        <p:spPr>
          <a:xfrm>
            <a:off x="951723" y="2127795"/>
            <a:ext cx="4198775" cy="3581308"/>
          </a:xfrm>
          <a:prstGeom prst="rect">
            <a:avLst/>
          </a:prstGeom>
        </p:spPr>
      </p:pic>
      <p:pic>
        <p:nvPicPr>
          <p:cNvPr id="6" name="Picture 5">
            <a:extLst>
              <a:ext uri="{FF2B5EF4-FFF2-40B4-BE49-F238E27FC236}">
                <a16:creationId xmlns:a16="http://schemas.microsoft.com/office/drawing/2014/main" id="{24394DB7-439D-8125-105D-CD98E038FDB7}"/>
              </a:ext>
            </a:extLst>
          </p:cNvPr>
          <p:cNvPicPr>
            <a:picLocks noChangeAspect="1"/>
          </p:cNvPicPr>
          <p:nvPr/>
        </p:nvPicPr>
        <p:blipFill>
          <a:blip r:embed="rId3"/>
          <a:stretch>
            <a:fillRect/>
          </a:stretch>
        </p:blipFill>
        <p:spPr>
          <a:xfrm>
            <a:off x="6575271" y="1198568"/>
            <a:ext cx="3856054" cy="2408129"/>
          </a:xfrm>
          <a:prstGeom prst="rect">
            <a:avLst/>
          </a:prstGeom>
        </p:spPr>
      </p:pic>
      <p:pic>
        <p:nvPicPr>
          <p:cNvPr id="8" name="Picture 7">
            <a:extLst>
              <a:ext uri="{FF2B5EF4-FFF2-40B4-BE49-F238E27FC236}">
                <a16:creationId xmlns:a16="http://schemas.microsoft.com/office/drawing/2014/main" id="{82534989-16DC-27B9-7AD1-79061C717E70}"/>
              </a:ext>
            </a:extLst>
          </p:cNvPr>
          <p:cNvPicPr>
            <a:picLocks noChangeAspect="1"/>
          </p:cNvPicPr>
          <p:nvPr/>
        </p:nvPicPr>
        <p:blipFill>
          <a:blip r:embed="rId4"/>
          <a:stretch>
            <a:fillRect/>
          </a:stretch>
        </p:blipFill>
        <p:spPr>
          <a:xfrm>
            <a:off x="6207097" y="3876488"/>
            <a:ext cx="5133331" cy="2935282"/>
          </a:xfrm>
          <a:prstGeom prst="rect">
            <a:avLst/>
          </a:prstGeom>
        </p:spPr>
      </p:pic>
    </p:spTree>
    <p:extLst>
      <p:ext uri="{BB962C8B-B14F-4D97-AF65-F5344CB8AC3E}">
        <p14:creationId xmlns:p14="http://schemas.microsoft.com/office/powerpoint/2010/main" val="182892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3F59-4BCD-0E84-E6C2-361DA41F2C81}"/>
              </a:ext>
            </a:extLst>
          </p:cNvPr>
          <p:cNvSpPr>
            <a:spLocks noGrp="1"/>
          </p:cNvSpPr>
          <p:nvPr>
            <p:ph type="title"/>
          </p:nvPr>
        </p:nvSpPr>
        <p:spPr>
          <a:xfrm>
            <a:off x="777240" y="365125"/>
            <a:ext cx="10659110" cy="427977"/>
          </a:xfrm>
        </p:spPr>
        <p:txBody>
          <a:bodyPr>
            <a:normAutofit fontScale="90000"/>
          </a:bodyPr>
          <a:lstStyle/>
          <a:p>
            <a:r>
              <a:rPr lang="en-US" dirty="0"/>
              <a:t>Outlier Treatment-</a:t>
            </a:r>
            <a:endParaRPr lang="en-IN" dirty="0"/>
          </a:p>
        </p:txBody>
      </p:sp>
      <p:sp>
        <p:nvSpPr>
          <p:cNvPr id="3" name="Content Placeholder 2">
            <a:extLst>
              <a:ext uri="{FF2B5EF4-FFF2-40B4-BE49-F238E27FC236}">
                <a16:creationId xmlns:a16="http://schemas.microsoft.com/office/drawing/2014/main" id="{4DFAFBBD-C651-F127-F1F0-576DFFA33CC6}"/>
              </a:ext>
            </a:extLst>
          </p:cNvPr>
          <p:cNvSpPr>
            <a:spLocks noGrp="1"/>
          </p:cNvSpPr>
          <p:nvPr>
            <p:ph idx="1"/>
          </p:nvPr>
        </p:nvSpPr>
        <p:spPr>
          <a:xfrm>
            <a:off x="777240" y="970384"/>
            <a:ext cx="10659110" cy="5206579"/>
          </a:xfrm>
        </p:spPr>
        <p:txBody>
          <a:bodyPr/>
          <a:lstStyle/>
          <a:p>
            <a:r>
              <a:rPr lang="en-US" dirty="0"/>
              <a:t>We detected outliers in Total cost, Total Charge and Total cost to charge ratio we decided to go for Z-score method to treat Outliers.</a:t>
            </a:r>
            <a:endParaRPr lang="en-IN" dirty="0"/>
          </a:p>
        </p:txBody>
      </p:sp>
      <p:pic>
        <p:nvPicPr>
          <p:cNvPr id="5" name="Picture 4">
            <a:extLst>
              <a:ext uri="{FF2B5EF4-FFF2-40B4-BE49-F238E27FC236}">
                <a16:creationId xmlns:a16="http://schemas.microsoft.com/office/drawing/2014/main" id="{554F167A-5A0C-AA3F-C1BA-4513C88C9F7E}"/>
              </a:ext>
            </a:extLst>
          </p:cNvPr>
          <p:cNvPicPr>
            <a:picLocks noChangeAspect="1"/>
          </p:cNvPicPr>
          <p:nvPr/>
        </p:nvPicPr>
        <p:blipFill>
          <a:blip r:embed="rId2"/>
          <a:stretch>
            <a:fillRect/>
          </a:stretch>
        </p:blipFill>
        <p:spPr>
          <a:xfrm>
            <a:off x="877000" y="1786396"/>
            <a:ext cx="4401298" cy="2957768"/>
          </a:xfrm>
          <a:prstGeom prst="rect">
            <a:avLst/>
          </a:prstGeom>
        </p:spPr>
      </p:pic>
      <p:pic>
        <p:nvPicPr>
          <p:cNvPr id="7" name="Picture 6">
            <a:extLst>
              <a:ext uri="{FF2B5EF4-FFF2-40B4-BE49-F238E27FC236}">
                <a16:creationId xmlns:a16="http://schemas.microsoft.com/office/drawing/2014/main" id="{5D9D110B-F754-A47E-DF82-EA3AEE2A8CED}"/>
              </a:ext>
            </a:extLst>
          </p:cNvPr>
          <p:cNvPicPr>
            <a:picLocks noChangeAspect="1"/>
          </p:cNvPicPr>
          <p:nvPr/>
        </p:nvPicPr>
        <p:blipFill>
          <a:blip r:embed="rId3"/>
          <a:stretch>
            <a:fillRect/>
          </a:stretch>
        </p:blipFill>
        <p:spPr>
          <a:xfrm>
            <a:off x="5472162" y="3971806"/>
            <a:ext cx="6481181" cy="2758165"/>
          </a:xfrm>
          <a:prstGeom prst="rect">
            <a:avLst/>
          </a:prstGeom>
        </p:spPr>
      </p:pic>
    </p:spTree>
    <p:extLst>
      <p:ext uri="{BB962C8B-B14F-4D97-AF65-F5344CB8AC3E}">
        <p14:creationId xmlns:p14="http://schemas.microsoft.com/office/powerpoint/2010/main" val="3649613898"/>
      </p:ext>
    </p:extLst>
  </p:cSld>
  <p:clrMapOvr>
    <a:masterClrMapping/>
  </p:clrMapOvr>
</p:sld>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etch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ConfettiVTI">
  <a:themeElements>
    <a:clrScheme name="AnalogousFromDarkSeedLeftStep">
      <a:dk1>
        <a:srgbClr val="000000"/>
      </a:dk1>
      <a:lt1>
        <a:srgbClr val="FFFFFF"/>
      </a:lt1>
      <a:dk2>
        <a:srgbClr val="223C2D"/>
      </a:dk2>
      <a:lt2>
        <a:srgbClr val="E8E4E2"/>
      </a:lt2>
      <a:accent1>
        <a:srgbClr val="2AA6E6"/>
      </a:accent1>
      <a:accent2>
        <a:srgbClr val="14B4A7"/>
      </a:accent2>
      <a:accent3>
        <a:srgbClr val="22B96E"/>
      </a:accent3>
      <a:accent4>
        <a:srgbClr val="15BA24"/>
      </a:accent4>
      <a:accent5>
        <a:srgbClr val="52B621"/>
      </a:accent5>
      <a:accent6>
        <a:srgbClr val="87AF14"/>
      </a:accent6>
      <a:hlink>
        <a:srgbClr val="409230"/>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3.xml><?xml version="1.0" encoding="utf-8"?>
<a:theme xmlns:a="http://schemas.openxmlformats.org/drawingml/2006/main" name="SketchLinesVTI">
  <a:themeElements>
    <a:clrScheme name="AnalogousFromDarkSeedLeftStep">
      <a:dk1>
        <a:srgbClr val="000000"/>
      </a:dk1>
      <a:lt1>
        <a:srgbClr val="FFFFFF"/>
      </a:lt1>
      <a:dk2>
        <a:srgbClr val="1A2C2F"/>
      </a:dk2>
      <a:lt2>
        <a:srgbClr val="F1F3F0"/>
      </a:lt2>
      <a:accent1>
        <a:srgbClr val="B942CE"/>
      </a:accent1>
      <a:accent2>
        <a:srgbClr val="7136BE"/>
      </a:accent2>
      <a:accent3>
        <a:srgbClr val="4542CE"/>
      </a:accent3>
      <a:accent4>
        <a:srgbClr val="3068BC"/>
      </a:accent4>
      <a:accent5>
        <a:srgbClr val="42B4CE"/>
      </a:accent5>
      <a:accent6>
        <a:srgbClr val="30BC9B"/>
      </a:accent6>
      <a:hlink>
        <a:srgbClr val="3F92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4.xml><?xml version="1.0" encoding="utf-8"?>
<a:theme xmlns:a="http://schemas.openxmlformats.org/drawingml/2006/main" name="HeadlinesVTI">
  <a:themeElements>
    <a:clrScheme name="AnalogousFromDarkSeedRightStep">
      <a:dk1>
        <a:srgbClr val="000000"/>
      </a:dk1>
      <a:lt1>
        <a:srgbClr val="FFFFFF"/>
      </a:lt1>
      <a:dk2>
        <a:srgbClr val="1B2F30"/>
      </a:dk2>
      <a:lt2>
        <a:srgbClr val="F3F0F1"/>
      </a:lt2>
      <a:accent1>
        <a:srgbClr val="46B389"/>
      </a:accent1>
      <a:accent2>
        <a:srgbClr val="3BADB1"/>
      </a:accent2>
      <a:accent3>
        <a:srgbClr val="4D8EC3"/>
      </a:accent3>
      <a:accent4>
        <a:srgbClr val="4150B4"/>
      </a:accent4>
      <a:accent5>
        <a:srgbClr val="6E4DC3"/>
      </a:accent5>
      <a:accent6>
        <a:srgbClr val="8E3BB1"/>
      </a:accent6>
      <a:hlink>
        <a:srgbClr val="859030"/>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5.xml><?xml version="1.0" encoding="utf-8"?>
<a:theme xmlns:a="http://schemas.openxmlformats.org/drawingml/2006/main" name="ChronicleVTI">
  <a:themeElements>
    <a:clrScheme name="AnalogousFromLightSeedLeftStep">
      <a:dk1>
        <a:srgbClr val="000000"/>
      </a:dk1>
      <a:lt1>
        <a:srgbClr val="FFFFFF"/>
      </a:lt1>
      <a:dk2>
        <a:srgbClr val="213A3A"/>
      </a:dk2>
      <a:lt2>
        <a:srgbClr val="E8E5E2"/>
      </a:lt2>
      <a:accent1>
        <a:srgbClr val="5FA9E6"/>
      </a:accent1>
      <a:accent2>
        <a:srgbClr val="43B2B7"/>
      </a:accent2>
      <a:accent3>
        <a:srgbClr val="42B488"/>
      </a:accent3>
      <a:accent4>
        <a:srgbClr val="3CB755"/>
      </a:accent4>
      <a:accent5>
        <a:srgbClr val="5CB743"/>
      </a:accent5>
      <a:accent6>
        <a:srgbClr val="86AE40"/>
      </a:accent6>
      <a:hlink>
        <a:srgbClr val="A27C5D"/>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6.xml><?xml version="1.0" encoding="utf-8"?>
<a:theme xmlns:a="http://schemas.openxmlformats.org/drawingml/2006/main" name="DashVTI">
  <a:themeElements>
    <a:clrScheme name="AnalogousFromLightSeedRightStep">
      <a:dk1>
        <a:srgbClr val="000000"/>
      </a:dk1>
      <a:lt1>
        <a:srgbClr val="FFFFFF"/>
      </a:lt1>
      <a:dk2>
        <a:srgbClr val="33381F"/>
      </a:dk2>
      <a:lt2>
        <a:srgbClr val="E2E6E8"/>
      </a:lt2>
      <a:accent1>
        <a:srgbClr val="BE9A86"/>
      </a:accent1>
      <a:accent2>
        <a:srgbClr val="ADA076"/>
      </a:accent2>
      <a:accent3>
        <a:srgbClr val="A0A77F"/>
      </a:accent3>
      <a:accent4>
        <a:srgbClr val="8AAB75"/>
      </a:accent4>
      <a:accent5>
        <a:srgbClr val="81AD82"/>
      </a:accent5>
      <a:accent6>
        <a:srgbClr val="77AE8F"/>
      </a:accent6>
      <a:hlink>
        <a:srgbClr val="5B879E"/>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7.xml><?xml version="1.0" encoding="utf-8"?>
<a:theme xmlns:a="http://schemas.openxmlformats.org/drawingml/2006/main" name="GradientRiseVTI">
  <a:themeElements>
    <a:clrScheme name="AnalogousFromLightSeedLeftStep">
      <a:dk1>
        <a:srgbClr val="000000"/>
      </a:dk1>
      <a:lt1>
        <a:srgbClr val="FFFFFF"/>
      </a:lt1>
      <a:dk2>
        <a:srgbClr val="41243E"/>
      </a:dk2>
      <a:lt2>
        <a:srgbClr val="E2E8E5"/>
      </a:lt2>
      <a:accent1>
        <a:srgbClr val="C696AD"/>
      </a:accent1>
      <a:accent2>
        <a:srgbClr val="BA7FB4"/>
      </a:accent2>
      <a:accent3>
        <a:srgbClr val="B796C6"/>
      </a:accent3>
      <a:accent4>
        <a:srgbClr val="8F7FBA"/>
      </a:accent4>
      <a:accent5>
        <a:srgbClr val="969DC6"/>
      </a:accent5>
      <a:accent6>
        <a:srgbClr val="7FA0BA"/>
      </a:accent6>
      <a:hlink>
        <a:srgbClr val="579074"/>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8.xml><?xml version="1.0" encoding="utf-8"?>
<a:theme xmlns:a="http://schemas.openxmlformats.org/drawingml/2006/main" name="SlateVTI">
  <a:themeElements>
    <a:clrScheme name="AnalogousFromRegularSeedLeftStep">
      <a:dk1>
        <a:srgbClr val="000000"/>
      </a:dk1>
      <a:lt1>
        <a:srgbClr val="FFFFFF"/>
      </a:lt1>
      <a:dk2>
        <a:srgbClr val="351E24"/>
      </a:dk2>
      <a:lt2>
        <a:srgbClr val="E2E5E8"/>
      </a:lt2>
      <a:accent1>
        <a:srgbClr val="E28E2A"/>
      </a:accent1>
      <a:accent2>
        <a:srgbClr val="D1321B"/>
      </a:accent2>
      <a:accent3>
        <a:srgbClr val="E32D62"/>
      </a:accent3>
      <a:accent4>
        <a:srgbClr val="D11B9B"/>
      </a:accent4>
      <a:accent5>
        <a:srgbClr val="CC2DE3"/>
      </a:accent5>
      <a:accent6>
        <a:srgbClr val="6F1BD1"/>
      </a:accent6>
      <a:hlink>
        <a:srgbClr val="3F79BF"/>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162</TotalTime>
  <Words>620</Words>
  <Application>Microsoft Office PowerPoint</Application>
  <PresentationFormat>Widescreen</PresentationFormat>
  <Paragraphs>57</Paragraphs>
  <Slides>16</Slides>
  <Notes>0</Notes>
  <HiddenSlides>0</HiddenSlides>
  <MMClips>0</MMClips>
  <ScaleCrop>false</ScaleCrop>
  <HeadingPairs>
    <vt:vector size="4" baseType="variant">
      <vt:variant>
        <vt:lpstr>Theme</vt:lpstr>
      </vt:variant>
      <vt:variant>
        <vt:i4>8</vt:i4>
      </vt:variant>
      <vt:variant>
        <vt:lpstr>Slide Titles</vt:lpstr>
      </vt:variant>
      <vt:variant>
        <vt:i4>16</vt:i4>
      </vt:variant>
    </vt:vector>
  </HeadingPairs>
  <TitlesOfParts>
    <vt:vector size="24" baseType="lpstr">
      <vt:lpstr>SketchyVTI</vt:lpstr>
      <vt:lpstr>ConfettiVTI</vt:lpstr>
      <vt:lpstr>SketchLinesVTI</vt:lpstr>
      <vt:lpstr>HeadlinesVTI</vt:lpstr>
      <vt:lpstr>ChronicleVTI</vt:lpstr>
      <vt:lpstr>DashVTI</vt:lpstr>
      <vt:lpstr>GradientRiseVTI</vt:lpstr>
      <vt:lpstr>SlateVTI</vt:lpstr>
      <vt:lpstr>Insurance Fraud Analysis</vt:lpstr>
      <vt:lpstr>Introduction</vt:lpstr>
      <vt:lpstr>Data Facts and EDA</vt:lpstr>
      <vt:lpstr>Understanding Our Data-</vt:lpstr>
      <vt:lpstr>Univariate Data Analysis-</vt:lpstr>
      <vt:lpstr>PowerPoint Presentation</vt:lpstr>
      <vt:lpstr>PowerPoint Presentation</vt:lpstr>
      <vt:lpstr>Correlation</vt:lpstr>
      <vt:lpstr>Outlier Treatment-</vt:lpstr>
      <vt:lpstr>Data Balancing</vt:lpstr>
      <vt:lpstr>Balancing Data</vt:lpstr>
      <vt:lpstr>Feature Selection</vt:lpstr>
      <vt:lpstr>Model Comparison</vt:lpstr>
      <vt:lpstr>Deployment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business presentation</dc:title>
  <dc:creator>Manasi Jagdale</dc:creator>
  <cp:lastModifiedBy>Manasi Jagdale</cp:lastModifiedBy>
  <cp:revision>338</cp:revision>
  <dcterms:created xsi:type="dcterms:W3CDTF">2022-05-02T06:09:15Z</dcterms:created>
  <dcterms:modified xsi:type="dcterms:W3CDTF">2022-05-12T07:32:03Z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2020-03-13T04:15:13Z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4ddf67fa-94c4-4d54-a3db-00003dcf17f4</vt:lpwstr>
  </property>
  <property fmtid="{D5CDD505-2E9C-101B-9397-08002B2CF9AE}" pid="8" name="MSIP_Label_f42aa342-8706-4288-bd11-ebb85995028c_ContentBits">
    <vt:lpwstr>0</vt:lpwstr>
  </property>
</Properties>
</file>