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7" r:id="rId2"/>
    <p:sldId id="261" r:id="rId3"/>
    <p:sldId id="262" r:id="rId4"/>
    <p:sldId id="263" r:id="rId5"/>
    <p:sldId id="264" r:id="rId6"/>
    <p:sldId id="268" r:id="rId7"/>
    <p:sldId id="265" r:id="rId8"/>
    <p:sldId id="267" r:id="rId9"/>
    <p:sldId id="266" r:id="rId10"/>
    <p:sldId id="272" r:id="rId11"/>
    <p:sldId id="271" r:id="rId12"/>
    <p:sldId id="270" r:id="rId13"/>
    <p:sldId id="277" r:id="rId14"/>
    <p:sldId id="276" r:id="rId15"/>
    <p:sldId id="275" r:id="rId16"/>
    <p:sldId id="274" r:id="rId17"/>
    <p:sldId id="273" r:id="rId18"/>
    <p:sldId id="260" r:id="rId19"/>
    <p:sldId id="258" r:id="rId20"/>
    <p:sldId id="25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0B2386-DB43-8244-85A1-D6AD0FD44F4D}" type="datetimeFigureOut">
              <a:rPr lang="en-US" smtClean="0"/>
              <a:pPr/>
              <a:t>1/30/2019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29EBA1-54CB-994B-A2A7-364E6DE82DDB}" type="slidenum">
              <a:rPr lang="en-US" smtClean="0"/>
              <a:pPr/>
              <a:t>‹#›</a:t>
            </a:fld>
            <a:endParaRPr lang="en-US"/>
          </a:p>
        </p:txBody>
      </p:sp>
    </p:spTree>
    <p:extLst>
      <p:ext uri="{BB962C8B-B14F-4D97-AF65-F5344CB8AC3E}">
        <p14:creationId xmlns:p14="http://schemas.microsoft.com/office/powerpoint/2010/main" xmlns="" val="13459066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1DA83-C64E-8A48-B665-3C62F0A29111}" type="datetimeFigureOut">
              <a:rPr lang="en-US" smtClean="0"/>
              <a:pPr/>
              <a:t>1/30/2019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1770B-518A-194B-9EC5-A309E776F5F0}" type="slidenum">
              <a:rPr lang="en-US" smtClean="0"/>
              <a:pPr/>
              <a:t>‹#›</a:t>
            </a:fld>
            <a:endParaRPr lang="en-US"/>
          </a:p>
        </p:txBody>
      </p:sp>
    </p:spTree>
    <p:extLst>
      <p:ext uri="{BB962C8B-B14F-4D97-AF65-F5344CB8AC3E}">
        <p14:creationId xmlns:p14="http://schemas.microsoft.com/office/powerpoint/2010/main" xmlns="" val="1515220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04783B-A333-3145-A511-62B02BB431E2}" type="datetime1">
              <a:rPr lang="en-IN" smtClean="0"/>
              <a:pPr/>
              <a:t>30-01-2019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80327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EBE1A-8E82-D840-A673-59BD6C3713AE}" type="datetime1">
              <a:rPr lang="en-IN" smtClean="0"/>
              <a:pPr/>
              <a:t>30-01-2019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396971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0D216-6F37-FE42-9507-6A1DB112E8A0}" type="datetime1">
              <a:rPr lang="en-IN" smtClean="0"/>
              <a:pPr/>
              <a:t>30-01-2019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255841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CB0F8-E470-BD46-A207-FD2501B3F99D}" type="datetime1">
              <a:rPr lang="en-IN" smtClean="0"/>
              <a:pPr/>
              <a:t>30-01-2019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351307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3B2C29-B153-344F-926A-28B85FBEAC57}" type="datetime1">
              <a:rPr lang="en-IN" smtClean="0"/>
              <a:pPr/>
              <a:t>30-01-2019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418624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9F726C-5085-0342-9F25-5FFECA3613AF}" type="datetime1">
              <a:rPr lang="en-IN" smtClean="0"/>
              <a:pPr/>
              <a:t>30-01-2019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258147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351D9F-85B0-6A43-9D07-3357B99A7698}" type="datetime1">
              <a:rPr lang="en-IN" smtClean="0"/>
              <a:pPr/>
              <a:t>30-01-2019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288337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D2255A-7BFA-894E-AF8E-AEAD72E91397}" type="datetime1">
              <a:rPr lang="en-IN" smtClean="0"/>
              <a:pPr/>
              <a:t>30-01-2019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330123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EF848-0D75-D84A-8455-8152F03B1E81}" type="datetime1">
              <a:rPr lang="en-IN" smtClean="0"/>
              <a:pPr/>
              <a:t>30-01-2019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411206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EB30B7-9ADC-C444-BA4D-97EF89B59D9D}" type="datetime1">
              <a:rPr lang="en-IN" smtClean="0"/>
              <a:pPr/>
              <a:t>30-01-2019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145351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1A92A-165F-174E-A928-39E779C5643C}" type="datetime1">
              <a:rPr lang="en-IN" smtClean="0"/>
              <a:pPr/>
              <a:t>30-01-2019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62493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B89C4-60F8-C548-B437-585EF57F33CF}" type="datetime1">
              <a:rPr lang="en-IN" smtClean="0"/>
              <a:pPr/>
              <a:t>30-01-2019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121611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832" y="1435166"/>
            <a:ext cx="8572501" cy="39808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2832" y="2240768"/>
            <a:ext cx="8572501" cy="1965472"/>
          </a:xfrm>
        </p:spPr>
        <p:txBody>
          <a:bodyPr>
            <a:noAutofit/>
          </a:bodyPr>
          <a:lstStyle/>
          <a:p>
            <a:pPr algn="l"/>
            <a:r>
              <a:rPr lang="en-US" sz="2000" dirty="0" smtClean="0"/>
              <a:t>         </a:t>
            </a:r>
            <a:r>
              <a:rPr lang="en-US" sz="2000" dirty="0" smtClean="0"/>
              <a:t>  			</a:t>
            </a:r>
            <a:r>
              <a:rPr lang="en-US" sz="2000" b="1" u="sng" dirty="0" smtClean="0"/>
              <a:t>ONLINE </a:t>
            </a:r>
            <a:r>
              <a:rPr lang="en-US" sz="2000" b="1" u="sng" dirty="0" smtClean="0"/>
              <a:t>ADAPTIVE ASSESSENT PLATFORM</a:t>
            </a:r>
            <a:r>
              <a:rPr lang="en-US" sz="2000" b="1" dirty="0" smtClean="0"/>
              <a:t/>
            </a:r>
            <a:br>
              <a:rPr lang="en-US" sz="2000" b="1" dirty="0" smtClean="0"/>
            </a:br>
            <a:r>
              <a:rPr lang="en-US" sz="2000" dirty="0" smtClean="0"/>
              <a:t/>
            </a:r>
            <a:br>
              <a:rPr lang="en-US" sz="2000" dirty="0" smtClean="0"/>
            </a:br>
            <a:r>
              <a:rPr lang="en-US" sz="2000" dirty="0" smtClean="0"/>
              <a:t>Technology Bucket :   </a:t>
            </a:r>
            <a:r>
              <a:rPr lang="en-US" sz="2000" dirty="0" smtClean="0"/>
              <a:t>Software-Web App development</a:t>
            </a:r>
            <a:r>
              <a:rPr lang="en-US" sz="2000" dirty="0" smtClean="0"/>
              <a:t> </a:t>
            </a:r>
            <a:r>
              <a:rPr lang="en-US" sz="2000" dirty="0" smtClean="0"/>
              <a:t>	  </a:t>
            </a:r>
            <a:r>
              <a:rPr lang="en-US" sz="2000" dirty="0" smtClean="0"/>
              <a:t>Category</a:t>
            </a:r>
            <a:r>
              <a:rPr lang="en-US" sz="2000" dirty="0" smtClean="0"/>
              <a:t>: </a:t>
            </a:r>
            <a:r>
              <a:rPr lang="en-US" sz="2000" dirty="0" smtClean="0"/>
              <a:t>Software</a:t>
            </a:r>
            <a:br>
              <a:rPr lang="en-US" sz="2000" dirty="0" smtClean="0"/>
            </a:br>
            <a:r>
              <a:rPr lang="en-US" sz="2000" dirty="0" smtClean="0"/>
              <a:t>Company </a:t>
            </a:r>
            <a:r>
              <a:rPr lang="en-US" sz="2000" dirty="0" smtClean="0"/>
              <a:t>Name/ Ministry Name: </a:t>
            </a:r>
            <a:r>
              <a:rPr lang="en-US" sz="2000" dirty="0" smtClean="0"/>
              <a:t>  </a:t>
            </a:r>
            <a:r>
              <a:rPr lang="en-US" sz="2000" dirty="0" smtClean="0"/>
              <a:t>SSEPL Skills </a:t>
            </a:r>
            <a:r>
              <a:rPr lang="en-US" sz="2000" dirty="0" err="1" smtClean="0"/>
              <a:t>Pvt</a:t>
            </a:r>
            <a:r>
              <a:rPr lang="en-US" sz="2000" dirty="0" smtClean="0"/>
              <a:t> Ltd.</a:t>
            </a:r>
            <a:r>
              <a:rPr lang="en-US" sz="2000" dirty="0" smtClean="0"/>
              <a:t>   	  Problem </a:t>
            </a:r>
            <a:r>
              <a:rPr lang="en-US" sz="2000" dirty="0" smtClean="0"/>
              <a:t>Code : </a:t>
            </a:r>
            <a:r>
              <a:rPr lang="en-IN" sz="2000" dirty="0" smtClean="0"/>
              <a:t>RA2</a:t>
            </a:r>
            <a:r>
              <a:rPr lang="en-US" sz="2000" dirty="0" smtClean="0"/>
              <a:t> </a:t>
            </a:r>
            <a:r>
              <a:rPr lang="en-US" sz="2000" dirty="0" smtClean="0"/>
              <a:t/>
            </a:r>
            <a:br>
              <a:rPr lang="en-US" sz="2000" dirty="0" smtClean="0"/>
            </a:br>
            <a:r>
              <a:rPr lang="en-US" sz="2000" dirty="0" smtClean="0"/>
              <a:t>Team Leader Name : </a:t>
            </a:r>
            <a:r>
              <a:rPr lang="en-IN" sz="2000" dirty="0" err="1" smtClean="0"/>
              <a:t>Abhishek</a:t>
            </a:r>
            <a:r>
              <a:rPr lang="en-IN" sz="2000" dirty="0" smtClean="0"/>
              <a:t> </a:t>
            </a:r>
            <a:r>
              <a:rPr lang="en-IN" sz="2000" dirty="0" err="1" smtClean="0"/>
              <a:t>Paharva</a:t>
            </a:r>
            <a:r>
              <a:rPr lang="en-IN" sz="2000" dirty="0" smtClean="0"/>
              <a:t>	</a:t>
            </a:r>
            <a:r>
              <a:rPr lang="en-US" sz="2000" dirty="0" smtClean="0"/>
              <a:t>			</a:t>
            </a:r>
            <a:r>
              <a:rPr lang="en-US" sz="2000" dirty="0" smtClean="0"/>
              <a:t>	  </a:t>
            </a:r>
            <a:r>
              <a:rPr lang="en-US" sz="2000" dirty="0" smtClean="0"/>
              <a:t>College </a:t>
            </a:r>
            <a:r>
              <a:rPr lang="en-US" sz="2000" dirty="0" smtClean="0"/>
              <a:t>Code : </a:t>
            </a:r>
            <a:r>
              <a:rPr lang="en-IN" sz="2000" dirty="0" smtClean="0"/>
              <a:t>U-0564</a:t>
            </a:r>
            <a:endParaRPr lang="en-US" sz="2000" dirty="0"/>
          </a:p>
        </p:txBody>
      </p:sp>
    </p:spTree>
    <p:extLst>
      <p:ext uri="{BB962C8B-B14F-4D97-AF65-F5344CB8AC3E}">
        <p14:creationId xmlns:p14="http://schemas.microsoft.com/office/powerpoint/2010/main" xmlns="" val="426018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IN" b="1" u="sng" dirty="0" smtClean="0">
                <a:solidFill>
                  <a:schemeClr val="tx1"/>
                </a:solidFill>
              </a:rPr>
              <a:t>CHEATING PREVENTION TECHNIQUES:</a:t>
            </a:r>
            <a:endParaRPr lang="en-US" dirty="0" smtClean="0">
              <a:solidFill>
                <a:schemeClr val="tx1"/>
              </a:solidFill>
            </a:endParaRPr>
          </a:p>
          <a:p>
            <a:r>
              <a:rPr lang="en-IN" b="1" dirty="0" smtClean="0">
                <a:solidFill>
                  <a:schemeClr val="tx1"/>
                </a:solidFill>
              </a:rPr>
              <a:t> </a:t>
            </a:r>
            <a:endParaRPr lang="en-US" dirty="0" smtClean="0">
              <a:solidFill>
                <a:schemeClr val="tx1"/>
              </a:solidFill>
            </a:endParaRPr>
          </a:p>
          <a:p>
            <a:pPr lvl="0"/>
            <a:r>
              <a:rPr lang="en-IN" u="sng" dirty="0" smtClean="0">
                <a:solidFill>
                  <a:schemeClr val="tx1"/>
                </a:solidFill>
              </a:rPr>
              <a:t>Window </a:t>
            </a:r>
            <a:r>
              <a:rPr lang="en-IN" u="sng" dirty="0" err="1" smtClean="0">
                <a:solidFill>
                  <a:schemeClr val="tx1"/>
                </a:solidFill>
              </a:rPr>
              <a:t>procting</a:t>
            </a:r>
            <a:r>
              <a:rPr lang="en-IN" u="sng" dirty="0" smtClean="0">
                <a:solidFill>
                  <a:schemeClr val="tx1"/>
                </a:solidFill>
              </a:rPr>
              <a:t>:</a:t>
            </a:r>
            <a:endParaRPr lang="en-US" u="sng" dirty="0" smtClean="0">
              <a:solidFill>
                <a:schemeClr val="tx1"/>
              </a:solidFill>
            </a:endParaRPr>
          </a:p>
          <a:p>
            <a:r>
              <a:rPr lang="en-IN" dirty="0" smtClean="0">
                <a:solidFill>
                  <a:schemeClr val="tx1"/>
                </a:solidFill>
              </a:rPr>
              <a:t>The test window is proctored if the candidate navigates away from the test window (for instance to use </a:t>
            </a:r>
            <a:r>
              <a:rPr lang="en-IN" dirty="0" err="1" smtClean="0">
                <a:solidFill>
                  <a:schemeClr val="tx1"/>
                </a:solidFill>
              </a:rPr>
              <a:t>google</a:t>
            </a:r>
            <a:r>
              <a:rPr lang="en-IN" dirty="0" smtClean="0">
                <a:solidFill>
                  <a:schemeClr val="tx1"/>
                </a:solidFill>
              </a:rPr>
              <a:t> search), multiple warnings are given. If the warning ignored the test is ended immediately and the red flag is raised in the report.</a:t>
            </a:r>
            <a:endParaRPr lang="en-US" dirty="0" smtClean="0">
              <a:solidFill>
                <a:schemeClr val="tx1"/>
              </a:solidFill>
            </a:endParaRPr>
          </a:p>
          <a:p>
            <a:pPr lvl="0"/>
            <a:r>
              <a:rPr lang="en-IN" u="sng" dirty="0" smtClean="0">
                <a:solidFill>
                  <a:schemeClr val="tx1"/>
                </a:solidFill>
              </a:rPr>
              <a:t>Copy detection:</a:t>
            </a:r>
            <a:endParaRPr lang="en-US" u="sng" dirty="0" smtClean="0">
              <a:solidFill>
                <a:schemeClr val="tx1"/>
              </a:solidFill>
            </a:endParaRPr>
          </a:p>
          <a:p>
            <a:r>
              <a:rPr lang="en-IN" dirty="0" smtClean="0">
                <a:solidFill>
                  <a:schemeClr val="tx1"/>
                </a:solidFill>
              </a:rPr>
              <a:t>When code is submitted by any two candidates are too similar a red flag is raised indicating possible code </a:t>
            </a:r>
            <a:r>
              <a:rPr lang="en-IN" dirty="0" err="1" smtClean="0">
                <a:solidFill>
                  <a:schemeClr val="tx1"/>
                </a:solidFill>
              </a:rPr>
              <a:t>plagrism</a:t>
            </a:r>
            <a:r>
              <a:rPr lang="en-IN" dirty="0" smtClean="0">
                <a:solidFill>
                  <a:schemeClr val="tx1"/>
                </a:solidFill>
              </a:rPr>
              <a:t>.</a:t>
            </a:r>
            <a:endParaRPr lang="en-US" dirty="0" smtClean="0">
              <a:solidFill>
                <a:schemeClr val="tx1"/>
              </a:solidFill>
            </a:endParaRPr>
          </a:p>
          <a:p>
            <a:pPr lvl="0"/>
            <a:r>
              <a:rPr lang="en-IN" u="sng" dirty="0" smtClean="0">
                <a:solidFill>
                  <a:schemeClr val="tx1"/>
                </a:solidFill>
              </a:rPr>
              <a:t>Random pooling:</a:t>
            </a:r>
            <a:endParaRPr lang="en-US" u="sng" dirty="0" smtClean="0">
              <a:solidFill>
                <a:schemeClr val="tx1"/>
              </a:solidFill>
            </a:endParaRPr>
          </a:p>
          <a:p>
            <a:r>
              <a:rPr lang="en-IN" dirty="0" smtClean="0">
                <a:solidFill>
                  <a:schemeClr val="tx1"/>
                </a:solidFill>
              </a:rPr>
              <a:t>Each candidate giving test are provided with smaller set of question that are randomly selected from large pool of question.</a:t>
            </a:r>
            <a:endParaRPr lang="en-US" dirty="0" smtClean="0">
              <a:solidFill>
                <a:schemeClr val="tx1"/>
              </a:solidFill>
            </a:endParaRPr>
          </a:p>
          <a:p>
            <a:pPr lvl="0"/>
            <a:r>
              <a:rPr lang="en-IN" u="sng" dirty="0" smtClean="0">
                <a:solidFill>
                  <a:schemeClr val="tx1"/>
                </a:solidFill>
              </a:rPr>
              <a:t>Question shuffling:</a:t>
            </a:r>
            <a:endParaRPr lang="en-US" u="sng" dirty="0" smtClean="0">
              <a:solidFill>
                <a:schemeClr val="tx1"/>
              </a:solidFill>
            </a:endParaRPr>
          </a:p>
          <a:p>
            <a:r>
              <a:rPr lang="en-IN" dirty="0" smtClean="0">
                <a:solidFill>
                  <a:schemeClr val="tx1"/>
                </a:solidFill>
              </a:rPr>
              <a:t>Each student giving test are provided random question from large pool of questions.</a:t>
            </a:r>
            <a:endParaRPr lang="en-US" dirty="0" smtClean="0">
              <a:solidFill>
                <a:schemeClr val="tx1"/>
              </a:solidFill>
            </a:endParaRPr>
          </a:p>
          <a:p>
            <a:pPr lvl="0"/>
            <a:r>
              <a:rPr lang="en-IN" u="sng" dirty="0" smtClean="0">
                <a:solidFill>
                  <a:schemeClr val="tx1"/>
                </a:solidFill>
              </a:rPr>
              <a:t>Option shuffling:</a:t>
            </a:r>
            <a:endParaRPr lang="en-US" u="sng" dirty="0" smtClean="0">
              <a:solidFill>
                <a:schemeClr val="tx1"/>
              </a:solidFill>
            </a:endParaRPr>
          </a:p>
          <a:p>
            <a:r>
              <a:rPr lang="en-IN" dirty="0" smtClean="0">
                <a:solidFill>
                  <a:schemeClr val="tx1"/>
                </a:solidFill>
              </a:rPr>
              <a:t>Option provided to the student for each question are shuffled.</a:t>
            </a:r>
            <a:endParaRPr lang="en-US" dirty="0" smtClean="0">
              <a:solidFill>
                <a:schemeClr val="tx1"/>
              </a:solidFill>
            </a:endParaRPr>
          </a:p>
          <a:p>
            <a:pPr lvl="0"/>
            <a:r>
              <a:rPr lang="en-IN" dirty="0" smtClean="0">
                <a:solidFill>
                  <a:schemeClr val="tx1"/>
                </a:solidFill>
              </a:rPr>
              <a:t>Multiple login is not allowed:</a:t>
            </a:r>
            <a:endParaRPr lang="en-US" dirty="0" smtClean="0">
              <a:solidFill>
                <a:schemeClr val="tx1"/>
              </a:solidFill>
            </a:endParaRPr>
          </a:p>
          <a:p>
            <a:r>
              <a:rPr lang="en-IN" dirty="0" smtClean="0">
                <a:solidFill>
                  <a:schemeClr val="tx1"/>
                </a:solidFill>
              </a:rPr>
              <a:t>One student cannot login same test from multiple screens.</a:t>
            </a:r>
            <a:endParaRPr lang="en-US" dirty="0">
              <a:solidFill>
                <a:schemeClr val="tx1"/>
              </a:solidFill>
            </a:endParaRPr>
          </a:p>
        </p:txBody>
      </p:sp>
    </p:spTree>
    <p:extLst>
      <p:ext uri="{BB962C8B-B14F-4D97-AF65-F5344CB8AC3E}">
        <p14:creationId xmlns:p14="http://schemas.microsoft.com/office/powerpoint/2010/main" xmlns="" val="42601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lvl="0"/>
            <a:r>
              <a:rPr lang="en-IN" b="1" u="sng" dirty="0" smtClean="0">
                <a:solidFill>
                  <a:schemeClr val="tx1"/>
                </a:solidFill>
              </a:rPr>
              <a:t>FLOWCHART ASSESSMENT PROCESS</a:t>
            </a:r>
            <a:endParaRPr lang="en-US" dirty="0">
              <a:solidFill>
                <a:schemeClr val="tx1"/>
              </a:solidFill>
            </a:endParaRPr>
          </a:p>
        </p:txBody>
      </p:sp>
      <p:pic>
        <p:nvPicPr>
          <p:cNvPr id="3" name="Picture 2"/>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661182" y="1153283"/>
            <a:ext cx="7877907" cy="5050570"/>
          </a:xfrm>
          <a:prstGeom prst="rect">
            <a:avLst/>
          </a:prstGeom>
        </p:spPr>
      </p:pic>
    </p:spTree>
    <p:extLst>
      <p:ext uri="{BB962C8B-B14F-4D97-AF65-F5344CB8AC3E}">
        <p14:creationId xmlns:p14="http://schemas.microsoft.com/office/powerpoint/2010/main" xmlns="" val="42601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86442"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lvl="0"/>
            <a:r>
              <a:rPr lang="en-IN" b="1" u="sng" dirty="0" smtClean="0">
                <a:solidFill>
                  <a:schemeClr val="tx1"/>
                </a:solidFill>
              </a:rPr>
              <a:t>GUI PROTOTYPE </a:t>
            </a:r>
            <a:r>
              <a:rPr lang="en-IN" b="1" u="sng" dirty="0" smtClean="0">
                <a:solidFill>
                  <a:schemeClr val="tx1"/>
                </a:solidFill>
              </a:rPr>
              <a:t>:</a:t>
            </a: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pPr lvl="0"/>
            <a:endParaRPr lang="en-IN" b="1" u="sng" dirty="0" smtClean="0">
              <a:solidFill>
                <a:schemeClr val="tx1"/>
              </a:solidFill>
            </a:endParaRPr>
          </a:p>
          <a:p>
            <a:r>
              <a:rPr lang="en-IN" b="1" dirty="0" smtClean="0"/>
              <a:t>							</a:t>
            </a:r>
            <a:r>
              <a:rPr lang="en-IN" b="1" dirty="0" smtClean="0">
                <a:solidFill>
                  <a:schemeClr val="tx1"/>
                </a:solidFill>
              </a:rPr>
              <a:t>Index </a:t>
            </a:r>
            <a:r>
              <a:rPr lang="en-IN" b="1" dirty="0" smtClean="0">
                <a:solidFill>
                  <a:schemeClr val="tx1"/>
                </a:solidFill>
              </a:rPr>
              <a:t>Page</a:t>
            </a:r>
            <a:endParaRPr lang="en-US" dirty="0" smtClean="0">
              <a:solidFill>
                <a:schemeClr val="tx1"/>
              </a:solidFill>
            </a:endParaRPr>
          </a:p>
          <a:p>
            <a:pPr lvl="0"/>
            <a:endParaRPr lang="en-US" dirty="0" smtClean="0">
              <a:solidFill>
                <a:schemeClr val="tx1"/>
              </a:solidFill>
            </a:endParaRPr>
          </a:p>
          <a:p>
            <a:endParaRPr lang="en-US" dirty="0">
              <a:solidFill>
                <a:schemeClr val="tx1"/>
              </a:solidFill>
            </a:endParaRPr>
          </a:p>
        </p:txBody>
      </p:sp>
      <p:pic>
        <p:nvPicPr>
          <p:cNvPr id="3" name="Picture 2" descr="index page.png"/>
          <p:cNvPicPr/>
          <p:nvPr/>
        </p:nvPicPr>
        <p:blipFill>
          <a:blip r:embed="rId2"/>
          <a:stretch>
            <a:fillRect/>
          </a:stretch>
        </p:blipFill>
        <p:spPr>
          <a:xfrm>
            <a:off x="1012875" y="1167618"/>
            <a:ext cx="7244860" cy="4867422"/>
          </a:xfrm>
          <a:prstGeom prst="rect">
            <a:avLst/>
          </a:prstGeom>
        </p:spPr>
      </p:pic>
    </p:spTree>
    <p:extLst>
      <p:ext uri="{BB962C8B-B14F-4D97-AF65-F5344CB8AC3E}">
        <p14:creationId xmlns:p14="http://schemas.microsoft.com/office/powerpoint/2010/main" xmlns="" val="42601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b"/>
          <a:lstStyle/>
          <a:p>
            <a:pPr lvl="0" algn="ctr"/>
            <a:r>
              <a:rPr lang="en-IN" b="1" dirty="0" smtClean="0">
                <a:solidFill>
                  <a:schemeClr val="tx1"/>
                </a:solidFill>
              </a:rPr>
              <a:t>Login Page</a:t>
            </a:r>
            <a:endParaRPr lang="en-US" dirty="0" smtClean="0">
              <a:solidFill>
                <a:schemeClr val="tx1"/>
              </a:solidFill>
            </a:endParaRPr>
          </a:p>
          <a:p>
            <a:pPr algn="ctr"/>
            <a:endParaRPr lang="en-US" dirty="0">
              <a:solidFill>
                <a:schemeClr val="tx1"/>
              </a:solidFill>
            </a:endParaRPr>
          </a:p>
        </p:txBody>
      </p:sp>
      <p:pic>
        <p:nvPicPr>
          <p:cNvPr id="3" name="Picture 2" descr="LOGIN.png"/>
          <p:cNvPicPr/>
          <p:nvPr/>
        </p:nvPicPr>
        <p:blipFill>
          <a:blip r:embed="rId2"/>
          <a:stretch>
            <a:fillRect/>
          </a:stretch>
        </p:blipFill>
        <p:spPr>
          <a:xfrm>
            <a:off x="773723" y="914400"/>
            <a:ext cx="7680959" cy="4417255"/>
          </a:xfrm>
          <a:prstGeom prst="rect">
            <a:avLst/>
          </a:prstGeom>
        </p:spPr>
      </p:pic>
    </p:spTree>
    <p:extLst>
      <p:ext uri="{BB962C8B-B14F-4D97-AF65-F5344CB8AC3E}">
        <p14:creationId xmlns:p14="http://schemas.microsoft.com/office/powerpoint/2010/main" xmlns="" val="426018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b"/>
          <a:lstStyle/>
          <a:p>
            <a:pPr lvl="0" algn="ctr"/>
            <a:r>
              <a:rPr lang="en-IN" b="1" dirty="0" smtClean="0">
                <a:solidFill>
                  <a:schemeClr val="tx1"/>
                </a:solidFill>
              </a:rPr>
              <a:t>Sign-Up Page</a:t>
            </a:r>
            <a:endParaRPr lang="en-US" dirty="0" smtClean="0">
              <a:solidFill>
                <a:schemeClr val="tx1"/>
              </a:solidFill>
            </a:endParaRPr>
          </a:p>
          <a:p>
            <a:pPr algn="ctr"/>
            <a:endParaRPr lang="en-US" dirty="0">
              <a:solidFill>
                <a:schemeClr val="tx1"/>
              </a:solidFill>
            </a:endParaRPr>
          </a:p>
        </p:txBody>
      </p:sp>
      <p:pic>
        <p:nvPicPr>
          <p:cNvPr id="3" name="Picture 2" descr="SIGNUP.png"/>
          <p:cNvPicPr/>
          <p:nvPr/>
        </p:nvPicPr>
        <p:blipFill>
          <a:blip r:embed="rId2"/>
          <a:stretch>
            <a:fillRect/>
          </a:stretch>
        </p:blipFill>
        <p:spPr>
          <a:xfrm>
            <a:off x="858129" y="1125415"/>
            <a:ext cx="7554351" cy="4487594"/>
          </a:xfrm>
          <a:prstGeom prst="rect">
            <a:avLst/>
          </a:prstGeom>
        </p:spPr>
      </p:pic>
    </p:spTree>
    <p:extLst>
      <p:ext uri="{BB962C8B-B14F-4D97-AF65-F5344CB8AC3E}">
        <p14:creationId xmlns:p14="http://schemas.microsoft.com/office/powerpoint/2010/main" xmlns="" val="42601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b"/>
          <a:lstStyle/>
          <a:p>
            <a:pPr lvl="0" algn="ctr"/>
            <a:r>
              <a:rPr lang="en-IN" b="1" dirty="0" smtClean="0">
                <a:solidFill>
                  <a:schemeClr val="tx1"/>
                </a:solidFill>
              </a:rPr>
              <a:t>Student Dashboard</a:t>
            </a:r>
            <a:endParaRPr lang="en-US" dirty="0" smtClean="0">
              <a:solidFill>
                <a:schemeClr val="tx1"/>
              </a:solidFill>
            </a:endParaRPr>
          </a:p>
          <a:p>
            <a:pPr algn="ctr"/>
            <a:endParaRPr lang="en-US" dirty="0">
              <a:solidFill>
                <a:schemeClr val="tx1"/>
              </a:solidFill>
            </a:endParaRPr>
          </a:p>
        </p:txBody>
      </p:sp>
      <p:pic>
        <p:nvPicPr>
          <p:cNvPr id="3" name="Picture 2" descr="student  page.png"/>
          <p:cNvPicPr/>
          <p:nvPr/>
        </p:nvPicPr>
        <p:blipFill>
          <a:blip r:embed="rId2"/>
          <a:stretch>
            <a:fillRect/>
          </a:stretch>
        </p:blipFill>
        <p:spPr>
          <a:xfrm>
            <a:off x="886265" y="1153551"/>
            <a:ext cx="7455877" cy="4304714"/>
          </a:xfrm>
          <a:prstGeom prst="rect">
            <a:avLst/>
          </a:prstGeom>
        </p:spPr>
      </p:pic>
    </p:spTree>
    <p:extLst>
      <p:ext uri="{BB962C8B-B14F-4D97-AF65-F5344CB8AC3E}">
        <p14:creationId xmlns:p14="http://schemas.microsoft.com/office/powerpoint/2010/main" xmlns="" val="42601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b"/>
          <a:lstStyle/>
          <a:p>
            <a:pPr lvl="0" algn="ctr"/>
            <a:r>
              <a:rPr lang="en-IN" b="1" dirty="0" smtClean="0">
                <a:solidFill>
                  <a:schemeClr val="tx1"/>
                </a:solidFill>
              </a:rPr>
              <a:t>Creator Page</a:t>
            </a:r>
            <a:endParaRPr lang="en-US" dirty="0">
              <a:solidFill>
                <a:schemeClr val="tx1"/>
              </a:solidFill>
            </a:endParaRPr>
          </a:p>
        </p:txBody>
      </p:sp>
      <p:pic>
        <p:nvPicPr>
          <p:cNvPr id="3" name="Picture 2" descr="creator  page.png"/>
          <p:cNvPicPr/>
          <p:nvPr/>
        </p:nvPicPr>
        <p:blipFill>
          <a:blip r:embed="rId2"/>
          <a:stretch>
            <a:fillRect/>
          </a:stretch>
        </p:blipFill>
        <p:spPr>
          <a:xfrm>
            <a:off x="759655" y="1139482"/>
            <a:ext cx="7723163" cy="4445391"/>
          </a:xfrm>
          <a:prstGeom prst="rect">
            <a:avLst/>
          </a:prstGeom>
        </p:spPr>
      </p:pic>
    </p:spTree>
    <p:extLst>
      <p:ext uri="{BB962C8B-B14F-4D97-AF65-F5344CB8AC3E}">
        <p14:creationId xmlns:p14="http://schemas.microsoft.com/office/powerpoint/2010/main" xmlns="" val="42601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lvl="0"/>
            <a:r>
              <a:rPr lang="en-IN" b="1" u="sng" dirty="0" smtClean="0">
                <a:solidFill>
                  <a:schemeClr val="tx1"/>
                </a:solidFill>
              </a:rPr>
              <a:t>PLATFORM ARCHITECTURE :</a:t>
            </a:r>
            <a:endParaRPr lang="en-US" dirty="0" smtClean="0">
              <a:solidFill>
                <a:schemeClr val="tx1"/>
              </a:solidFill>
            </a:endParaRPr>
          </a:p>
          <a:p>
            <a:endParaRPr lang="en-US" dirty="0">
              <a:solidFill>
                <a:schemeClr val="tx1"/>
              </a:solidFill>
            </a:endParaRPr>
          </a:p>
        </p:txBody>
      </p:sp>
      <p:pic>
        <p:nvPicPr>
          <p:cNvPr id="3" name="Picture 2" descr="1.PNG"/>
          <p:cNvPicPr/>
          <p:nvPr/>
        </p:nvPicPr>
        <p:blipFill>
          <a:blip r:embed="rId2"/>
          <a:stretch>
            <a:fillRect/>
          </a:stretch>
        </p:blipFill>
        <p:spPr>
          <a:xfrm>
            <a:off x="675249" y="1055077"/>
            <a:ext cx="7835705" cy="4994031"/>
          </a:xfrm>
          <a:prstGeom prst="rect">
            <a:avLst/>
          </a:prstGeom>
        </p:spPr>
      </p:pic>
    </p:spTree>
    <p:extLst>
      <p:ext uri="{BB962C8B-B14F-4D97-AF65-F5344CB8AC3E}">
        <p14:creationId xmlns:p14="http://schemas.microsoft.com/office/powerpoint/2010/main" xmlns="" val="426018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59833" y="1294228"/>
            <a:ext cx="8445500" cy="522510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IN" sz="2800" b="1" u="sng" dirty="0" smtClean="0">
                <a:solidFill>
                  <a:schemeClr val="tx1"/>
                </a:solidFill>
              </a:rPr>
              <a:t>TECHNOLOGY STACK:</a:t>
            </a:r>
            <a:endParaRPr lang="en-US" sz="2800" b="1" dirty="0" smtClean="0">
              <a:solidFill>
                <a:schemeClr val="tx1"/>
              </a:solidFill>
            </a:endParaRPr>
          </a:p>
          <a:p>
            <a:endParaRPr lang="en-IN" sz="2800" b="1" dirty="0" smtClean="0">
              <a:solidFill>
                <a:schemeClr val="tx1"/>
              </a:solidFill>
            </a:endParaRPr>
          </a:p>
          <a:p>
            <a:r>
              <a:rPr lang="en-IN" sz="2800" b="1" dirty="0" smtClean="0">
                <a:solidFill>
                  <a:schemeClr val="tx1"/>
                </a:solidFill>
              </a:rPr>
              <a:t>Client </a:t>
            </a:r>
            <a:r>
              <a:rPr lang="en-IN" sz="2800" b="1" dirty="0" smtClean="0">
                <a:solidFill>
                  <a:schemeClr val="tx1"/>
                </a:solidFill>
              </a:rPr>
              <a:t>Side:</a:t>
            </a:r>
            <a:endParaRPr lang="en-US" sz="2800" b="1" dirty="0" smtClean="0">
              <a:solidFill>
                <a:schemeClr val="tx1"/>
              </a:solidFill>
            </a:endParaRPr>
          </a:p>
          <a:p>
            <a:pPr lvl="0"/>
            <a:r>
              <a:rPr lang="en-IN" sz="2800" dirty="0" smtClean="0">
                <a:solidFill>
                  <a:schemeClr val="tx1"/>
                </a:solidFill>
              </a:rPr>
              <a:t>HTML, CSS, Bootstrap, </a:t>
            </a:r>
            <a:r>
              <a:rPr lang="en-IN" sz="2800" dirty="0" smtClean="0">
                <a:solidFill>
                  <a:schemeClr val="tx1"/>
                </a:solidFill>
              </a:rPr>
              <a:t>JavaScript </a:t>
            </a:r>
            <a:endParaRPr lang="en-US" sz="2800" dirty="0" smtClean="0">
              <a:solidFill>
                <a:schemeClr val="tx1"/>
              </a:solidFill>
            </a:endParaRPr>
          </a:p>
          <a:p>
            <a:r>
              <a:rPr lang="en-IN" sz="2800" b="1" dirty="0" smtClean="0">
                <a:solidFill>
                  <a:schemeClr val="tx1"/>
                </a:solidFill>
              </a:rPr>
              <a:t>Server Side:</a:t>
            </a:r>
            <a:endParaRPr lang="en-US" sz="2800" dirty="0" smtClean="0">
              <a:solidFill>
                <a:schemeClr val="tx1"/>
              </a:solidFill>
            </a:endParaRPr>
          </a:p>
          <a:p>
            <a:pPr lvl="0"/>
            <a:r>
              <a:rPr lang="en-IN" sz="2800" dirty="0" smtClean="0">
                <a:solidFill>
                  <a:schemeClr val="tx1"/>
                </a:solidFill>
              </a:rPr>
              <a:t>PHP</a:t>
            </a:r>
            <a:endParaRPr lang="en-US" sz="2800" dirty="0" smtClean="0">
              <a:solidFill>
                <a:schemeClr val="tx1"/>
              </a:solidFill>
            </a:endParaRPr>
          </a:p>
          <a:p>
            <a:r>
              <a:rPr lang="en-IN" sz="2800" b="1" dirty="0" smtClean="0">
                <a:solidFill>
                  <a:schemeClr val="tx1"/>
                </a:solidFill>
              </a:rPr>
              <a:t>Database:</a:t>
            </a:r>
            <a:endParaRPr lang="en-US" sz="2800" dirty="0" smtClean="0">
              <a:solidFill>
                <a:schemeClr val="tx1"/>
              </a:solidFill>
            </a:endParaRPr>
          </a:p>
          <a:p>
            <a:pPr lvl="0"/>
            <a:r>
              <a:rPr lang="en-IN" sz="2800" dirty="0" err="1" smtClean="0">
                <a:solidFill>
                  <a:schemeClr val="tx1"/>
                </a:solidFill>
              </a:rPr>
              <a:t>MySQL</a:t>
            </a:r>
            <a:endParaRPr lang="en-US" sz="2800" dirty="0" smtClean="0">
              <a:solidFill>
                <a:schemeClr val="tx1"/>
              </a:solidFill>
            </a:endParaRPr>
          </a:p>
          <a:p>
            <a:r>
              <a:rPr lang="en-IN" sz="2800" b="1" dirty="0" smtClean="0">
                <a:solidFill>
                  <a:schemeClr val="tx1"/>
                </a:solidFill>
              </a:rPr>
              <a:t>Server:</a:t>
            </a:r>
            <a:endParaRPr lang="en-US" sz="2800" dirty="0" smtClean="0">
              <a:solidFill>
                <a:schemeClr val="tx1"/>
              </a:solidFill>
            </a:endParaRPr>
          </a:p>
          <a:p>
            <a:pPr lvl="0"/>
            <a:r>
              <a:rPr lang="en-IN" sz="2800" dirty="0" smtClean="0">
                <a:solidFill>
                  <a:schemeClr val="tx1"/>
                </a:solidFill>
              </a:rPr>
              <a:t>Apache</a:t>
            </a:r>
            <a:endParaRPr lang="en-US" sz="2800" dirty="0" smtClean="0">
              <a:solidFill>
                <a:schemeClr val="tx1"/>
              </a:solidFill>
            </a:endParaRPr>
          </a:p>
          <a:p>
            <a:pPr algn="ctr"/>
            <a:endParaRPr lang="en-US" dirty="0"/>
          </a:p>
        </p:txBody>
      </p:sp>
    </p:spTree>
    <p:extLst>
      <p:ext uri="{BB962C8B-B14F-4D97-AF65-F5344CB8AC3E}">
        <p14:creationId xmlns:p14="http://schemas.microsoft.com/office/powerpoint/2010/main" xmlns="" val="42601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29600" cy="738236"/>
          </a:xfrm>
        </p:spPr>
        <p:txBody>
          <a:bodyPr>
            <a:normAutofit fontScale="90000"/>
          </a:bodyPr>
          <a:lstStyle/>
          <a:p>
            <a:r>
              <a:rPr lang="en-US" dirty="0" smtClean="0"/>
              <a:t>Use case</a:t>
            </a:r>
            <a:endParaRPr lang="en-US" dirty="0"/>
          </a:p>
        </p:txBody>
      </p:sp>
      <p:sp>
        <p:nvSpPr>
          <p:cNvPr id="3" name="Rounded Rectangle 2"/>
          <p:cNvSpPr/>
          <p:nvPr/>
        </p:nvSpPr>
        <p:spPr>
          <a:xfrm>
            <a:off x="457199" y="738236"/>
            <a:ext cx="8229601" cy="61197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hack2.PNG"/>
          <p:cNvPicPr/>
          <p:nvPr/>
        </p:nvPicPr>
        <p:blipFill>
          <a:blip r:embed="rId2"/>
          <a:stretch>
            <a:fillRect/>
          </a:stretch>
        </p:blipFill>
        <p:spPr>
          <a:xfrm>
            <a:off x="1209822" y="1111349"/>
            <a:ext cx="6935372" cy="5444196"/>
          </a:xfrm>
          <a:prstGeom prst="rect">
            <a:avLst/>
          </a:prstGeom>
        </p:spPr>
      </p:pic>
    </p:spTree>
    <p:extLst>
      <p:ext uri="{BB962C8B-B14F-4D97-AF65-F5344CB8AC3E}">
        <p14:creationId xmlns:p14="http://schemas.microsoft.com/office/powerpoint/2010/main" xmlns="" val="372387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just"/>
            <a:r>
              <a:rPr lang="en-US" b="1" u="sng" dirty="0" smtClean="0">
                <a:solidFill>
                  <a:schemeClr val="tx1"/>
                </a:solidFill>
              </a:rPr>
              <a:t>ABSTRACT</a:t>
            </a:r>
            <a:endParaRPr lang="en-US" b="1"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Computerized </a:t>
            </a:r>
            <a:r>
              <a:rPr lang="en-US" dirty="0" smtClean="0">
                <a:solidFill>
                  <a:schemeClr val="tx1"/>
                </a:solidFill>
              </a:rPr>
              <a:t>Adaptive Testing (CAT) is a form of computer-based testing. It adapts to the ability level of the examinee and hence also referred as Tailored testing. CAT can reduce testing time 50-90% with no loss of precision measurement. They are a sophisticated method of test delivery based on the Item Response Theory(IRT). They operate by adapting both the difficulty and quantity of item seen by each examinee. In the last few years, CAT has been adopted for formative and summative assessment activities in educational field and in online learning in particular. While a variety of platforms are available for designing and deploying CAT but the real challenge of  providing the flexibility in test and item design that is required for domain specific assessment formats in education has hardly been addressed. Developing a sound, defensible CAT is not an easy task, but our goal is to make it as easy as possible- that is , everything you need is available in clean and flexible software UI and also introduce a well-defined software architecture to enable the development of fully customizable CAT tools with respect to domain specific item design and visualization. The prototypical architecture outlines the software, data analysis, and project management steps needed to develop a computerized adaptive test that aligns with best practices and standards.</a:t>
            </a:r>
          </a:p>
          <a:p>
            <a:pPr algn="just"/>
            <a:endParaRPr lang="en-US" dirty="0">
              <a:solidFill>
                <a:schemeClr val="tx1"/>
              </a:solidFill>
            </a:endParaRPr>
          </a:p>
        </p:txBody>
      </p:sp>
    </p:spTree>
    <p:extLst>
      <p:ext uri="{BB962C8B-B14F-4D97-AF65-F5344CB8AC3E}">
        <p14:creationId xmlns:p14="http://schemas.microsoft.com/office/powerpoint/2010/main" xmlns="" val="426018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17451" y="562708"/>
            <a:ext cx="8087881" cy="53738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just"/>
            <a:r>
              <a:rPr lang="en-IN" sz="2400" b="1" u="sng" dirty="0" smtClean="0">
                <a:solidFill>
                  <a:schemeClr val="tx1"/>
                </a:solidFill>
              </a:rPr>
              <a:t>IMPORTANT FEATURES</a:t>
            </a:r>
            <a:r>
              <a:rPr lang="en-IN" sz="2400" b="1" dirty="0" smtClean="0">
                <a:solidFill>
                  <a:schemeClr val="tx1"/>
                </a:solidFill>
              </a:rPr>
              <a:t>:</a:t>
            </a:r>
            <a:endParaRPr lang="en-US" sz="2400" dirty="0" smtClean="0">
              <a:solidFill>
                <a:schemeClr val="tx1"/>
              </a:solidFill>
            </a:endParaRPr>
          </a:p>
          <a:p>
            <a:pPr algn="just"/>
            <a:r>
              <a:rPr lang="en-IN" sz="2400" b="1" dirty="0" smtClean="0">
                <a:solidFill>
                  <a:schemeClr val="tx1"/>
                </a:solidFill>
              </a:rPr>
              <a:t> </a:t>
            </a:r>
            <a:endParaRPr lang="en-US" sz="2400" dirty="0" smtClean="0">
              <a:solidFill>
                <a:schemeClr val="tx1"/>
              </a:solidFill>
            </a:endParaRPr>
          </a:p>
          <a:p>
            <a:pPr lvl="0" algn="just"/>
            <a:r>
              <a:rPr lang="en-IN" sz="2400" b="1" dirty="0" smtClean="0">
                <a:solidFill>
                  <a:schemeClr val="tx1"/>
                </a:solidFill>
              </a:rPr>
              <a:t>=&gt;Platform </a:t>
            </a:r>
            <a:r>
              <a:rPr lang="en-IN" sz="2400" b="1" dirty="0" smtClean="0">
                <a:solidFill>
                  <a:schemeClr val="tx1"/>
                </a:solidFill>
              </a:rPr>
              <a:t>will be dynamic and reliable as per the needs of the required user.</a:t>
            </a:r>
            <a:endParaRPr lang="en-US" sz="2400" dirty="0" smtClean="0">
              <a:solidFill>
                <a:schemeClr val="tx1"/>
              </a:solidFill>
            </a:endParaRPr>
          </a:p>
          <a:p>
            <a:pPr lvl="0" algn="just"/>
            <a:r>
              <a:rPr lang="en-IN" sz="2400" b="1" dirty="0" smtClean="0">
                <a:solidFill>
                  <a:schemeClr val="tx1"/>
                </a:solidFill>
              </a:rPr>
              <a:t>=&gt;Proper </a:t>
            </a:r>
            <a:r>
              <a:rPr lang="en-IN" sz="2400" b="1" dirty="0" smtClean="0">
                <a:solidFill>
                  <a:schemeClr val="tx1"/>
                </a:solidFill>
              </a:rPr>
              <a:t>session management and injection attacks prevention will be provided as far as the security is concerned.</a:t>
            </a:r>
            <a:endParaRPr lang="en-US" sz="2400" dirty="0" smtClean="0">
              <a:solidFill>
                <a:schemeClr val="tx1"/>
              </a:solidFill>
            </a:endParaRPr>
          </a:p>
          <a:p>
            <a:pPr lvl="0" algn="just"/>
            <a:r>
              <a:rPr lang="en-IN" sz="2400" b="1" dirty="0" smtClean="0">
                <a:solidFill>
                  <a:schemeClr val="tx1"/>
                </a:solidFill>
              </a:rPr>
              <a:t>=&gt; Cheating </a:t>
            </a:r>
            <a:r>
              <a:rPr lang="en-IN" sz="2400" b="1" dirty="0" smtClean="0">
                <a:solidFill>
                  <a:schemeClr val="tx1"/>
                </a:solidFill>
              </a:rPr>
              <a:t>prevention techniques are used so as to make the </a:t>
            </a:r>
            <a:r>
              <a:rPr lang="en-IN" sz="2400" b="1" dirty="0" smtClean="0">
                <a:solidFill>
                  <a:schemeClr val="tx1"/>
                </a:solidFill>
              </a:rPr>
              <a:t>assessment </a:t>
            </a:r>
            <a:r>
              <a:rPr lang="en-IN" sz="2400" b="1" dirty="0" smtClean="0">
                <a:solidFill>
                  <a:schemeClr val="tx1"/>
                </a:solidFill>
              </a:rPr>
              <a:t>more </a:t>
            </a:r>
            <a:r>
              <a:rPr lang="en-IN" sz="2400" b="1" dirty="0" smtClean="0">
                <a:solidFill>
                  <a:schemeClr val="tx1"/>
                </a:solidFill>
              </a:rPr>
              <a:t>    neutral </a:t>
            </a:r>
            <a:r>
              <a:rPr lang="en-IN" sz="2400" b="1" dirty="0" smtClean="0">
                <a:solidFill>
                  <a:schemeClr val="tx1"/>
                </a:solidFill>
              </a:rPr>
              <a:t>i.e. biasing is exempted of any kind.</a:t>
            </a:r>
            <a:endParaRPr lang="en-US" sz="2400" dirty="0" smtClean="0">
              <a:solidFill>
                <a:schemeClr val="tx1"/>
              </a:solidFill>
            </a:endParaRPr>
          </a:p>
          <a:p>
            <a:pPr algn="just"/>
            <a:endParaRPr lang="en-US"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IN" b="1" u="sng" dirty="0" smtClean="0">
                <a:solidFill>
                  <a:schemeClr val="tx1"/>
                </a:solidFill>
              </a:rPr>
              <a:t>COMPUTRIZED ADAPTIVE TESTING FOR ONLINE </a:t>
            </a:r>
            <a:r>
              <a:rPr lang="en-IN" b="1" u="sng" dirty="0" smtClean="0">
                <a:solidFill>
                  <a:schemeClr val="tx1"/>
                </a:solidFill>
              </a:rPr>
              <a:t>LEARNING</a:t>
            </a:r>
            <a:endParaRPr lang="en-IN" dirty="0" smtClean="0">
              <a:solidFill>
                <a:schemeClr val="tx1"/>
              </a:solidFill>
            </a:endParaRPr>
          </a:p>
          <a:p>
            <a:r>
              <a:rPr lang="en-IN" dirty="0" smtClean="0">
                <a:solidFill>
                  <a:schemeClr val="tx1"/>
                </a:solidFill>
              </a:rPr>
              <a:t>CAT </a:t>
            </a:r>
            <a:r>
              <a:rPr lang="en-IN" dirty="0" smtClean="0">
                <a:solidFill>
                  <a:schemeClr val="tx1"/>
                </a:solidFill>
              </a:rPr>
              <a:t>successively selects questions with the </a:t>
            </a:r>
            <a:r>
              <a:rPr lang="en-IN" dirty="0" smtClean="0">
                <a:solidFill>
                  <a:schemeClr val="tx1"/>
                </a:solidFill>
              </a:rPr>
              <a:t>aim to </a:t>
            </a:r>
            <a:r>
              <a:rPr lang="en-IN" dirty="0" smtClean="0">
                <a:solidFill>
                  <a:schemeClr val="tx1"/>
                </a:solidFill>
              </a:rPr>
              <a:t>maximize the precision of the exam based on what is known about the examinee from previous questions. For the examinee's, the difficulty of the exam is tailored itself to their level of ability. For example, if an examinee performs well on an item of current difficulty level, they will then be presented with a more difficult question, that is their level of difficulty will be upgraded. Or, if they performed poorly, they would be presented with a comparatively simpler question, that is their level of difficulty will be degraded.</a:t>
            </a:r>
            <a:endParaRPr lang="en-US" dirty="0" smtClean="0">
              <a:solidFill>
                <a:schemeClr val="tx1"/>
              </a:solidFill>
            </a:endParaRPr>
          </a:p>
          <a:p>
            <a:r>
              <a:rPr lang="en-IN" dirty="0" smtClean="0">
                <a:solidFill>
                  <a:schemeClr val="tx1"/>
                </a:solidFill>
              </a:rPr>
              <a:t>Compared to static multiple choice tests which have a fixed set of items administered to all examinees, computer-adaptive tests require fewer test items to arrive at equally accurate scores.</a:t>
            </a:r>
            <a:endParaRPr lang="en-US" dirty="0" smtClean="0">
              <a:solidFill>
                <a:schemeClr val="tx1"/>
              </a:solidFill>
            </a:endParaRPr>
          </a:p>
          <a:p>
            <a:r>
              <a:rPr lang="en-IN" dirty="0" smtClean="0">
                <a:solidFill>
                  <a:schemeClr val="tx1"/>
                </a:solidFill>
              </a:rPr>
              <a:t>In computer adaptive testing, the difficulty level of the test items is determined by the ratio of the number of past candidates who answered the item incorrectly to the total number of candidates who viewed the item. An item that many candidates get incorrect is determined to be difficult. An item that many candidates get correct is determined to be easy. A candidate who answers correctly items that many candidates answer incorrectly will get a higher score than a candidate who answers correctly those items that nearly all candidates answer correctly. Using computer adaptive testing models, there is no subjective measure of an items difficulty. Difficulty is strictly a statistical parameter. </a:t>
            </a:r>
            <a:endParaRPr lang="en-US" dirty="0">
              <a:solidFill>
                <a:schemeClr val="tx1"/>
              </a:solidFill>
            </a:endParaRPr>
          </a:p>
        </p:txBody>
      </p:sp>
    </p:spTree>
    <p:extLst>
      <p:ext uri="{BB962C8B-B14F-4D97-AF65-F5344CB8AC3E}">
        <p14:creationId xmlns:p14="http://schemas.microsoft.com/office/powerpoint/2010/main" xmlns="" val="426018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IN" b="1" u="sng" dirty="0" smtClean="0">
                <a:solidFill>
                  <a:schemeClr val="tx1"/>
                </a:solidFill>
              </a:rPr>
              <a:t>ITEM RESPONSE THEORY(IRT)</a:t>
            </a:r>
            <a:endParaRPr lang="en-US" b="1" dirty="0" smtClean="0">
              <a:solidFill>
                <a:schemeClr val="tx1"/>
              </a:solidFill>
            </a:endParaRPr>
          </a:p>
          <a:p>
            <a:r>
              <a:rPr lang="en-IN" dirty="0" smtClean="0">
                <a:solidFill>
                  <a:schemeClr val="tx1"/>
                </a:solidFill>
              </a:rPr>
              <a:t>Item Response Theory (IRT) represents a significant innovation in the field of psychometrics. The foundation of IRT is a mathematical model defined by item parameters.</a:t>
            </a:r>
            <a:endParaRPr lang="en-US" dirty="0" smtClean="0">
              <a:solidFill>
                <a:schemeClr val="tx1"/>
              </a:solidFill>
            </a:endParaRPr>
          </a:p>
          <a:p>
            <a:r>
              <a:rPr lang="en-IN" dirty="0" smtClean="0">
                <a:solidFill>
                  <a:schemeClr val="tx1"/>
                </a:solidFill>
              </a:rPr>
              <a:t>It is a paradigm for the design, analysis, and scoring of tests, questionnaires, and similar instruments measuring abilities, attitudes, or other variables. It is a testing </a:t>
            </a:r>
            <a:r>
              <a:rPr lang="en-IN" dirty="0" err="1" smtClean="0">
                <a:solidFill>
                  <a:schemeClr val="tx1"/>
                </a:solidFill>
              </a:rPr>
              <a:t>theorybased</a:t>
            </a:r>
            <a:r>
              <a:rPr lang="en-IN" dirty="0" smtClean="0">
                <a:solidFill>
                  <a:schemeClr val="tx1"/>
                </a:solidFill>
              </a:rPr>
              <a:t> on the relationship between individuals performances on a test item and the test takers levels of performance on an overall measure of the ability that item was designed to measure. It can be used with a variety of item selection algorithms and scoring procedures. They try to estimate an examinee’s skill level and therefore find a relation between an examinee’s answers to particular items and their skill level. </a:t>
            </a:r>
            <a:endParaRPr lang="en-US" dirty="0" smtClean="0">
              <a:solidFill>
                <a:schemeClr val="tx1"/>
              </a:solidFill>
            </a:endParaRPr>
          </a:p>
          <a:p>
            <a:r>
              <a:rPr lang="en-IN" dirty="0" smtClean="0">
                <a:solidFill>
                  <a:schemeClr val="tx1"/>
                </a:solidFill>
              </a:rPr>
              <a:t>There are different approaches for this purpose. The most widely used approach is the 1-parameter-logistics-model that only requires to measure the difficulty level of each item. The remaining parameters- discrimination, that is, the amount of information the item provides for skill estimation, and guessing, that is , the probability of the guessing the right answer- remains fixed. 2- and 3-parameter-logistics give a more exact and faster estimation of an examinee’s skill level, but require to determine the additional parameters for each item.</a:t>
            </a:r>
            <a:endParaRPr lang="en-US" dirty="0">
              <a:solidFill>
                <a:schemeClr val="tx1"/>
              </a:solidFill>
            </a:endParaRPr>
          </a:p>
        </p:txBody>
      </p:sp>
    </p:spTree>
    <p:extLst>
      <p:ext uri="{BB962C8B-B14F-4D97-AF65-F5344CB8AC3E}">
        <p14:creationId xmlns:p14="http://schemas.microsoft.com/office/powerpoint/2010/main" xmlns="" val="42601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IN" b="1" u="sng" dirty="0" smtClean="0">
                <a:solidFill>
                  <a:schemeClr val="tx1"/>
                </a:solidFill>
              </a:rPr>
              <a:t>CAT PROCESS</a:t>
            </a:r>
            <a:endParaRPr lang="en-US" b="1" dirty="0" smtClean="0">
              <a:solidFill>
                <a:schemeClr val="tx1"/>
              </a:solidFill>
            </a:endParaRPr>
          </a:p>
          <a:p>
            <a:r>
              <a:rPr lang="en-IN" dirty="0" smtClean="0">
                <a:solidFill>
                  <a:schemeClr val="tx1"/>
                </a:solidFill>
              </a:rPr>
              <a:t>=&gt;The </a:t>
            </a:r>
            <a:r>
              <a:rPr lang="en-IN" dirty="0" smtClean="0">
                <a:solidFill>
                  <a:schemeClr val="tx1"/>
                </a:solidFill>
              </a:rPr>
              <a:t>administration procedure of a </a:t>
            </a:r>
            <a:r>
              <a:rPr lang="en-IN" dirty="0" smtClean="0">
                <a:solidFill>
                  <a:schemeClr val="tx1"/>
                </a:solidFill>
              </a:rPr>
              <a:t>computerized adaptive </a:t>
            </a:r>
            <a:r>
              <a:rPr lang="en-IN" dirty="0" smtClean="0">
                <a:solidFill>
                  <a:schemeClr val="tx1"/>
                </a:solidFill>
              </a:rPr>
              <a:t>test (CAT) can be broadly described as follows:</a:t>
            </a:r>
            <a:endParaRPr lang="en-US" dirty="0" smtClean="0">
              <a:solidFill>
                <a:schemeClr val="tx1"/>
              </a:solidFill>
            </a:endParaRPr>
          </a:p>
          <a:p>
            <a:pPr lvl="0"/>
            <a:r>
              <a:rPr lang="en-IN" dirty="0" smtClean="0">
                <a:solidFill>
                  <a:schemeClr val="tx1"/>
                </a:solidFill>
              </a:rPr>
              <a:t>=&gt;The </a:t>
            </a:r>
            <a:r>
              <a:rPr lang="en-IN" dirty="0" smtClean="0">
                <a:solidFill>
                  <a:schemeClr val="tx1"/>
                </a:solidFill>
              </a:rPr>
              <a:t>computer selects an item from a large collection of items (item bank). </a:t>
            </a:r>
            <a:endParaRPr lang="en-US" dirty="0" smtClean="0">
              <a:solidFill>
                <a:schemeClr val="tx1"/>
              </a:solidFill>
            </a:endParaRPr>
          </a:p>
          <a:p>
            <a:pPr lvl="0"/>
            <a:r>
              <a:rPr lang="en-IN" dirty="0" smtClean="0">
                <a:solidFill>
                  <a:schemeClr val="tx1"/>
                </a:solidFill>
              </a:rPr>
              <a:t>=&gt;The </a:t>
            </a:r>
            <a:r>
              <a:rPr lang="en-IN" dirty="0" smtClean="0">
                <a:solidFill>
                  <a:schemeClr val="tx1"/>
                </a:solidFill>
              </a:rPr>
              <a:t>item is presented to the candidate on the computer screen.</a:t>
            </a:r>
            <a:endParaRPr lang="en-US" dirty="0" smtClean="0">
              <a:solidFill>
                <a:schemeClr val="tx1"/>
              </a:solidFill>
            </a:endParaRPr>
          </a:p>
          <a:p>
            <a:pPr lvl="0"/>
            <a:r>
              <a:rPr lang="en-IN" dirty="0" smtClean="0">
                <a:solidFill>
                  <a:schemeClr val="tx1"/>
                </a:solidFill>
              </a:rPr>
              <a:t>=&gt;The </a:t>
            </a:r>
            <a:r>
              <a:rPr lang="en-IN" dirty="0" smtClean="0">
                <a:solidFill>
                  <a:schemeClr val="tx1"/>
                </a:solidFill>
              </a:rPr>
              <a:t>student responds to the question by typing or selecting an answer.</a:t>
            </a:r>
            <a:endParaRPr lang="en-US" dirty="0" smtClean="0">
              <a:solidFill>
                <a:schemeClr val="tx1"/>
              </a:solidFill>
            </a:endParaRPr>
          </a:p>
          <a:p>
            <a:pPr lvl="0"/>
            <a:r>
              <a:rPr lang="en-IN" dirty="0" smtClean="0">
                <a:solidFill>
                  <a:schemeClr val="tx1"/>
                </a:solidFill>
              </a:rPr>
              <a:t>=&gt;The </a:t>
            </a:r>
            <a:r>
              <a:rPr lang="en-IN" dirty="0" smtClean="0">
                <a:solidFill>
                  <a:schemeClr val="tx1"/>
                </a:solidFill>
              </a:rPr>
              <a:t>computer evaluates the response as correct or incorrect.</a:t>
            </a:r>
            <a:endParaRPr lang="en-US" dirty="0" smtClean="0">
              <a:solidFill>
                <a:schemeClr val="tx1"/>
              </a:solidFill>
            </a:endParaRPr>
          </a:p>
          <a:p>
            <a:pPr lvl="0"/>
            <a:r>
              <a:rPr lang="en-IN" dirty="0" smtClean="0">
                <a:solidFill>
                  <a:schemeClr val="tx1"/>
                </a:solidFill>
              </a:rPr>
              <a:t>=&gt;</a:t>
            </a:r>
            <a:r>
              <a:rPr lang="en-IN" dirty="0" err="1" smtClean="0">
                <a:solidFill>
                  <a:schemeClr val="tx1"/>
                </a:solidFill>
              </a:rPr>
              <a:t>Ithe</a:t>
            </a:r>
            <a:r>
              <a:rPr lang="en-IN" dirty="0" smtClean="0">
                <a:solidFill>
                  <a:schemeClr val="tx1"/>
                </a:solidFill>
              </a:rPr>
              <a:t> </a:t>
            </a:r>
            <a:r>
              <a:rPr lang="en-IN" dirty="0" smtClean="0">
                <a:solidFill>
                  <a:schemeClr val="tx1"/>
                </a:solidFill>
              </a:rPr>
              <a:t>answer was wrong, the next item presented will be easier; a more difficult </a:t>
            </a:r>
            <a:r>
              <a:rPr lang="en-IN" dirty="0" smtClean="0">
                <a:solidFill>
                  <a:schemeClr val="tx1"/>
                </a:solidFill>
              </a:rPr>
              <a:t>    	item </a:t>
            </a:r>
            <a:r>
              <a:rPr lang="en-IN" dirty="0" smtClean="0">
                <a:solidFill>
                  <a:schemeClr val="tx1"/>
                </a:solidFill>
              </a:rPr>
              <a:t>will be administered in the case of a correct.</a:t>
            </a:r>
            <a:endParaRPr lang="en-US" dirty="0" smtClean="0">
              <a:solidFill>
                <a:schemeClr val="tx1"/>
              </a:solidFill>
            </a:endParaRPr>
          </a:p>
          <a:p>
            <a:pPr lvl="0"/>
            <a:r>
              <a:rPr lang="en-IN" dirty="0" smtClean="0">
                <a:solidFill>
                  <a:schemeClr val="tx1"/>
                </a:solidFill>
              </a:rPr>
              <a:t>=&gt;The </a:t>
            </a:r>
            <a:r>
              <a:rPr lang="en-IN" dirty="0" smtClean="0">
                <a:solidFill>
                  <a:schemeClr val="tx1"/>
                </a:solidFill>
              </a:rPr>
              <a:t>computer terminates testing when some stopping rule is satisfied.</a:t>
            </a:r>
            <a:endParaRPr lang="en-US" dirty="0" smtClean="0">
              <a:solidFill>
                <a:schemeClr val="tx1"/>
              </a:solidFill>
            </a:endParaRPr>
          </a:p>
          <a:p>
            <a:r>
              <a:rPr lang="en-IN" dirty="0" smtClean="0">
                <a:solidFill>
                  <a:schemeClr val="tx1"/>
                </a:solidFill>
              </a:rPr>
              <a:t> </a:t>
            </a:r>
            <a:endParaRPr lang="en-US" dirty="0" smtClean="0">
              <a:solidFill>
                <a:schemeClr val="tx1"/>
              </a:solidFill>
            </a:endParaRPr>
          </a:p>
          <a:p>
            <a:r>
              <a:rPr lang="en-IN" dirty="0" smtClean="0">
                <a:solidFill>
                  <a:schemeClr val="tx1"/>
                </a:solidFill>
              </a:rPr>
              <a:t>Besides a computer, the process of adapting a test to an examinee requires an item bank and a testing algorithm. </a:t>
            </a:r>
            <a:endParaRPr lang="en-US" dirty="0">
              <a:solidFill>
                <a:schemeClr val="tx1"/>
              </a:solidFill>
            </a:endParaRPr>
          </a:p>
        </p:txBody>
      </p:sp>
    </p:spTree>
    <p:extLst>
      <p:ext uri="{BB962C8B-B14F-4D97-AF65-F5344CB8AC3E}">
        <p14:creationId xmlns:p14="http://schemas.microsoft.com/office/powerpoint/2010/main" xmlns="" val="42601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IN" b="1" u="sng" dirty="0" smtClean="0">
                <a:solidFill>
                  <a:schemeClr val="tx1"/>
                </a:solidFill>
              </a:rPr>
              <a:t>Calibrated Item Bank </a:t>
            </a:r>
            <a:endParaRPr lang="en-US" dirty="0" smtClean="0">
              <a:solidFill>
                <a:schemeClr val="tx1"/>
              </a:solidFill>
            </a:endParaRPr>
          </a:p>
          <a:p>
            <a:r>
              <a:rPr lang="en-IN" dirty="0" smtClean="0">
                <a:solidFill>
                  <a:schemeClr val="tx1"/>
                </a:solidFill>
              </a:rPr>
              <a:t>Adaptive testing requires a calibrated item bank. An item bank is a large collection of accessible test items. Accessible means that the items are classified or organized in such a way that they can be retrieved easily for test assembly. The items in an item bank are usually classified according to content, question type, performance type, cross-reference to other items or to common stimulus material, author, testing history, and psychometric characteristics, including the difficulty level. Item response theory solves the problem of classic test theory by providing estimates of difficulty parameters that are not dependent on the ability level of the group  upon which they were developed. Although, in IRT, the difficulty parameter of a particular item is group-independent, the chances of giving a correct answer are different for individuals: the high-ability person's chances of giving a correct answer will be higher than those of the low-ability person.</a:t>
            </a:r>
            <a:endParaRPr lang="en-US" dirty="0">
              <a:solidFill>
                <a:schemeClr val="tx1"/>
              </a:solidFill>
            </a:endParaRPr>
          </a:p>
        </p:txBody>
      </p:sp>
    </p:spTree>
    <p:extLst>
      <p:ext uri="{BB962C8B-B14F-4D97-AF65-F5344CB8AC3E}">
        <p14:creationId xmlns:p14="http://schemas.microsoft.com/office/powerpoint/2010/main" xmlns="" val="42601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dirty="0" smtClean="0">
                <a:solidFill>
                  <a:schemeClr val="tx1"/>
                </a:solidFill>
              </a:rPr>
              <a:t>Sample-independent estimates of item difficulties are possible because, in IRT, the interaction between the ability of a person and the difficulty of an item is explicitly </a:t>
            </a:r>
            <a:r>
              <a:rPr lang="en-IN" dirty="0" smtClean="0">
                <a:solidFill>
                  <a:schemeClr val="tx1"/>
                </a:solidFill>
              </a:rPr>
              <a:t>modelled. </a:t>
            </a:r>
            <a:r>
              <a:rPr lang="en-IN" dirty="0" smtClean="0">
                <a:solidFill>
                  <a:schemeClr val="tx1"/>
                </a:solidFill>
              </a:rPr>
              <a:t>There are several models which describe this interaction. When a particular model is chosen, the tenability of it is investigated in a so-called calibration study involving large samples of examinees. Items which do not 'behave' as predicted by the model must be deleted. The remaining items have difficulty values which are valid for every prospective examinee in the population from which the sample was taken. These items can be rank-ordered according to their difficulties on a scale. The scale concept implies that an examinee who gives a correct answer to a particular item will probably also give correct answers to items with lower scale values and wrong answers to items with higher scale values. Similar scales can also be built based on classical test theory, but these scales would be very unstable in that they would fluctuate with changes in the group whose responses were used for establishing item difficulties. An essential characteristic of IRT is that a person's ability can be expressed on the same scale as the item difficulties. The concept of the common scale is very helpful in understanding the principle of adaptive testing which says that the next item to be administered in an adaptive test has a difficulty value which is as close as possible to the estimated ability of the person.</a:t>
            </a:r>
            <a:endParaRPr lang="en-US" dirty="0" smtClean="0">
              <a:solidFill>
                <a:schemeClr val="tx1"/>
              </a:solidFill>
            </a:endParaRPr>
          </a:p>
          <a:p>
            <a:r>
              <a:rPr lang="en-IN" b="1"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xmlns="" val="42601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0"/>
            <a:ext cx="8445500" cy="6858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IN" b="1" u="sng" dirty="0" smtClean="0">
                <a:solidFill>
                  <a:schemeClr val="tx1"/>
                </a:solidFill>
              </a:rPr>
              <a:t>Testing Algorithm </a:t>
            </a:r>
            <a:endParaRPr lang="en-US" dirty="0" smtClean="0">
              <a:solidFill>
                <a:schemeClr val="tx1"/>
              </a:solidFill>
            </a:endParaRPr>
          </a:p>
          <a:p>
            <a:r>
              <a:rPr lang="en-IN" dirty="0" smtClean="0">
                <a:solidFill>
                  <a:schemeClr val="tx1"/>
                </a:solidFill>
              </a:rPr>
              <a:t>The testing algorithm is the heart of an adaptive test. Its specifications determine how the test must be started, continued, and stopped. </a:t>
            </a:r>
            <a:endParaRPr lang="en-US" dirty="0" smtClean="0">
              <a:solidFill>
                <a:schemeClr val="tx1"/>
              </a:solidFill>
            </a:endParaRPr>
          </a:p>
          <a:p>
            <a:r>
              <a:rPr lang="en-IN" dirty="0" smtClean="0">
                <a:solidFill>
                  <a:schemeClr val="tx1"/>
                </a:solidFill>
              </a:rPr>
              <a:t> </a:t>
            </a:r>
            <a:endParaRPr lang="en-US" dirty="0" smtClean="0">
              <a:solidFill>
                <a:schemeClr val="tx1"/>
              </a:solidFill>
            </a:endParaRPr>
          </a:p>
          <a:p>
            <a:r>
              <a:rPr lang="en-IN" u="sng" dirty="0" err="1" smtClean="0">
                <a:solidFill>
                  <a:schemeClr val="tx1"/>
                </a:solidFill>
              </a:rPr>
              <a:t>Starting:</a:t>
            </a:r>
            <a:r>
              <a:rPr lang="en-IN" dirty="0" err="1" smtClean="0">
                <a:solidFill>
                  <a:schemeClr val="tx1"/>
                </a:solidFill>
              </a:rPr>
              <a:t>In</a:t>
            </a:r>
            <a:r>
              <a:rPr lang="en-IN" dirty="0" smtClean="0">
                <a:solidFill>
                  <a:schemeClr val="tx1"/>
                </a:solidFill>
              </a:rPr>
              <a:t> an adaptive test, the difficulty of the next item to be administered is determined by the current estimate of the examinee's ability. Each time the examinee gives an answer to an item, his or her ability is re-estimated  on the basis of all the answers given so far. However, when testing begins, information about the ability of an examinee is often lacking. Many CATs solve this problem by selecting an item with a difficulty level that is adapted to the average ability of the </a:t>
            </a:r>
            <a:r>
              <a:rPr lang="en-IN" dirty="0" err="1" smtClean="0">
                <a:solidFill>
                  <a:schemeClr val="tx1"/>
                </a:solidFill>
              </a:rPr>
              <a:t>testees</a:t>
            </a:r>
            <a:r>
              <a:rPr lang="en-IN" dirty="0" smtClean="0">
                <a:solidFill>
                  <a:schemeClr val="tx1"/>
                </a:solidFill>
              </a:rPr>
              <a:t> in the calibration study.</a:t>
            </a:r>
            <a:endParaRPr lang="en-US" dirty="0" smtClean="0">
              <a:solidFill>
                <a:schemeClr val="tx1"/>
              </a:solidFill>
            </a:endParaRPr>
          </a:p>
          <a:p>
            <a:r>
              <a:rPr lang="en-IN" u="sng" dirty="0" err="1" smtClean="0">
                <a:solidFill>
                  <a:schemeClr val="tx1"/>
                </a:solidFill>
              </a:rPr>
              <a:t>Continuing:</a:t>
            </a:r>
            <a:r>
              <a:rPr lang="en-IN" dirty="0" err="1" smtClean="0">
                <a:solidFill>
                  <a:schemeClr val="tx1"/>
                </a:solidFill>
              </a:rPr>
              <a:t>The</a:t>
            </a:r>
            <a:r>
              <a:rPr lang="en-IN" dirty="0" smtClean="0">
                <a:solidFill>
                  <a:schemeClr val="tx1"/>
                </a:solidFill>
              </a:rPr>
              <a:t> main reason for the existence of adaptive tests is their efficiency. Efficiency in testing means that fewer items are needed to estimate the abilities of examinees with a specified level of accuracy or for taking decisions about persons. Test A, for instance, is more efficient than test B if it has more or less the same measurement accuracy or leads to the same decisions about persons but needs fewer items to accomplish this. The relationship between the concepts of measurement accuracy and information explains why the emphasis in the item selection process of many CATs is on maximum information. The maximum information selection strategy implies that the next item to be selected is the one which provides the most information about the latest ability estimate of the examinee. In general, this will be an item which has a difficulty that matches the ability level of the examinee.</a:t>
            </a:r>
            <a:endParaRPr lang="en-US" dirty="0">
              <a:solidFill>
                <a:schemeClr val="tx1"/>
              </a:solidFill>
            </a:endParaRPr>
          </a:p>
        </p:txBody>
      </p:sp>
    </p:spTree>
    <p:extLst>
      <p:ext uri="{BB962C8B-B14F-4D97-AF65-F5344CB8AC3E}">
        <p14:creationId xmlns:p14="http://schemas.microsoft.com/office/powerpoint/2010/main" xmlns="" val="42601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9833" y="365760"/>
            <a:ext cx="8445500" cy="61757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u="sng" dirty="0" err="1" smtClean="0">
                <a:solidFill>
                  <a:schemeClr val="tx1"/>
                </a:solidFill>
              </a:rPr>
              <a:t>Stopping:</a:t>
            </a:r>
            <a:r>
              <a:rPr lang="en-IN" dirty="0" err="1" smtClean="0">
                <a:solidFill>
                  <a:schemeClr val="tx1"/>
                </a:solidFill>
              </a:rPr>
              <a:t>An</a:t>
            </a:r>
            <a:r>
              <a:rPr lang="en-IN" dirty="0" smtClean="0">
                <a:solidFill>
                  <a:schemeClr val="tx1"/>
                </a:solidFill>
              </a:rPr>
              <a:t> adaptive test is terminated when a particular stopping rule has been satisfied. The stopping procedure is always a combination of psychometric and more practical rules so that the test can be stopped in case the psychometric criterion cannot be met for some reason. The more well-known practical stopping rules are fixed test length and fixed testing time. Psychometric stopping rules are those which are defined in terms of measurement precision. Basically, there are two ways to evaluate measurement precision. In the first, testing is stopped when the standard error of the latest ability estimate is equal to or smaller than a certain criterion value. In the second, no criterion value for the standard error is defined. Instead, a cut-off score is defined on the ability scale which separates masters and non-masters. The test is stopped when the cut-off score falls outside a confidence band around the examinee's ability estimate. </a:t>
            </a:r>
            <a:endParaRPr lang="en-US" dirty="0">
              <a:solidFill>
                <a:schemeClr val="tx1"/>
              </a:solidFill>
            </a:endParaRPr>
          </a:p>
        </p:txBody>
      </p:sp>
    </p:spTree>
    <p:extLst>
      <p:ext uri="{BB962C8B-B14F-4D97-AF65-F5344CB8AC3E}">
        <p14:creationId xmlns:p14="http://schemas.microsoft.com/office/powerpoint/2010/main" xmlns="" val="426018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TotalTime>
  <Words>1020</Words>
  <Application>Microsoft Office PowerPoint</Application>
  <PresentationFormat>On-screen Show (4:3)</PresentationFormat>
  <Paragraphs>89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ONLINE ADAPTIVE ASSESSENT PLATFORM  Technology Bucket :   Software-Web App development    Category: Software Company Name/ Ministry Name:   SSEPL Skills Pvt Ltd.      Problem Code : RA2  Team Leader Name : Abhishek Paharva       College Code : U-0564</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Use case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Category :     Problem Statement :                                                                                 Problem Code :   Team Leader Name :          College Code :</dc:title>
  <dc:creator>Adesh Gokhale</dc:creator>
  <cp:lastModifiedBy>$ A M U 3 L</cp:lastModifiedBy>
  <cp:revision>8</cp:revision>
  <dcterms:created xsi:type="dcterms:W3CDTF">2016-12-12T06:47:53Z</dcterms:created>
  <dcterms:modified xsi:type="dcterms:W3CDTF">2019-01-30T09:33:57Z</dcterms:modified>
</cp:coreProperties>
</file>