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24" y="92"/>
      </p:cViewPr>
      <p:guideLst>
        <p:guide orient="horz" pos="2177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94281A2-F896-4B7C-816C-0129ABD5D8C3}" type="datetimeFigureOut">
              <a:rPr lang="en-IN"/>
              <a:t>01-02-2025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r>
              <a:rPr lang="en-IN"/>
              <a:t>Dept. of CSE, GAT                                           2017-18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D5E3CDE-57F8-4A7F-948C-2F8E13C40C3B}" type="slidenum">
              <a:rPr lang="en-IN" altLang="en-US"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7A2982A-07C7-4771-95EF-D985DAEE4650}" type="datetimeFigureOut">
              <a:rPr lang="en-IN"/>
              <a:t>01-02-2025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r>
              <a:rPr lang="en-IN"/>
              <a:t>Dept. of CSE, GAT                                           2017-18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9B157FE-FA23-47D8-9ACC-07EE1C07ABF3}" type="slidenum">
              <a:rPr lang="en-IN" altLang="en-US"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IN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371BF2B-4D55-4776-A4D2-27B33421FCC5}" type="slidenum">
              <a:rPr lang="en-IN" altLang="en-US"/>
              <a:t>1</a:t>
            </a:fld>
            <a:endParaRPr lang="en-IN" altLang="en-US"/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/>
              <a:t>Dept. of CSE, GAT                                           2017-18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IN" alt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1C98BBF-01F6-470D-A37B-6D74AE336209}" type="slidenum">
              <a:rPr lang="en-IN" altLang="en-US"/>
              <a:t>2</a:t>
            </a:fld>
            <a:endParaRPr lang="en-IN" altLang="en-US"/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/>
              <a:t>Dept. of CSE, GAT                                           2017-18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IN" alt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1C98BBF-01F6-470D-A37B-6D74AE336209}" type="slidenum">
              <a:rPr lang="en-IN" altLang="en-US"/>
              <a:t>3</a:t>
            </a:fld>
            <a:endParaRPr lang="en-IN" altLang="en-US"/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/>
              <a:t>Dept. of CSE, GAT                                           2017-18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IN" alt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1C98BBF-01F6-470D-A37B-6D74AE336209}" type="slidenum">
              <a:rPr lang="en-IN" altLang="en-US"/>
              <a:t>4</a:t>
            </a:fld>
            <a:endParaRPr lang="en-IN" altLang="en-US"/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/>
              <a:t>Dept. of CSE, GAT                                           2017-18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IN" alt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1C98BBF-01F6-470D-A37B-6D74AE336209}" type="slidenum">
              <a:rPr lang="en-IN" altLang="en-US"/>
              <a:t>5</a:t>
            </a:fld>
            <a:endParaRPr lang="en-IN" altLang="en-US"/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/>
              <a:t>Dept. of CSE, GAT                                           2017-18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IN" alt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1C98BBF-01F6-470D-A37B-6D74AE336209}" type="slidenum">
              <a:rPr lang="en-IN" altLang="en-US"/>
              <a:t>6</a:t>
            </a:fld>
            <a:endParaRPr lang="en-IN" altLang="en-US"/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/>
              <a:t>Dept. of CSE, GAT                                           2017-18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IN" alt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1C98BBF-01F6-470D-A37B-6D74AE336209}" type="slidenum">
              <a:rPr lang="en-IN" altLang="en-US"/>
              <a:t>7</a:t>
            </a:fld>
            <a:endParaRPr lang="en-IN" altLang="en-US"/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/>
              <a:t>Dept. of CSE, GAT                                           2017-18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CSE,GAT                                                                                                    2024-25                                                                                                                                                                       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C1C889-446B-4EA4-AB43-32BF69A4ED9F}" type="slidenum">
              <a:rPr lang="en-IN" altLang="en-US"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CSE,GAT                                                                                                    2024-25                                                                                                                                                                       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A10665-5B81-4BD6-BD5D-5661B7F3A197}" type="slidenum">
              <a:rPr lang="en-IN" altLang="en-US"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Dept of CSE,GAT                                                                                                    2024-25                                                                                                                                                                        </a:t>
            </a: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C42BF0-F0BA-4BEC-BFEF-185B471DC7CC}" type="slidenum">
              <a:rPr lang="en-IN" altLang="en-US"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CSE,GAT                                                                                                    2024-25                                                                                                                                                                       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AE256C-CCEB-47B7-A3F7-A664EDC74B4C}" type="slidenum">
              <a:rPr lang="en-IN" altLang="en-US"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CSE,GAT                                                                                                    2024-25                                                                                                                                                                        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60169D-C4DB-4DBB-AF90-73CD91804C6A}" type="slidenum">
              <a:rPr lang="en-IN" altLang="en-US"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CSE,GAT                                                                                                    2024-25                                                                                                                                                                        </a:t>
            </a: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7046A-29DF-4514-BC8D-EEC16223F49E}" type="slidenum">
              <a:rPr lang="en-IN" altLang="en-US"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CSE,GAT                                                                                                    2024-25                                                                                                                                                                        </a:t>
            </a: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8AA51E-A9FC-4139-873E-8EA3AD7D43BC}" type="slidenum">
              <a:rPr lang="en-IN" altLang="en-US"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CSE,GAT                                                                                                    2024-25                                                                                                                                                                        </a:t>
            </a: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2A3726-8723-4344-AD87-7E50D879CA2C}" type="slidenum">
              <a:rPr lang="en-IN" altLang="en-US"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CSE,GAT                                                                                                    2024-25                                                                                                                                                                        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849531-6430-4586-95B8-F96715E1CF20}" type="slidenum">
              <a:rPr lang="en-IN" altLang="en-US"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CSE,GAT                                                                                                    2024-25                                                                                                                                                                        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926B6-D9C7-45D2-9828-79D5AADF281C}" type="slidenum">
              <a:rPr lang="en-IN" altLang="en-US"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Dept of CSE,GAT                                                                                                    2024-25                                                                                                                                                                       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0D3E1A8-CB02-49C7-B2C5-C4EBD53BB114}" type="slidenum">
              <a:rPr lang="en-IN" altLang="en-US"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6" name="Freeform 7"/>
          <p:cNvSpPr/>
          <p:nvPr/>
        </p:nvSpPr>
        <p:spPr>
          <a:xfrm rot="10800000">
            <a:off x="10082899" y="1536488"/>
            <a:ext cx="2109101" cy="3752647"/>
          </a:xfrm>
          <a:custGeom>
            <a:avLst/>
            <a:gdLst/>
            <a:ahLst/>
            <a:cxnLst/>
            <a:rect l="l" t="t" r="r" b="b"/>
            <a:pathLst>
              <a:path w="3626855" h="6926286">
                <a:moveTo>
                  <a:pt x="0" y="0"/>
                </a:moveTo>
                <a:lnTo>
                  <a:pt x="3626855" y="0"/>
                </a:lnTo>
                <a:lnTo>
                  <a:pt x="3626855" y="6926286"/>
                </a:lnTo>
                <a:lnTo>
                  <a:pt x="0" y="69262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174" name="Freeform 4"/>
          <p:cNvSpPr/>
          <p:nvPr/>
        </p:nvSpPr>
        <p:spPr>
          <a:xfrm>
            <a:off x="1" y="4286249"/>
            <a:ext cx="1325880" cy="2571751"/>
          </a:xfrm>
          <a:custGeom>
            <a:avLst/>
            <a:gdLst/>
            <a:ahLst/>
            <a:cxnLst/>
            <a:rect l="l" t="t" r="r" b="b"/>
            <a:pathLst>
              <a:path w="3626855" h="6926286">
                <a:moveTo>
                  <a:pt x="0" y="0"/>
                </a:moveTo>
                <a:lnTo>
                  <a:pt x="3626855" y="0"/>
                </a:lnTo>
                <a:lnTo>
                  <a:pt x="3626855" y="6926287"/>
                </a:lnTo>
                <a:lnTo>
                  <a:pt x="0" y="69262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4099" name="Picture 3" descr="K:\ns2 templates\KIRAN NS-2\college_logo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74" y="149696"/>
            <a:ext cx="1535865" cy="1250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1.png"/>
          <p:cNvPicPr/>
          <p:nvPr/>
        </p:nvPicPr>
        <p:blipFill>
          <a:blip r:embed="rId6"/>
          <a:srcRect b="1375"/>
          <a:stretch>
            <a:fillRect/>
          </a:stretch>
        </p:blipFill>
        <p:spPr>
          <a:xfrm>
            <a:off x="10300586" y="-1"/>
            <a:ext cx="1535865" cy="15099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68657" y="3601363"/>
            <a:ext cx="238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#BEYONDINNOVATION</a:t>
            </a:r>
            <a:endParaRPr lang="en-IN" sz="1400" b="1" dirty="0">
              <a:solidFill>
                <a:schemeClr val="accent3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53129" y="3101938"/>
            <a:ext cx="6593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Solid Edge Stencil" pitchFamily="2" charset="0"/>
              </a:rPr>
              <a:t>HACK-A-LEAGUE 3.0</a:t>
            </a:r>
            <a:endParaRPr lang="en-IN" sz="4000" dirty="0">
              <a:solidFill>
                <a:schemeClr val="bg2">
                  <a:lumMod val="50000"/>
                </a:schemeClr>
              </a:solidFill>
              <a:latin typeface="Solid Edge Stencil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0186" y="4113537"/>
            <a:ext cx="9926053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50" b="1" spc="85" dirty="0">
                <a:solidFill>
                  <a:srgbClr val="535353"/>
                </a:solidFill>
                <a:latin typeface="Franklin Gothic Medium" panose="020B0603020102020204" pitchFamily="34" charset="0"/>
                <a:cs typeface="Trebuchet MS" panose="020B0603020202020204"/>
              </a:rPr>
              <a:t>Project</a:t>
            </a:r>
            <a:r>
              <a:rPr lang="en-US" sz="3950" b="1" spc="-114" dirty="0">
                <a:solidFill>
                  <a:srgbClr val="535353"/>
                </a:solidFill>
                <a:latin typeface="Franklin Gothic Medium" panose="020B0603020102020204" pitchFamily="34" charset="0"/>
                <a:cs typeface="Trebuchet MS" panose="020B0603020202020204"/>
              </a:rPr>
              <a:t> </a:t>
            </a:r>
            <a:r>
              <a:rPr lang="en-US" sz="3950" b="1" dirty="0">
                <a:solidFill>
                  <a:srgbClr val="535353"/>
                </a:solidFill>
                <a:latin typeface="Franklin Gothic Medium" panose="020B0603020102020204" pitchFamily="34" charset="0"/>
                <a:cs typeface="Trebuchet MS" panose="020B0603020202020204"/>
              </a:rPr>
              <a:t>Title:</a:t>
            </a:r>
            <a:r>
              <a:rPr lang="en-US" sz="3950" b="1" spc="95" dirty="0">
                <a:solidFill>
                  <a:srgbClr val="535353"/>
                </a:solidFill>
                <a:latin typeface="Franklin Gothic Medium" panose="020B0603020102020204" pitchFamily="34" charset="0"/>
                <a:cs typeface="Trebuchet MS" panose="020B0603020202020204"/>
              </a:rPr>
              <a:t> AI Powered symptom checker</a:t>
            </a:r>
            <a:endParaRPr lang="en-US" sz="3950" dirty="0">
              <a:latin typeface="Franklin Gothic Medium" panose="020B0603020102020204" pitchFamily="34" charset="0"/>
              <a:cs typeface="Trebuchet MS" panose="020B0603020202020204"/>
            </a:endParaRPr>
          </a:p>
          <a:p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224718" y="4781303"/>
            <a:ext cx="73293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215" dirty="0">
                <a:latin typeface="Franklin Gothic Medium" panose="020B0603020102020204" pitchFamily="34" charset="0"/>
                <a:cs typeface="Trebuchet MS" panose="020B0603020202020204"/>
              </a:rPr>
              <a:t>Team</a:t>
            </a:r>
            <a:r>
              <a:rPr lang="en-US" sz="2000" b="1" spc="-60" dirty="0">
                <a:latin typeface="Franklin Gothic Medium" panose="020B0603020102020204" pitchFamily="34" charset="0"/>
                <a:cs typeface="Trebuchet MS" panose="020B0603020202020204"/>
              </a:rPr>
              <a:t> </a:t>
            </a:r>
            <a:r>
              <a:rPr lang="en-US" sz="2000" b="1" spc="254" dirty="0">
                <a:latin typeface="Franklin Gothic Medium" panose="020B0603020102020204" pitchFamily="34" charset="0"/>
                <a:cs typeface="Trebuchet MS" panose="020B0603020202020204"/>
              </a:rPr>
              <a:t>Name: Hackers</a:t>
            </a:r>
          </a:p>
          <a:p>
            <a:r>
              <a:rPr lang="en-US" sz="2000" b="1" spc="254" dirty="0">
                <a:latin typeface="Franklin Gothic Medium" panose="020B0603020102020204" pitchFamily="34" charset="0"/>
                <a:cs typeface="Trebuchet MS" panose="020B0603020202020204"/>
              </a:rPr>
              <a:t>Team Number: HAL 83</a:t>
            </a:r>
          </a:p>
          <a:p>
            <a:r>
              <a:rPr lang="en-US" sz="2000" b="1" spc="215" dirty="0">
                <a:latin typeface="Franklin Gothic Medium" panose="020B0603020102020204" pitchFamily="34" charset="0"/>
                <a:cs typeface="Trebuchet MS" panose="020B0603020202020204"/>
              </a:rPr>
              <a:t>Team</a:t>
            </a:r>
            <a:r>
              <a:rPr lang="en-US" sz="2000" b="1" spc="-60" dirty="0">
                <a:latin typeface="Franklin Gothic Medium" panose="020B0603020102020204" pitchFamily="34" charset="0"/>
                <a:cs typeface="Trebuchet MS" panose="020B0603020202020204"/>
              </a:rPr>
              <a:t> </a:t>
            </a:r>
            <a:r>
              <a:rPr lang="en-US" sz="2000" b="1" spc="215" dirty="0">
                <a:latin typeface="Franklin Gothic Medium" panose="020B0603020102020204" pitchFamily="34" charset="0"/>
                <a:cs typeface="Trebuchet MS" panose="020B0603020202020204"/>
              </a:rPr>
              <a:t>Members: </a:t>
            </a:r>
            <a:r>
              <a:rPr lang="en-US" sz="2000" b="1" spc="215" dirty="0" err="1">
                <a:latin typeface="Franklin Gothic Medium" panose="020B0603020102020204" pitchFamily="34" charset="0"/>
                <a:cs typeface="Trebuchet MS" panose="020B0603020202020204"/>
              </a:rPr>
              <a:t>Poojitha</a:t>
            </a:r>
            <a:r>
              <a:rPr lang="en-US" sz="2000" b="1" spc="215" dirty="0">
                <a:latin typeface="Franklin Gothic Medium" panose="020B0603020102020204" pitchFamily="34" charset="0"/>
                <a:cs typeface="Trebuchet MS" panose="020B0603020202020204"/>
              </a:rPr>
              <a:t> Prashanth</a:t>
            </a:r>
          </a:p>
          <a:p>
            <a:r>
              <a:rPr lang="en-US" sz="2000" b="1" spc="215" dirty="0">
                <a:latin typeface="Franklin Gothic Medium" panose="020B0603020102020204" pitchFamily="34" charset="0"/>
                <a:cs typeface="Trebuchet MS" panose="020B0603020202020204"/>
              </a:rPr>
              <a:t>                        Manasi GN</a:t>
            </a:r>
          </a:p>
          <a:p>
            <a:r>
              <a:rPr lang="en-US" sz="2000" b="1" spc="215" dirty="0">
                <a:latin typeface="Franklin Gothic Medium" panose="020B0603020102020204" pitchFamily="34" charset="0"/>
                <a:cs typeface="Trebuchet MS" panose="020B0603020202020204"/>
              </a:rPr>
              <a:t>                        Sneha AK</a:t>
            </a:r>
          </a:p>
          <a:p>
            <a:r>
              <a:rPr lang="en-US" sz="2000" b="1" spc="204" dirty="0">
                <a:latin typeface="Franklin Gothic Medium" panose="020B0603020102020204" pitchFamily="34" charset="0"/>
                <a:cs typeface="Trebuchet MS" panose="020B0603020202020204"/>
              </a:rPr>
              <a:t>College</a:t>
            </a:r>
            <a:r>
              <a:rPr lang="en-US" sz="2000" b="1" spc="-50" dirty="0">
                <a:latin typeface="Franklin Gothic Medium" panose="020B0603020102020204" pitchFamily="34" charset="0"/>
                <a:cs typeface="Trebuchet MS" panose="020B0603020202020204"/>
              </a:rPr>
              <a:t> </a:t>
            </a:r>
            <a:r>
              <a:rPr lang="en-US" sz="2000" b="1" spc="245" dirty="0">
                <a:latin typeface="Franklin Gothic Medium" panose="020B0603020102020204" pitchFamily="34" charset="0"/>
                <a:cs typeface="Trebuchet MS" panose="020B0603020202020204"/>
              </a:rPr>
              <a:t>Name: Global Academy Of Technology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1123475" y="200226"/>
            <a:ext cx="9945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4690" marR="694690" algn="ctr">
              <a:lnSpc>
                <a:spcPts val="1625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GLOBAL</a:t>
            </a:r>
            <a:r>
              <a:rPr lang="en-US" sz="2800" b="1" spc="-10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ACADEMY</a:t>
            </a:r>
            <a:r>
              <a:rPr lang="en-US" sz="2800" b="1" spc="15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OF</a:t>
            </a:r>
            <a:r>
              <a:rPr lang="en-US" sz="2800" b="1" spc="-10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TECHNOLOGY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94690" marR="692785" algn="ctr">
              <a:spcBef>
                <a:spcPts val="35"/>
              </a:spcBef>
              <a:spcAft>
                <a:spcPts val="600"/>
              </a:spcAft>
            </a:pPr>
            <a:r>
              <a:rPr lang="en-US" sz="1400" b="1" spc="-5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An</a:t>
            </a:r>
            <a:r>
              <a:rPr lang="en-US" sz="1400" b="1" spc="-55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1400" b="1" spc="-5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Autonomous</a:t>
            </a:r>
            <a:r>
              <a:rPr lang="en-US" sz="1400" b="1" spc="-40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1400" b="1" spc="-5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Institute,</a:t>
            </a:r>
            <a:r>
              <a:rPr lang="en-US" sz="1400" b="1" spc="-50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1400" b="1" spc="-5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Affiliated</a:t>
            </a:r>
            <a:r>
              <a:rPr lang="en-US" sz="1400" b="1" spc="-50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to</a:t>
            </a:r>
            <a:r>
              <a:rPr lang="en-US" sz="1400" b="1" spc="-45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VTU</a:t>
            </a:r>
            <a:r>
              <a:rPr lang="en-US" sz="1400" b="1" spc="-50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Belagavi,</a:t>
            </a:r>
            <a:r>
              <a:rPr lang="en-US" sz="1400" b="1" spc="-225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IN" sz="1400" spc="-225" dirty="0">
                <a:latin typeface="Calibri" panose="020F0502020204030204" pitchFamily="34" charset="0"/>
                <a:ea typeface="Calibri" panose="020F0502020204030204" pitchFamily="34" charset="0"/>
              </a:rPr>
              <a:t>     </a:t>
            </a:r>
            <a:r>
              <a:rPr lang="en-US" sz="14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Approved</a:t>
            </a:r>
            <a:r>
              <a:rPr lang="en-US" sz="1400" b="1" spc="-55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by</a:t>
            </a:r>
            <a:r>
              <a:rPr lang="en-US" sz="1400" b="1" spc="-30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AICTE,</a:t>
            </a:r>
            <a:r>
              <a:rPr lang="en-US" sz="1400" b="1" spc="-55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Accredited</a:t>
            </a:r>
            <a:r>
              <a:rPr lang="en-US" sz="1400" b="1" spc="-45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by</a:t>
            </a:r>
            <a:r>
              <a:rPr lang="en-US" sz="1400" b="1" spc="-50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NAAC, ’A’</a:t>
            </a:r>
            <a:r>
              <a:rPr lang="en-US" sz="1400" b="1" spc="-50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Grade 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12140" marR="756285" algn="ctr">
              <a:spcAft>
                <a:spcPts val="600"/>
              </a:spcAft>
            </a:pPr>
            <a:r>
              <a:rPr lang="en-US" sz="1400" b="1" dirty="0">
                <a:solidFill>
                  <a:srgbClr val="1F497D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Department of Computer Science &amp; Engineering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2700" marR="11430" algn="ctr">
              <a:spcBef>
                <a:spcPts val="25"/>
              </a:spcBef>
              <a:spcAft>
                <a:spcPts val="600"/>
              </a:spcAft>
            </a:pPr>
            <a:r>
              <a:rPr lang="en-US" sz="1400" b="1" spc="-220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(Accredited</a:t>
            </a:r>
            <a:r>
              <a:rPr lang="en-US" sz="1400" b="1" spc="-15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by</a:t>
            </a:r>
            <a:r>
              <a:rPr lang="en-US" sz="1400" b="1" spc="-10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NBA</a:t>
            </a:r>
            <a:r>
              <a:rPr lang="en-US" sz="1400" b="1" spc="-20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2022-2025)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445" y="1861879"/>
            <a:ext cx="2109101" cy="12696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995487"/>
            <a:ext cx="4762500" cy="2867025"/>
          </a:xfrm>
          <a:prstGeom prst="rect">
            <a:avLst/>
          </a:prstGeom>
        </p:spPr>
      </p:pic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705082" y="591722"/>
            <a:ext cx="9220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40" dirty="0">
                <a:solidFill>
                  <a:schemeClr val="accent3">
                    <a:lumMod val="50000"/>
                  </a:schemeClr>
                </a:solidFill>
                <a:latin typeface="Franklin Gothic Medium" panose="020B0603020102020204" pitchFamily="34" charset="0"/>
              </a:rPr>
              <a:t>PROBLEM</a:t>
            </a:r>
            <a:r>
              <a:rPr spc="-135" dirty="0">
                <a:solidFill>
                  <a:schemeClr val="accent3">
                    <a:lumMod val="50000"/>
                  </a:schemeClr>
                </a:solidFill>
                <a:latin typeface="Franklin Gothic Medium" panose="020B0603020102020204" pitchFamily="34" charset="0"/>
              </a:rPr>
              <a:t> </a:t>
            </a:r>
            <a:r>
              <a:rPr spc="320" dirty="0">
                <a:solidFill>
                  <a:schemeClr val="accent3">
                    <a:lumMod val="50000"/>
                  </a:schemeClr>
                </a:solidFill>
                <a:latin typeface="Franklin Gothic Medium" panose="020B0603020102020204" pitchFamily="34" charset="0"/>
              </a:rPr>
              <a:t>STATEMENT</a:t>
            </a:r>
          </a:p>
        </p:txBody>
      </p:sp>
      <p:sp>
        <p:nvSpPr>
          <p:cNvPr id="5" name="object 3"/>
          <p:cNvSpPr/>
          <p:nvPr/>
        </p:nvSpPr>
        <p:spPr>
          <a:xfrm>
            <a:off x="705081" y="1418031"/>
            <a:ext cx="10611623" cy="104774"/>
          </a:xfrm>
          <a:custGeom>
            <a:avLst/>
            <a:gdLst/>
            <a:ahLst/>
            <a:cxnLst/>
            <a:rect l="l" t="t" r="r" b="b"/>
            <a:pathLst>
              <a:path w="16923385">
                <a:moveTo>
                  <a:pt x="0" y="0"/>
                </a:moveTo>
                <a:lnTo>
                  <a:pt x="16923372" y="0"/>
                </a:lnTo>
              </a:path>
            </a:pathLst>
          </a:custGeom>
          <a:ln w="66674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>
              <a:latin typeface="Franklin Gothic Medium" panose="020B0603020102020204" pitchFamily="34" charset="0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705081" y="1620301"/>
            <a:ext cx="10611623" cy="186461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14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Many people rely on internet searches to self-diagnose their symptoms, often leading to misinformation, unnecessary panic, and increased anxiety. With the rise of digital healthcare, there is a growing need for a </a:t>
            </a:r>
            <a:r>
              <a:rPr lang="en-GB" sz="2000" b="1" dirty="0"/>
              <a:t>reliable, AI-powered symptom checker</a:t>
            </a:r>
            <a:r>
              <a:rPr lang="en-GB" sz="2000" dirty="0"/>
              <a:t> that provides accurate preliminary diagnoses using medical datasets. This tool should act as a </a:t>
            </a:r>
            <a:r>
              <a:rPr lang="en-GB" sz="2000" b="1" dirty="0"/>
              <a:t>first point of reference</a:t>
            </a:r>
            <a:r>
              <a:rPr lang="en-GB" sz="2000" dirty="0"/>
              <a:t> before visiting a doctor, helping users get a clearer understanding of their symptoms without the risks associated with misleading online searches.</a:t>
            </a:r>
            <a:endParaRPr lang="en-GB" sz="2000" dirty="0">
              <a:latin typeface="Franklin Gothic Medium" panose="020B0603020102020204" pitchFamily="34" charset="0"/>
              <a:cs typeface="Trebuchet MS" panose="020B060302020202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844" y="524402"/>
            <a:ext cx="1369719" cy="8245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705082" y="591722"/>
            <a:ext cx="9220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320" dirty="0">
                <a:solidFill>
                  <a:schemeClr val="accent3">
                    <a:lumMod val="50000"/>
                  </a:schemeClr>
                </a:solidFill>
                <a:latin typeface="Franklin Gothic Medium" panose="020B0603020102020204" pitchFamily="34" charset="0"/>
              </a:rPr>
              <a:t>SCOPE</a:t>
            </a:r>
            <a:endParaRPr spc="320" dirty="0">
              <a:solidFill>
                <a:schemeClr val="accent3">
                  <a:lumMod val="50000"/>
                </a:schemeClr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705081" y="1418031"/>
            <a:ext cx="10611623" cy="104774"/>
          </a:xfrm>
          <a:custGeom>
            <a:avLst/>
            <a:gdLst/>
            <a:ahLst/>
            <a:cxnLst/>
            <a:rect l="l" t="t" r="r" b="b"/>
            <a:pathLst>
              <a:path w="16923385">
                <a:moveTo>
                  <a:pt x="0" y="0"/>
                </a:moveTo>
                <a:lnTo>
                  <a:pt x="16923372" y="0"/>
                </a:lnTo>
              </a:path>
            </a:pathLst>
          </a:custGeom>
          <a:ln w="66674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>
              <a:latin typeface="Franklin Gothic Medium" panose="020B0603020102020204" pitchFamily="34" charset="0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705081" y="1620301"/>
            <a:ext cx="10611623" cy="250581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14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The AI-powered symptom checker is particularly useful for individuals in </a:t>
            </a:r>
            <a:r>
              <a:rPr lang="en-GB" sz="2000" b="1" dirty="0"/>
              <a:t>remote areas</a:t>
            </a:r>
            <a:r>
              <a:rPr lang="en-GB" sz="2000" dirty="0"/>
              <a:t> with limited access to healthcare professionals. </a:t>
            </a:r>
          </a:p>
          <a:p>
            <a:pPr marL="469900" indent="-457200" algn="just">
              <a:lnSpc>
                <a:spcPct val="100000"/>
              </a:lnSpc>
              <a:spcBef>
                <a:spcPts val="14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It can help users determine whether their symptoms require urgent medical attention or can be managed with home remedies. Additionally, this solution can assist </a:t>
            </a:r>
            <a:r>
              <a:rPr lang="en-GB" sz="2000" b="1" dirty="0"/>
              <a:t>doctors and healthcare providers</a:t>
            </a:r>
            <a:r>
              <a:rPr lang="en-GB" sz="2000" dirty="0"/>
              <a:t> by reducing unnecessary clinic visits, allowing them to focus on more critical cases.</a:t>
            </a:r>
          </a:p>
          <a:p>
            <a:pPr marL="469900" indent="-457200" algn="just">
              <a:lnSpc>
                <a:spcPct val="100000"/>
              </a:lnSpc>
              <a:spcBef>
                <a:spcPts val="14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 By acting as an intelligent triage system, it can help </a:t>
            </a:r>
            <a:r>
              <a:rPr lang="en-GB" sz="2000" b="1" dirty="0"/>
              <a:t>streamline the healthcare process</a:t>
            </a:r>
            <a:r>
              <a:rPr lang="en-GB" sz="2000" dirty="0"/>
              <a:t> and make medical consultations more efficient.</a:t>
            </a:r>
            <a:endParaRPr lang="en-US" sz="2000" dirty="0">
              <a:latin typeface="Franklin Gothic Medium" panose="020B0603020102020204" pitchFamily="34" charset="0"/>
              <a:cs typeface="Trebuchet MS" panose="020B0603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844" y="524402"/>
            <a:ext cx="1369719" cy="8245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995487"/>
            <a:ext cx="4762500" cy="28670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77" y="2526403"/>
            <a:ext cx="4762500" cy="2867025"/>
          </a:xfrm>
          <a:prstGeom prst="rect">
            <a:avLst/>
          </a:prstGeom>
        </p:spPr>
      </p:pic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705082" y="591722"/>
            <a:ext cx="9220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320" dirty="0">
                <a:solidFill>
                  <a:schemeClr val="accent3">
                    <a:lumMod val="50000"/>
                  </a:schemeClr>
                </a:solidFill>
                <a:latin typeface="Franklin Gothic Medium" panose="020B0603020102020204" pitchFamily="34" charset="0"/>
              </a:rPr>
              <a:t>SOLUTION REVIEW</a:t>
            </a:r>
            <a:endParaRPr spc="320" dirty="0">
              <a:solidFill>
                <a:schemeClr val="accent3">
                  <a:lumMod val="50000"/>
                </a:schemeClr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705081" y="1418031"/>
            <a:ext cx="10611623" cy="104774"/>
          </a:xfrm>
          <a:custGeom>
            <a:avLst/>
            <a:gdLst/>
            <a:ahLst/>
            <a:cxnLst/>
            <a:rect l="l" t="t" r="r" b="b"/>
            <a:pathLst>
              <a:path w="16923385">
                <a:moveTo>
                  <a:pt x="0" y="0"/>
                </a:moveTo>
                <a:lnTo>
                  <a:pt x="16923372" y="0"/>
                </a:lnTo>
              </a:path>
            </a:pathLst>
          </a:custGeom>
          <a:ln w="66674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>
              <a:latin typeface="Franklin Gothic Medium" panose="020B0603020102020204" pitchFamily="34" charset="0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705081" y="1620301"/>
            <a:ext cx="10611623" cy="37240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solution is a </a:t>
            </a:r>
            <a:r>
              <a:rPr lang="en-GB" sz="2000" b="1" dirty="0"/>
              <a:t>chatbot-based symptom checker</a:t>
            </a:r>
            <a:r>
              <a:rPr lang="en-GB" sz="2000" dirty="0"/>
              <a:t> that interacts with users in a conversational manner.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chatbot will ask users to describe their symptoms and, based on their responses, compare the information with a </a:t>
            </a:r>
            <a:r>
              <a:rPr lang="en-GB" sz="2000" b="1" dirty="0"/>
              <a:t>pre-trained medical dataset</a:t>
            </a:r>
            <a:r>
              <a:rPr lang="en-GB" sz="2000" dirty="0"/>
              <a:t> to suggest possible conditions. The system will also provide recommendations such as whether to seek immediate medical attention, consult a doctor within a few days, or manage symptoms at home.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To ensure accuracy and reliability, the chatbot will use </a:t>
            </a:r>
            <a:r>
              <a:rPr lang="en-GB" sz="2000" b="1" dirty="0"/>
              <a:t>state-of-the-art medical AI models</a:t>
            </a:r>
            <a:r>
              <a:rPr lang="en-GB" sz="2000" dirty="0"/>
              <a:t> and </a:t>
            </a:r>
            <a:r>
              <a:rPr lang="en-GB" sz="2000" b="1" dirty="0"/>
              <a:t>verified health databases</a:t>
            </a:r>
            <a:r>
              <a:rPr lang="en-GB" sz="2000" dirty="0"/>
              <a:t>. It will be designed to provide general guidance rather than a definitive diagnosis, ensuring that users understand the limitations of AI-driven medical assistance.</a:t>
            </a:r>
          </a:p>
          <a:p>
            <a:pPr marL="469900" indent="-457200">
              <a:lnSpc>
                <a:spcPct val="100000"/>
              </a:lnSpc>
              <a:spcBef>
                <a:spcPts val="14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Franklin Gothic Medium" panose="020B0603020102020204" pitchFamily="34" charset="0"/>
              <a:cs typeface="Trebuchet MS" panose="020B0603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844" y="524402"/>
            <a:ext cx="1369719" cy="8245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995487"/>
            <a:ext cx="4762500" cy="2867025"/>
          </a:xfrm>
          <a:prstGeom prst="rect">
            <a:avLst/>
          </a:prstGeom>
        </p:spPr>
      </p:pic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705082" y="591722"/>
            <a:ext cx="9220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320" dirty="0">
                <a:solidFill>
                  <a:schemeClr val="accent3">
                    <a:lumMod val="50000"/>
                  </a:schemeClr>
                </a:solidFill>
                <a:latin typeface="Franklin Gothic Medium" panose="020B0603020102020204" pitchFamily="34" charset="0"/>
              </a:rPr>
              <a:t>TECHNICAL APPROACH</a:t>
            </a:r>
            <a:endParaRPr spc="320" dirty="0">
              <a:solidFill>
                <a:schemeClr val="accent3">
                  <a:lumMod val="50000"/>
                </a:schemeClr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705081" y="1418031"/>
            <a:ext cx="10611623" cy="104774"/>
          </a:xfrm>
          <a:custGeom>
            <a:avLst/>
            <a:gdLst/>
            <a:ahLst/>
            <a:cxnLst/>
            <a:rect l="l" t="t" r="r" b="b"/>
            <a:pathLst>
              <a:path w="16923385">
                <a:moveTo>
                  <a:pt x="0" y="0"/>
                </a:moveTo>
                <a:lnTo>
                  <a:pt x="16923372" y="0"/>
                </a:lnTo>
              </a:path>
            </a:pathLst>
          </a:custGeom>
          <a:ln w="66674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>
              <a:latin typeface="Franklin Gothic Medium" panose="020B0603020102020204" pitchFamily="34" charset="0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705081" y="1620301"/>
            <a:ext cx="10611623" cy="3257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14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Franklin Gothic Medium" panose="020B0603020102020204" pitchFamily="34" charset="0"/>
              <a:cs typeface="Trebuchet MS" panose="020B0603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844" y="524402"/>
            <a:ext cx="1369719" cy="824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DDEDA5-6499-4D69-8243-9C41922F8D99}"/>
              </a:ext>
            </a:extLst>
          </p:cNvPr>
          <p:cNvSpPr txBox="1"/>
          <p:nvPr/>
        </p:nvSpPr>
        <p:spPr>
          <a:xfrm>
            <a:off x="705081" y="1787505"/>
            <a:ext cx="110995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To develop this solution, we will use </a:t>
            </a:r>
            <a:r>
              <a:rPr lang="en-GB" sz="2000" b="1" dirty="0"/>
              <a:t>natural language processing (NLP) models</a:t>
            </a:r>
            <a:r>
              <a:rPr lang="en-GB" sz="2000" dirty="0"/>
              <a:t> trained on medical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AI models like </a:t>
            </a:r>
            <a:r>
              <a:rPr lang="en-GB" sz="2000" b="1" dirty="0"/>
              <a:t>GPT-4, </a:t>
            </a:r>
            <a:r>
              <a:rPr lang="en-GB" sz="2000" b="1" dirty="0" err="1"/>
              <a:t>BioBERT</a:t>
            </a:r>
            <a:r>
              <a:rPr lang="en-GB" sz="2000" b="1" dirty="0"/>
              <a:t>, or </a:t>
            </a:r>
            <a:r>
              <a:rPr lang="en-GB" sz="2000" b="1" dirty="0" err="1"/>
              <a:t>MedGPT</a:t>
            </a:r>
            <a:r>
              <a:rPr lang="en-GB" sz="2000" dirty="0"/>
              <a:t> will help process user inputs and provide relevant symptom analysis.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backend will be built using </a:t>
            </a:r>
            <a:r>
              <a:rPr lang="en-GB" sz="2000" b="1" dirty="0" err="1"/>
              <a:t>FastAPI</a:t>
            </a:r>
            <a:r>
              <a:rPr lang="en-GB" sz="2000" b="1" dirty="0"/>
              <a:t> or Flask</a:t>
            </a:r>
            <a:r>
              <a:rPr lang="en-GB" sz="2000" dirty="0"/>
              <a:t>, ensuring a lightweight yet powerful framework for handling user queries.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 </a:t>
            </a:r>
            <a:r>
              <a:rPr lang="en-GB" sz="2000" b="1" dirty="0"/>
              <a:t>Firebase or MongoDB database</a:t>
            </a:r>
            <a:r>
              <a:rPr lang="en-GB" sz="2000" dirty="0"/>
              <a:t> will store relevant medical data, allowing quick access to symptom-to-diagnosis mapping.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For the frontend, we can implement a simple </a:t>
            </a:r>
            <a:r>
              <a:rPr lang="en-GB" sz="2000" b="1" dirty="0" err="1"/>
              <a:t>Streamlit</a:t>
            </a:r>
            <a:r>
              <a:rPr lang="en-GB" sz="2000" b="1" dirty="0"/>
              <a:t> or React-based interface</a:t>
            </a:r>
            <a:r>
              <a:rPr lang="en-GB" sz="2000" dirty="0"/>
              <a:t> to make interactions user-friendly. If time permits, the chatbot can also be integrated with </a:t>
            </a:r>
            <a:r>
              <a:rPr lang="en-GB" sz="2000" b="1" dirty="0"/>
              <a:t>voice recognition</a:t>
            </a:r>
            <a:r>
              <a:rPr lang="en-GB" sz="2000" dirty="0"/>
              <a:t> to make it more accessible to users who prefer speaking over typing.</a:t>
            </a:r>
          </a:p>
          <a:p>
            <a:pPr algn="l"/>
            <a:endParaRPr lang="en-IN" sz="20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995487"/>
            <a:ext cx="4762500" cy="2867025"/>
          </a:xfrm>
          <a:prstGeom prst="rect">
            <a:avLst/>
          </a:prstGeom>
        </p:spPr>
      </p:pic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705082" y="591722"/>
            <a:ext cx="9220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320" dirty="0">
                <a:solidFill>
                  <a:schemeClr val="accent3">
                    <a:lumMod val="50000"/>
                  </a:schemeClr>
                </a:solidFill>
                <a:latin typeface="Franklin Gothic Medium" panose="020B0603020102020204" pitchFamily="34" charset="0"/>
              </a:rPr>
              <a:t>IMPACT AND BENEFITS</a:t>
            </a:r>
            <a:endParaRPr spc="320" dirty="0">
              <a:solidFill>
                <a:schemeClr val="accent3">
                  <a:lumMod val="50000"/>
                </a:schemeClr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705081" y="1418031"/>
            <a:ext cx="10611623" cy="104774"/>
          </a:xfrm>
          <a:custGeom>
            <a:avLst/>
            <a:gdLst/>
            <a:ahLst/>
            <a:cxnLst/>
            <a:rect l="l" t="t" r="r" b="b"/>
            <a:pathLst>
              <a:path w="16923385">
                <a:moveTo>
                  <a:pt x="0" y="0"/>
                </a:moveTo>
                <a:lnTo>
                  <a:pt x="16923372" y="0"/>
                </a:lnTo>
              </a:path>
            </a:pathLst>
          </a:custGeom>
          <a:ln w="66674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>
              <a:latin typeface="Franklin Gothic Medium" panose="020B0603020102020204" pitchFamily="34" charset="0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705081" y="1620301"/>
            <a:ext cx="10611623" cy="341632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AI-powered symptom checker has the potential to </a:t>
            </a:r>
            <a:r>
              <a:rPr lang="en-GB" sz="2000" b="1" dirty="0"/>
              <a:t>greatly improve healthcare accessibility</a:t>
            </a:r>
            <a:r>
              <a:rPr lang="en-GB" sz="2000" dirty="0"/>
              <a:t> by offering a free and instant preliminary diagnosis tool.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 It reduces unnecessary panic by providing </a:t>
            </a:r>
            <a:r>
              <a:rPr lang="en-GB" sz="2000" b="1" dirty="0"/>
              <a:t>trustworthy guidance</a:t>
            </a:r>
            <a:r>
              <a:rPr lang="en-GB" sz="2000" dirty="0"/>
              <a:t>, preventing individuals from misinterpreting their symptoms. For healthcare professionals, it can </a:t>
            </a:r>
            <a:r>
              <a:rPr lang="en-GB" sz="2000" b="1" dirty="0"/>
              <a:t>reduce workload</a:t>
            </a:r>
            <a:r>
              <a:rPr lang="en-GB" sz="2000" dirty="0"/>
              <a:t> by filtering out non-serious cases and allowing doctors to prioritize patients who need immediate care.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From a broader perspective, this solution can help </a:t>
            </a:r>
            <a:r>
              <a:rPr lang="en-GB" sz="2000" b="1" dirty="0"/>
              <a:t>governments and healthcare organizations</a:t>
            </a:r>
            <a:r>
              <a:rPr lang="en-GB" sz="2000" dirty="0"/>
              <a:t> track symptom trends and predict potential outbreaks. This can be particularly useful in </a:t>
            </a:r>
            <a:r>
              <a:rPr lang="en-GB" sz="2000" b="1" dirty="0"/>
              <a:t>pandemic situations</a:t>
            </a:r>
            <a:r>
              <a:rPr lang="en-GB" sz="2000" dirty="0"/>
              <a:t>, where early symptom identification plays a crucial role in controlling disease spread.</a:t>
            </a:r>
          </a:p>
          <a:p>
            <a:pPr marL="469900" indent="-457200">
              <a:lnSpc>
                <a:spcPct val="100000"/>
              </a:lnSpc>
              <a:spcBef>
                <a:spcPts val="14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Franklin Gothic Medium" panose="020B0603020102020204" pitchFamily="34" charset="0"/>
              <a:cs typeface="Trebuchet MS" panose="020B0603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844" y="524402"/>
            <a:ext cx="1369719" cy="8245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705082" y="591722"/>
            <a:ext cx="9220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320" dirty="0">
                <a:solidFill>
                  <a:schemeClr val="accent3">
                    <a:lumMod val="50000"/>
                  </a:schemeClr>
                </a:solidFill>
                <a:latin typeface="Franklin Gothic Medium" panose="020B0603020102020204" pitchFamily="34" charset="0"/>
              </a:rPr>
              <a:t>CONCLUSION</a:t>
            </a:r>
            <a:endParaRPr spc="320" dirty="0">
              <a:solidFill>
                <a:schemeClr val="accent3">
                  <a:lumMod val="50000"/>
                </a:schemeClr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705081" y="1418031"/>
            <a:ext cx="10611623" cy="104774"/>
          </a:xfrm>
          <a:custGeom>
            <a:avLst/>
            <a:gdLst/>
            <a:ahLst/>
            <a:cxnLst/>
            <a:rect l="l" t="t" r="r" b="b"/>
            <a:pathLst>
              <a:path w="16923385">
                <a:moveTo>
                  <a:pt x="0" y="0"/>
                </a:moveTo>
                <a:lnTo>
                  <a:pt x="16923372" y="0"/>
                </a:lnTo>
              </a:path>
            </a:pathLst>
          </a:custGeom>
          <a:ln w="66674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>
              <a:latin typeface="Franklin Gothic Medium" panose="020B0603020102020204" pitchFamily="34" charset="0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705081" y="1620301"/>
            <a:ext cx="10611623" cy="21723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40"/>
              </a:spcBef>
              <a:buFont typeface="Arial" panose="020B0604020202020204" pitchFamily="34" charset="0"/>
              <a:buChar char="•"/>
            </a:pPr>
            <a:r>
              <a:rPr lang="en-GB" sz="2000" dirty="0"/>
              <a:t>This AI-powered chatbot serves as an </a:t>
            </a:r>
            <a:r>
              <a:rPr lang="en-GB" sz="2000" b="1" dirty="0"/>
              <a:t>innovative first step toward AI-assisted healthcare</a:t>
            </a:r>
            <a:r>
              <a:rPr lang="en-GB" sz="2000" dirty="0"/>
              <a:t>, bridging the gap between </a:t>
            </a:r>
            <a:r>
              <a:rPr lang="en-GB" sz="2000" b="1" dirty="0"/>
              <a:t>self-diagnosis and professional medical consultation</a:t>
            </a:r>
            <a:r>
              <a:rPr lang="en-GB" sz="2000" dirty="0"/>
              <a:t>. While this prototype focuses on text-based symptom checking, future enhancements could include </a:t>
            </a:r>
            <a:r>
              <a:rPr lang="en-GB" sz="2000" b="1" dirty="0"/>
              <a:t>multilingual support</a:t>
            </a:r>
            <a:r>
              <a:rPr lang="en-GB" sz="2000" dirty="0"/>
              <a:t>, </a:t>
            </a:r>
            <a:r>
              <a:rPr lang="en-GB" sz="2000" b="1" dirty="0"/>
              <a:t>voice-based interactions</a:t>
            </a:r>
            <a:r>
              <a:rPr lang="en-GB" sz="2000" dirty="0"/>
              <a:t>, and </a:t>
            </a:r>
            <a:r>
              <a:rPr lang="en-GB" sz="2000" b="1" dirty="0"/>
              <a:t>integration with telemedicine platforms</a:t>
            </a:r>
            <a:r>
              <a:rPr lang="en-GB" sz="2000" dirty="0"/>
              <a:t> for seamless doctor consultations. As AI and medical datasets evolve, this solution has the potential to become a </a:t>
            </a:r>
            <a:r>
              <a:rPr lang="en-GB" sz="2000" b="1" dirty="0"/>
              <a:t>highly accurate and indispensable healthcare tool</a:t>
            </a:r>
            <a:r>
              <a:rPr lang="en-GB" sz="2000" dirty="0"/>
              <a:t> worldwide.</a:t>
            </a:r>
            <a:endParaRPr lang="en-US" sz="2000" dirty="0">
              <a:latin typeface="Franklin Gothic Medium" panose="020B0603020102020204" pitchFamily="34" charset="0"/>
              <a:cs typeface="Trebuchet MS" panose="020B0603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844" y="524402"/>
            <a:ext cx="1369719" cy="8245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995487"/>
            <a:ext cx="4762500" cy="2867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8800" dirty="0" smtClean="0">
            <a:solidFill>
              <a:schemeClr val="accent3">
                <a:lumMod val="40000"/>
                <a:lumOff val="6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735</Words>
  <Application>Microsoft Office PowerPoint</Application>
  <PresentationFormat>Widescreen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Microsoft YaHei Light</vt:lpstr>
      <vt:lpstr>Arial</vt:lpstr>
      <vt:lpstr>Calibri</vt:lpstr>
      <vt:lpstr>Calibri Light</vt:lpstr>
      <vt:lpstr>Cambria</vt:lpstr>
      <vt:lpstr>Franklin Gothic Medium</vt:lpstr>
      <vt:lpstr>Solid Edge Stencil</vt:lpstr>
      <vt:lpstr>Times New Roman</vt:lpstr>
      <vt:lpstr>Office Theme</vt:lpstr>
      <vt:lpstr>PowerPoint Presentation</vt:lpstr>
      <vt:lpstr>PROBLEM STATEMENT</vt:lpstr>
      <vt:lpstr>SCOPE</vt:lpstr>
      <vt:lpstr>SOLUTION REVIEW</vt:lpstr>
      <vt:lpstr>TECHNICAL APPROACH</vt:lpstr>
      <vt:lpstr>IMPACT AND BENEFITS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ACADEMY OF TECHNOLOGY DEPARTMENT OF COMPUTER SCIENCE AND ENGINEERING</dc:title>
  <dc:creator>admin</dc:creator>
  <cp:lastModifiedBy>Admin</cp:lastModifiedBy>
  <cp:revision>73</cp:revision>
  <dcterms:created xsi:type="dcterms:W3CDTF">2018-01-23T09:52:00Z</dcterms:created>
  <dcterms:modified xsi:type="dcterms:W3CDTF">2025-02-01T03:52:48Z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7D74D1DCDA4A4796A9CD44023E0BC498_12</vt:lpwstr>
  </property>
  <property fmtid="{D5CDD505-2E9C-101B-9397-08002B2CF9AE}" pid="3" name="KSOProductBuildVer">
    <vt:lpwstr>1033-12.2.0.19805</vt:lpwstr>
  </property>
</Properties>
</file>