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a2823110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da2823110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a2823110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da2823110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a2823110d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da2823110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a61eb1874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da61eb1874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a2823110d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da2823110d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a61eb1874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2da61eb1874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a61eb1874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da61eb1874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a61eb1874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da61eb187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a61eb187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da61eb18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a61eb1874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a61eb1874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da61eb1874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a2823110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da2823110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a61eb187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da61eb187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dk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dk2"/>
              </a:buClr>
              <a:buSzPts val="6000"/>
              <a:buFont typeface="Arial"/>
              <a:buNone/>
              <a:defRPr b="1" i="0" sz="600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2"/>
          <p:cNvPicPr preferRelativeResize="0"/>
          <p:nvPr/>
        </p:nvPicPr>
        <p:blipFill rotWithShape="1">
          <a:blip r:embed="rId3">
            <a:alphaModFix/>
          </a:blip>
          <a:srcRect b="0" l="0" r="0" t="0"/>
          <a:stretch/>
        </p:blipFill>
        <p:spPr>
          <a:xfrm>
            <a:off x="660400" y="6041329"/>
            <a:ext cx="4800600" cy="3558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0" name="Shape 50"/>
        <p:cNvGrpSpPr/>
        <p:nvPr/>
      </p:nvGrpSpPr>
      <p:grpSpPr>
        <a:xfrm>
          <a:off x="0" y="0"/>
          <a:ext cx="0" cy="0"/>
          <a:chOff x="0" y="0"/>
          <a:chExt cx="0" cy="0"/>
        </a:xfrm>
      </p:grpSpPr>
      <p:sp>
        <p:nvSpPr>
          <p:cNvPr id="51" name="Google Shape;51;p11"/>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1"/>
          <p:cNvSpPr/>
          <p:nvPr>
            <p:ph idx="2" type="pic"/>
          </p:nvPr>
        </p:nvSpPr>
        <p:spPr>
          <a:xfrm>
            <a:off x="5114631" y="1066800"/>
            <a:ext cx="7077369" cy="2932598"/>
          </a:xfrm>
          <a:prstGeom prst="rect">
            <a:avLst/>
          </a:prstGeom>
          <a:solidFill>
            <a:srgbClr val="BFBFBF"/>
          </a:solidFill>
          <a:ln cap="flat" cmpd="sng" w="9525">
            <a:solidFill>
              <a:schemeClr val="lt1"/>
            </a:solidFill>
            <a:prstDash val="solid"/>
            <a:round/>
            <a:headEnd len="sm" w="sm" type="none"/>
            <a:tailEnd len="sm" w="sm" type="none"/>
          </a:ln>
        </p:spPr>
      </p:sp>
      <p:sp>
        <p:nvSpPr>
          <p:cNvPr id="54" name="Google Shape;54;p11"/>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5" name="Google Shape;55;p11"/>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6" name="Shape 56"/>
        <p:cNvGrpSpPr/>
        <p:nvPr/>
      </p:nvGrpSpPr>
      <p:grpSpPr>
        <a:xfrm>
          <a:off x="0" y="0"/>
          <a:ext cx="0" cy="0"/>
          <a:chOff x="0" y="0"/>
          <a:chExt cx="0" cy="0"/>
        </a:xfrm>
      </p:grpSpPr>
      <p:sp>
        <p:nvSpPr>
          <p:cNvPr id="57" name="Google Shape;57;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2"/>
          <p:cNvSpPr/>
          <p:nvPr>
            <p:ph idx="2" type="pic"/>
          </p:nvPr>
        </p:nvSpPr>
        <p:spPr>
          <a:xfrm>
            <a:off x="0" y="1066800"/>
            <a:ext cx="12192000" cy="5791200"/>
          </a:xfrm>
          <a:prstGeom prst="rect">
            <a:avLst/>
          </a:prstGeom>
          <a:solidFill>
            <a:srgbClr val="BFBFBF"/>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59" name="Shape 59"/>
        <p:cNvGrpSpPr/>
        <p:nvPr/>
      </p:nvGrpSpPr>
      <p:grpSpPr>
        <a:xfrm>
          <a:off x="0" y="0"/>
          <a:ext cx="0" cy="0"/>
          <a:chOff x="0" y="0"/>
          <a:chExt cx="0" cy="0"/>
        </a:xfrm>
      </p:grpSpPr>
      <p:sp>
        <p:nvSpPr>
          <p:cNvPr id="60" name="Google Shape;60;p13"/>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4"/>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Arial"/>
                <a:ea typeface="Arial"/>
                <a:cs typeface="Arial"/>
                <a:sym typeface="Arial"/>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21" name="Google Shape;21;p3"/>
          <p:cNvPicPr preferRelativeResize="0"/>
          <p:nvPr/>
        </p:nvPicPr>
        <p:blipFill rotWithShape="1">
          <a:blip r:embed="rId3">
            <a:alphaModFix/>
          </a:blip>
          <a:srcRect b="0" l="0" r="0" t="0"/>
          <a:stretch/>
        </p:blipFill>
        <p:spPr>
          <a:xfrm>
            <a:off x="660402" y="6041329"/>
            <a:ext cx="4800595" cy="3558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showMasterSp="0">
  <p:cSld name="Divider Slide 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Arial"/>
                <a:ea typeface="Arial"/>
                <a:cs typeface="Arial"/>
                <a:sym typeface="Arial"/>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5" name="Google Shape;25;p4"/>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showMasterSp="0">
  <p:cSld name="Divider Slide 2">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dk2"/>
              </a:buClr>
              <a:buSzPts val="6000"/>
              <a:buFont typeface="Arial"/>
              <a:buNone/>
              <a:defRPr b="1" i="0" sz="6000" cap="none">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dk1"/>
                </a:solidFill>
                <a:latin typeface="Arial"/>
                <a:ea typeface="Arial"/>
                <a:cs typeface="Arial"/>
                <a:sym typeface="Arial"/>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9" name="Google Shape;29;p5"/>
          <p:cNvPicPr preferRelativeResize="0"/>
          <p:nvPr/>
        </p:nvPicPr>
        <p:blipFill rotWithShape="1">
          <a:blip r:embed="rId3">
            <a:alphaModFix/>
          </a:blip>
          <a:srcRect b="0" l="0" r="0" t="0"/>
          <a:stretch/>
        </p:blipFill>
        <p:spPr>
          <a:xfrm>
            <a:off x="355600" y="321249"/>
            <a:ext cx="4800600" cy="35582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7" name="Shape 37"/>
        <p:cNvGrpSpPr/>
        <p:nvPr/>
      </p:nvGrpSpPr>
      <p:grpSpPr>
        <a:xfrm>
          <a:off x="0" y="0"/>
          <a:ext cx="0" cy="0"/>
          <a:chOff x="0" y="0"/>
          <a:chExt cx="0" cy="0"/>
        </a:xfrm>
      </p:grpSpPr>
      <p:sp>
        <p:nvSpPr>
          <p:cNvPr id="38" name="Google Shape;38;p8"/>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6" name="Shape 46"/>
        <p:cNvGrpSpPr/>
        <p:nvPr/>
      </p:nvGrpSpPr>
      <p:grpSpPr>
        <a:xfrm>
          <a:off x="0" y="0"/>
          <a:ext cx="0" cy="0"/>
          <a:chOff x="0" y="0"/>
          <a:chExt cx="0" cy="0"/>
        </a:xfrm>
      </p:grpSpPr>
      <p:sp>
        <p:nvSpPr>
          <p:cNvPr id="47" name="Google Shape;47;p10"/>
          <p:cNvSpPr/>
          <p:nvPr>
            <p:ph idx="2" type="pic"/>
          </p:nvPr>
        </p:nvSpPr>
        <p:spPr>
          <a:xfrm>
            <a:off x="5098566" y="1079500"/>
            <a:ext cx="7093434" cy="5778500"/>
          </a:xfrm>
          <a:prstGeom prst="rect">
            <a:avLst/>
          </a:prstGeom>
          <a:solidFill>
            <a:srgbClr val="BFBFBF"/>
          </a:solidFill>
          <a:ln>
            <a:noFill/>
          </a:ln>
        </p:spPr>
      </p:sp>
      <p:sp>
        <p:nvSpPr>
          <p:cNvPr id="48" name="Google Shape;48;p1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Arial"/>
              <a:buNone/>
              <a:defRPr b="0" i="0" sz="36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
          <p:cNvPicPr preferRelativeResize="0"/>
          <p:nvPr/>
        </p:nvPicPr>
        <p:blipFill rotWithShape="1">
          <a:blip r:embed="rId2">
            <a:alphaModFix/>
          </a:blip>
          <a:srcRect b="0" l="0" r="0" t="0"/>
          <a:stretch/>
        </p:blipFill>
        <p:spPr>
          <a:xfrm>
            <a:off x="355600" y="321249"/>
            <a:ext cx="4800600" cy="355823"/>
          </a:xfrm>
          <a:prstGeom prst="rect">
            <a:avLst/>
          </a:prstGeom>
          <a:noFill/>
          <a:ln>
            <a:noFill/>
          </a:ln>
        </p:spPr>
      </p:pic>
      <p:sp>
        <p:nvSpPr>
          <p:cNvPr id="13" name="Google Shape;13;p1"/>
          <p:cNvSpPr txBox="1"/>
          <p:nvPr/>
        </p:nvSpPr>
        <p:spPr>
          <a:xfrm>
            <a:off x="6938176" y="6319774"/>
            <a:ext cx="411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600" u="none" cap="none" strike="noStrike">
                <a:solidFill>
                  <a:schemeClr val="dk1"/>
                </a:solidFill>
                <a:latin typeface="Arial"/>
                <a:ea typeface="Arial"/>
                <a:cs typeface="Arial"/>
                <a:sym typeface="Arial"/>
              </a:rPr>
              <a:t>‹#›</a:t>
            </a:fld>
            <a:endParaRPr b="1" i="0" sz="16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ctrTitle"/>
          </p:nvPr>
        </p:nvSpPr>
        <p:spPr>
          <a:xfrm>
            <a:off x="658375" y="770275"/>
            <a:ext cx="6014400" cy="31068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dk2"/>
              </a:buClr>
              <a:buSzPts val="6000"/>
              <a:buFont typeface="Arial"/>
              <a:buNone/>
            </a:pPr>
            <a:r>
              <a:rPr lang="en-US"/>
              <a:t>Signify - Real-time ASL Detection Application</a:t>
            </a:r>
            <a:endParaRPr/>
          </a:p>
        </p:txBody>
      </p:sp>
      <p:sp>
        <p:nvSpPr>
          <p:cNvPr id="71" name="Google Shape;71;p16"/>
          <p:cNvSpPr txBox="1"/>
          <p:nvPr>
            <p:ph idx="1" type="body"/>
          </p:nvPr>
        </p:nvSpPr>
        <p:spPr>
          <a:xfrm>
            <a:off x="658373" y="3968498"/>
            <a:ext cx="4729500" cy="8589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None/>
            </a:pPr>
            <a:r>
              <a:rPr lang="en-US" sz="1700"/>
              <a:t>Manasi Jadhav - mjadhav</a:t>
            </a:r>
            <a:endParaRPr sz="1700"/>
          </a:p>
          <a:p>
            <a:pPr indent="0" lvl="0" marL="0" rtl="0" algn="l">
              <a:spcBef>
                <a:spcPts val="0"/>
              </a:spcBef>
              <a:spcAft>
                <a:spcPts val="0"/>
              </a:spcAft>
              <a:buNone/>
            </a:pPr>
            <a:r>
              <a:rPr lang="en-US" sz="1700"/>
              <a:t>Sneha Singh - </a:t>
            </a:r>
            <a:r>
              <a:rPr lang="en-US" sz="1700"/>
              <a:t>singh 43</a:t>
            </a:r>
            <a:endParaRPr sz="1700"/>
          </a:p>
          <a:p>
            <a:pPr indent="0" lvl="0" marL="0" rtl="0" algn="l">
              <a:spcBef>
                <a:spcPts val="0"/>
              </a:spcBef>
              <a:spcAft>
                <a:spcPts val="0"/>
              </a:spcAft>
              <a:buNone/>
            </a:pPr>
            <a:r>
              <a:rPr lang="en-US" sz="1700"/>
              <a:t>Sneha Yadav - snehayad</a:t>
            </a:r>
            <a:endParaRPr sz="1700"/>
          </a:p>
          <a:p>
            <a:pPr indent="0" lvl="0" marL="0" rtl="0" algn="l">
              <a:spcBef>
                <a:spcPts val="0"/>
              </a:spcBef>
              <a:spcAft>
                <a:spcPts val="0"/>
              </a:spcAft>
              <a:buNone/>
            </a:pPr>
            <a:r>
              <a:t/>
            </a:r>
            <a:endParaRPr sz="1700"/>
          </a:p>
          <a:p>
            <a:pPr indent="0" lvl="0" marL="0" rtl="0" algn="l">
              <a:lnSpc>
                <a:spcPct val="130000"/>
              </a:lnSpc>
              <a:spcBef>
                <a:spcPts val="0"/>
              </a:spcBef>
              <a:spcAft>
                <a:spcPts val="0"/>
              </a:spcAft>
              <a:buSzPts val="3360"/>
              <a:buNone/>
            </a:pPr>
            <a:r>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2289203" y="1344441"/>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Results: Training vs Accuracy</a:t>
            </a:r>
            <a:endParaRPr/>
          </a:p>
        </p:txBody>
      </p:sp>
      <p:sp>
        <p:nvSpPr>
          <p:cNvPr id="125" name="Google Shape;125;p25"/>
          <p:cNvSpPr txBox="1"/>
          <p:nvPr>
            <p:ph idx="1" type="body"/>
          </p:nvPr>
        </p:nvSpPr>
        <p:spPr>
          <a:xfrm>
            <a:off x="566924" y="2185425"/>
            <a:ext cx="9383100" cy="3968400"/>
          </a:xfrm>
          <a:prstGeom prst="rect">
            <a:avLst/>
          </a:prstGeom>
          <a:noFill/>
          <a:ln>
            <a:noFill/>
          </a:ln>
        </p:spPr>
        <p:txBody>
          <a:bodyPr anchorCtr="0" anchor="t" bIns="45700" lIns="91425" spcFirstLastPara="1" rIns="91425" wrap="square" tIns="45700">
            <a:noAutofit/>
          </a:bodyPr>
          <a:lstStyle/>
          <a:p>
            <a:pPr indent="-365760" lvl="0" marL="457200" rtl="0" algn="l">
              <a:lnSpc>
                <a:spcPct val="130000"/>
              </a:lnSpc>
              <a:spcBef>
                <a:spcPts val="0"/>
              </a:spcBef>
              <a:spcAft>
                <a:spcPts val="0"/>
              </a:spcAft>
              <a:buSzPts val="2160"/>
              <a:buChar char="•"/>
            </a:pPr>
            <a:r>
              <a:rPr lang="en-US"/>
              <a:t>Following is the graph which shows Training and Validation accuracy in increasing manner over 200 epochs</a:t>
            </a:r>
            <a:endParaRPr/>
          </a:p>
          <a:p>
            <a:pPr indent="0" lvl="0" marL="1371600" rtl="0" algn="l">
              <a:lnSpc>
                <a:spcPct val="130000"/>
              </a:lnSpc>
              <a:spcBef>
                <a:spcPts val="0"/>
              </a:spcBef>
              <a:spcAft>
                <a:spcPts val="0"/>
              </a:spcAft>
              <a:buNone/>
            </a:pPr>
            <a:r>
              <a:t/>
            </a:r>
            <a:endParaRPr/>
          </a:p>
        </p:txBody>
      </p:sp>
      <p:pic>
        <p:nvPicPr>
          <p:cNvPr id="126" name="Google Shape;126;p25"/>
          <p:cNvPicPr preferRelativeResize="0"/>
          <p:nvPr/>
        </p:nvPicPr>
        <p:blipFill>
          <a:blip r:embed="rId3">
            <a:alphaModFix/>
          </a:blip>
          <a:stretch>
            <a:fillRect/>
          </a:stretch>
        </p:blipFill>
        <p:spPr>
          <a:xfrm>
            <a:off x="1390447" y="2948000"/>
            <a:ext cx="7447950" cy="3909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566928" y="14996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Results</a:t>
            </a:r>
            <a:endParaRPr/>
          </a:p>
        </p:txBody>
      </p:sp>
      <p:sp>
        <p:nvSpPr>
          <p:cNvPr id="132" name="Google Shape;132;p26"/>
          <p:cNvSpPr txBox="1"/>
          <p:nvPr>
            <p:ph idx="1" type="body"/>
          </p:nvPr>
        </p:nvSpPr>
        <p:spPr>
          <a:xfrm>
            <a:off x="566924" y="2185425"/>
            <a:ext cx="9383100" cy="39684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t/>
            </a:r>
            <a:endParaRPr/>
          </a:p>
        </p:txBody>
      </p:sp>
      <p:pic>
        <p:nvPicPr>
          <p:cNvPr id="133" name="Google Shape;133;p26"/>
          <p:cNvPicPr preferRelativeResize="0"/>
          <p:nvPr/>
        </p:nvPicPr>
        <p:blipFill>
          <a:blip r:embed="rId3">
            <a:alphaModFix/>
          </a:blip>
          <a:stretch>
            <a:fillRect/>
          </a:stretch>
        </p:blipFill>
        <p:spPr>
          <a:xfrm>
            <a:off x="566925" y="2185425"/>
            <a:ext cx="6951600" cy="3932838"/>
          </a:xfrm>
          <a:prstGeom prst="rect">
            <a:avLst/>
          </a:prstGeom>
          <a:noFill/>
          <a:ln>
            <a:noFill/>
          </a:ln>
        </p:spPr>
      </p:pic>
      <p:pic>
        <p:nvPicPr>
          <p:cNvPr id="134" name="Google Shape;134;p26"/>
          <p:cNvPicPr preferRelativeResize="0"/>
          <p:nvPr/>
        </p:nvPicPr>
        <p:blipFill rotWithShape="1">
          <a:blip r:embed="rId4">
            <a:alphaModFix/>
          </a:blip>
          <a:srcRect b="6603" l="-7046" r="8910" t="0"/>
          <a:stretch/>
        </p:blipFill>
        <p:spPr>
          <a:xfrm>
            <a:off x="6631400" y="2650150"/>
            <a:ext cx="3188749" cy="245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2444328" y="12048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Bonus Task: Signify Application</a:t>
            </a:r>
            <a:endParaRPr/>
          </a:p>
        </p:txBody>
      </p:sp>
      <p:sp>
        <p:nvSpPr>
          <p:cNvPr id="140" name="Google Shape;140;p27"/>
          <p:cNvSpPr txBox="1"/>
          <p:nvPr>
            <p:ph idx="1" type="body"/>
          </p:nvPr>
        </p:nvSpPr>
        <p:spPr>
          <a:xfrm>
            <a:off x="566924" y="2185425"/>
            <a:ext cx="9960600" cy="3968400"/>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600"/>
              </a:spcBef>
              <a:spcAft>
                <a:spcPts val="0"/>
              </a:spcAft>
              <a:buSzPts val="2160"/>
              <a:buChar char="•"/>
            </a:pPr>
            <a:r>
              <a:rPr lang="en-US"/>
              <a:t>Developing an American Sign Language (ASL) detection and translation application using deep learning offers numerous benefits and practical applications in the real world.</a:t>
            </a:r>
            <a:endParaRPr/>
          </a:p>
          <a:p>
            <a:pPr indent="-228600" lvl="0" marL="228600" rtl="0" algn="l">
              <a:lnSpc>
                <a:spcPct val="130000"/>
              </a:lnSpc>
              <a:spcBef>
                <a:spcPts val="600"/>
              </a:spcBef>
              <a:spcAft>
                <a:spcPts val="0"/>
              </a:spcAft>
              <a:buSzPts val="2160"/>
              <a:buChar char="•"/>
            </a:pPr>
            <a:r>
              <a:rPr lang="en-US"/>
              <a:t>Impacts of this project:</a:t>
            </a:r>
            <a:endParaRPr/>
          </a:p>
          <a:p>
            <a:pPr indent="-228600" lvl="0" marL="228600" rtl="0" algn="l">
              <a:lnSpc>
                <a:spcPct val="130000"/>
              </a:lnSpc>
              <a:spcBef>
                <a:spcPts val="600"/>
              </a:spcBef>
              <a:spcAft>
                <a:spcPts val="0"/>
              </a:spcAft>
              <a:buSzPts val="2160"/>
              <a:buChar char="•"/>
            </a:pPr>
            <a:r>
              <a:rPr lang="en-US"/>
              <a:t>Enhanced &amp; Inclusive Communication:  the application bridges the communication gap between ASL users and those who do not know ASL</a:t>
            </a:r>
            <a:endParaRPr/>
          </a:p>
          <a:p>
            <a:pPr indent="-228600" lvl="0" marL="228600" rtl="0" algn="l">
              <a:lnSpc>
                <a:spcPct val="130000"/>
              </a:lnSpc>
              <a:spcBef>
                <a:spcPts val="600"/>
              </a:spcBef>
              <a:spcAft>
                <a:spcPts val="0"/>
              </a:spcAft>
              <a:buSzPts val="2160"/>
              <a:buChar char="•"/>
            </a:pPr>
            <a:r>
              <a:rPr lang="en-US"/>
              <a:t>Education: In educational settings, such an application can significantly enhance the learning experience for deaf students</a:t>
            </a:r>
            <a:endParaRPr/>
          </a:p>
          <a:p>
            <a:pPr indent="-228600" lvl="0" marL="228600" rtl="0" algn="l">
              <a:lnSpc>
                <a:spcPct val="130000"/>
              </a:lnSpc>
              <a:spcBef>
                <a:spcPts val="600"/>
              </a:spcBef>
              <a:spcAft>
                <a:spcPts val="0"/>
              </a:spcAft>
              <a:buSzPts val="2160"/>
              <a:buChar char="•"/>
            </a:pPr>
            <a:r>
              <a:rPr lang="en-US"/>
              <a:t>Social Inclusion: - Beyond functional benefits, the application promotes social inclusion, helping to normalize ASL and the participation of deaf individuals.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1932328" y="13134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Bonus Task: Signify Application</a:t>
            </a:r>
            <a:endParaRPr/>
          </a:p>
        </p:txBody>
      </p:sp>
      <p:pic>
        <p:nvPicPr>
          <p:cNvPr id="146" name="Google Shape;146;p28"/>
          <p:cNvPicPr preferRelativeResize="0"/>
          <p:nvPr/>
        </p:nvPicPr>
        <p:blipFill>
          <a:blip r:embed="rId3">
            <a:alphaModFix/>
          </a:blip>
          <a:stretch>
            <a:fillRect/>
          </a:stretch>
        </p:blipFill>
        <p:spPr>
          <a:xfrm>
            <a:off x="1606450" y="2185425"/>
            <a:ext cx="8257024" cy="446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310325" y="1055075"/>
            <a:ext cx="11016226" cy="5321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422550" y="3318878"/>
            <a:ext cx="10451700" cy="8265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b="1" lang="en-US" sz="5300"/>
              <a:t>Thank you!</a:t>
            </a:r>
            <a:endParaRPr b="1"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4011428" y="1468591"/>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Background</a:t>
            </a:r>
            <a:endParaRPr/>
          </a:p>
        </p:txBody>
      </p:sp>
      <p:sp>
        <p:nvSpPr>
          <p:cNvPr id="77" name="Google Shape;77;p17"/>
          <p:cNvSpPr txBox="1"/>
          <p:nvPr>
            <p:ph idx="1" type="body"/>
          </p:nvPr>
        </p:nvSpPr>
        <p:spPr>
          <a:xfrm>
            <a:off x="1432500" y="2464700"/>
            <a:ext cx="9056100" cy="39684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i="1" lang="en-US" sz="2000"/>
              <a:t>Approximately more than a half-million people throughout the US(1) use ASL to communicate as their native Language. First appeared in the 1800s, ASL is the third most commonly used language in the United States, after English and Spanish.</a:t>
            </a:r>
            <a:endParaRPr i="1" sz="2000"/>
          </a:p>
          <a:p>
            <a:pPr indent="0" lvl="0" marL="0" rtl="0" algn="l">
              <a:lnSpc>
                <a:spcPct val="130000"/>
              </a:lnSpc>
              <a:spcBef>
                <a:spcPts val="0"/>
              </a:spcBef>
              <a:spcAft>
                <a:spcPts val="0"/>
              </a:spcAft>
              <a:buNone/>
            </a:pPr>
            <a:r>
              <a:t/>
            </a:r>
            <a:endParaRPr i="1" sz="2000"/>
          </a:p>
          <a:p>
            <a:pPr indent="0" lvl="0" marL="0" rtl="0" algn="l">
              <a:lnSpc>
                <a:spcPct val="130000"/>
              </a:lnSpc>
              <a:spcBef>
                <a:spcPts val="0"/>
              </a:spcBef>
              <a:spcAft>
                <a:spcPts val="0"/>
              </a:spcAft>
              <a:buNone/>
            </a:pPr>
            <a:r>
              <a:rPr i="1" lang="en-US" sz="2000"/>
              <a:t>							The commission on the Deaf and Hard of Hearing</a:t>
            </a:r>
            <a:endParaRPr i="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794228" y="1499641"/>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Need for ASL</a:t>
            </a:r>
            <a:endParaRPr/>
          </a:p>
        </p:txBody>
      </p:sp>
      <p:sp>
        <p:nvSpPr>
          <p:cNvPr id="83" name="Google Shape;83;p18"/>
          <p:cNvSpPr txBox="1"/>
          <p:nvPr>
            <p:ph idx="1" type="body"/>
          </p:nvPr>
        </p:nvSpPr>
        <p:spPr>
          <a:xfrm>
            <a:off x="597975" y="2449200"/>
            <a:ext cx="10759500" cy="3968400"/>
          </a:xfrm>
          <a:prstGeom prst="rect">
            <a:avLst/>
          </a:prstGeom>
          <a:noFill/>
          <a:ln>
            <a:noFill/>
          </a:ln>
        </p:spPr>
        <p:txBody>
          <a:bodyPr anchorCtr="0" anchor="t" bIns="45700" lIns="91425" spcFirstLastPara="1" rIns="91425" wrap="square" tIns="45700">
            <a:noAutofit/>
          </a:bodyPr>
          <a:lstStyle/>
          <a:p>
            <a:pPr indent="-355600" lvl="0" marL="457200" rtl="0" algn="l">
              <a:lnSpc>
                <a:spcPct val="130000"/>
              </a:lnSpc>
              <a:spcBef>
                <a:spcPts val="0"/>
              </a:spcBef>
              <a:spcAft>
                <a:spcPts val="0"/>
              </a:spcAft>
              <a:buSzPts val="2000"/>
              <a:buChar char="•"/>
            </a:pPr>
            <a:r>
              <a:rPr lang="en-US" sz="2000"/>
              <a:t> Communication Access - Everyone needs to have a basic knowledge of ASL in order to communicate with deaf and hard-of-hearing communities.</a:t>
            </a:r>
            <a:endParaRPr sz="2000"/>
          </a:p>
          <a:p>
            <a:pPr indent="-355600" lvl="0" marL="457200" rtl="0" algn="l">
              <a:spcBef>
                <a:spcPts val="0"/>
              </a:spcBef>
              <a:spcAft>
                <a:spcPts val="0"/>
              </a:spcAft>
              <a:buSzPts val="2000"/>
              <a:buChar char="•"/>
            </a:pPr>
            <a:r>
              <a:rPr lang="en-US" sz="2000"/>
              <a:t>Cultural Identity - ASL plays a crucial role in the social integration and personal development of people who use it.</a:t>
            </a:r>
            <a:endParaRPr sz="2000"/>
          </a:p>
          <a:p>
            <a:pPr indent="-355600" lvl="0" marL="457200" rtl="0" algn="l">
              <a:spcBef>
                <a:spcPts val="0"/>
              </a:spcBef>
              <a:spcAft>
                <a:spcPts val="0"/>
              </a:spcAft>
              <a:buSzPts val="2000"/>
              <a:buChar char="•"/>
            </a:pPr>
            <a:r>
              <a:rPr lang="en-US" sz="2000"/>
              <a:t>Education and Learning - Early exposure to ASL can significantly benefit educational outcomes for children who are deaf or hard of hearing.</a:t>
            </a:r>
            <a:endParaRPr sz="2000"/>
          </a:p>
          <a:p>
            <a:pPr indent="-355600" lvl="0" marL="457200" rtl="0" algn="l">
              <a:spcBef>
                <a:spcPts val="0"/>
              </a:spcBef>
              <a:spcAft>
                <a:spcPts val="0"/>
              </a:spcAft>
              <a:buSzPts val="2000"/>
              <a:buChar char="•"/>
            </a:pPr>
            <a:r>
              <a:rPr lang="en-US" sz="2000"/>
              <a:t>Legal and Health Access - ASL helps prevent misunderstandings and ensures that individuals can make informed decisions about important aspects of their lives.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1846374" y="1313450"/>
            <a:ext cx="86667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Research Needs in Computer Science</a:t>
            </a:r>
            <a:endParaRPr/>
          </a:p>
        </p:txBody>
      </p:sp>
      <p:sp>
        <p:nvSpPr>
          <p:cNvPr id="89" name="Google Shape;89;p19"/>
          <p:cNvSpPr txBox="1"/>
          <p:nvPr>
            <p:ph idx="1" type="body"/>
          </p:nvPr>
        </p:nvSpPr>
        <p:spPr>
          <a:xfrm>
            <a:off x="2475375" y="2418175"/>
            <a:ext cx="10759500" cy="39684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ASL Recognition and Translation Technologies </a:t>
            </a:r>
            <a:endParaRPr sz="2400"/>
          </a:p>
          <a:p>
            <a:pPr indent="-381000" lvl="0" marL="457200" rtl="0" algn="l">
              <a:spcBef>
                <a:spcPts val="0"/>
              </a:spcBef>
              <a:spcAft>
                <a:spcPts val="0"/>
              </a:spcAft>
              <a:buSzPts val="2400"/>
              <a:buChar char="•"/>
            </a:pPr>
            <a:r>
              <a:rPr lang="en-US" sz="2400"/>
              <a:t>Enhanced Learning Tools</a:t>
            </a:r>
            <a:endParaRPr sz="2400"/>
          </a:p>
          <a:p>
            <a:pPr indent="-381000" lvl="0" marL="457200" rtl="0" algn="l">
              <a:spcBef>
                <a:spcPts val="0"/>
              </a:spcBef>
              <a:spcAft>
                <a:spcPts val="0"/>
              </a:spcAft>
              <a:buSzPts val="2400"/>
              <a:buChar char="•"/>
            </a:pPr>
            <a:r>
              <a:rPr lang="en-US" sz="2400"/>
              <a:t>Accessibility in Digital Media</a:t>
            </a:r>
            <a:endParaRPr sz="2400"/>
          </a:p>
          <a:p>
            <a:pPr indent="-381000" lvl="0" marL="457200" rtl="0" algn="l">
              <a:spcBef>
                <a:spcPts val="0"/>
              </a:spcBef>
              <a:spcAft>
                <a:spcPts val="0"/>
              </a:spcAft>
              <a:buSzPts val="2400"/>
              <a:buChar char="•"/>
            </a:pPr>
            <a:r>
              <a:rPr lang="en-US" sz="2400"/>
              <a:t>Human-Computer Interaction (HCI)</a:t>
            </a:r>
            <a:endParaRPr sz="2400"/>
          </a:p>
          <a:p>
            <a:pPr indent="-381000" lvl="0" marL="457200" rtl="0" algn="l">
              <a:spcBef>
                <a:spcPts val="0"/>
              </a:spcBef>
              <a:spcAft>
                <a:spcPts val="0"/>
              </a:spcAft>
              <a:buSzPts val="2400"/>
              <a:buChar char="•"/>
            </a:pPr>
            <a:r>
              <a:rPr lang="en-US" sz="2400"/>
              <a:t>Ethical AI Use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4089053" y="1297916"/>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Data Collection</a:t>
            </a:r>
            <a:endParaRPr/>
          </a:p>
        </p:txBody>
      </p:sp>
      <p:sp>
        <p:nvSpPr>
          <p:cNvPr id="95" name="Google Shape;95;p20"/>
          <p:cNvSpPr txBox="1"/>
          <p:nvPr>
            <p:ph idx="1" type="body"/>
          </p:nvPr>
        </p:nvSpPr>
        <p:spPr>
          <a:xfrm>
            <a:off x="566925" y="2185425"/>
            <a:ext cx="10759500" cy="3968400"/>
          </a:xfrm>
          <a:prstGeom prst="rect">
            <a:avLst/>
          </a:prstGeom>
          <a:noFill/>
          <a:ln>
            <a:noFill/>
          </a:ln>
        </p:spPr>
        <p:txBody>
          <a:bodyPr anchorCtr="0" anchor="t" bIns="45700" lIns="91425" spcFirstLastPara="1" rIns="91425" wrap="square" tIns="45700">
            <a:noAutofit/>
          </a:bodyPr>
          <a:lstStyle/>
          <a:p>
            <a:pPr indent="-368300" lvl="0" marL="457200" rtl="0" algn="l">
              <a:lnSpc>
                <a:spcPct val="130000"/>
              </a:lnSpc>
              <a:spcBef>
                <a:spcPts val="0"/>
              </a:spcBef>
              <a:spcAft>
                <a:spcPts val="0"/>
              </a:spcAft>
              <a:buSzPts val="2200"/>
              <a:buChar char="•"/>
            </a:pPr>
            <a:r>
              <a:rPr lang="en-US" sz="2200"/>
              <a:t>The data are the images captured using the opencv library of python.</a:t>
            </a:r>
            <a:endParaRPr sz="2200"/>
          </a:p>
          <a:p>
            <a:pPr indent="-368300" lvl="0" marL="457200" rtl="0" algn="l">
              <a:spcBef>
                <a:spcPts val="0"/>
              </a:spcBef>
              <a:spcAft>
                <a:spcPts val="0"/>
              </a:spcAft>
              <a:buSzPts val="2200"/>
              <a:buChar char="•"/>
            </a:pPr>
            <a:r>
              <a:rPr lang="en-US" sz="2200"/>
              <a:t>24 different classes of alphabets (j and z are excluded as they</a:t>
            </a:r>
            <a:endParaRPr sz="2200"/>
          </a:p>
          <a:p>
            <a:pPr indent="0" lvl="0" marL="457200" rtl="0" algn="l">
              <a:spcBef>
                <a:spcPts val="0"/>
              </a:spcBef>
              <a:spcAft>
                <a:spcPts val="0"/>
              </a:spcAft>
              <a:buNone/>
            </a:pPr>
            <a:r>
              <a:rPr lang="en-US" sz="2200"/>
              <a:t>require actions).</a:t>
            </a:r>
            <a:endParaRPr sz="2200"/>
          </a:p>
          <a:p>
            <a:pPr indent="-368300" lvl="0" marL="457200" rtl="0" algn="l">
              <a:lnSpc>
                <a:spcPct val="130000"/>
              </a:lnSpc>
              <a:spcBef>
                <a:spcPts val="0"/>
              </a:spcBef>
              <a:spcAft>
                <a:spcPts val="0"/>
              </a:spcAft>
              <a:buSzPts val="2200"/>
              <a:buChar char="•"/>
            </a:pPr>
            <a:r>
              <a:rPr lang="en-US" sz="2200"/>
              <a:t>400 images for each class in the MNIST dataset format.</a:t>
            </a:r>
            <a:endParaRPr sz="2200"/>
          </a:p>
          <a:p>
            <a:pPr indent="-368300" lvl="0" marL="457200" rtl="0" algn="l">
              <a:spcBef>
                <a:spcPts val="0"/>
              </a:spcBef>
              <a:spcAft>
                <a:spcPts val="0"/>
              </a:spcAft>
              <a:buSzPts val="2200"/>
              <a:buChar char="•"/>
            </a:pPr>
            <a:r>
              <a:rPr lang="en-US" sz="2200"/>
              <a:t>We are using 9600 images in total.</a:t>
            </a:r>
            <a:endParaRPr sz="2200"/>
          </a:p>
          <a:p>
            <a:pPr indent="-368300" lvl="0" marL="457200" rtl="0" algn="l">
              <a:lnSpc>
                <a:spcPct val="130000"/>
              </a:lnSpc>
              <a:spcBef>
                <a:spcPts val="0"/>
              </a:spcBef>
              <a:spcAft>
                <a:spcPts val="0"/>
              </a:spcAft>
              <a:buSzPts val="2200"/>
              <a:buChar char="•"/>
            </a:pPr>
            <a:r>
              <a:rPr lang="en-US" sz="2200"/>
              <a:t>Used opencv library  to capture these images through webcam.</a:t>
            </a:r>
            <a:endParaRPr sz="2200"/>
          </a:p>
          <a:p>
            <a:pPr indent="-368300" lvl="0" marL="457200" rtl="0" algn="l">
              <a:lnSpc>
                <a:spcPct val="130000"/>
              </a:lnSpc>
              <a:spcBef>
                <a:spcPts val="0"/>
              </a:spcBef>
              <a:spcAft>
                <a:spcPts val="0"/>
              </a:spcAft>
              <a:buSzPts val="2200"/>
              <a:buChar char="•"/>
            </a:pPr>
            <a:r>
              <a:rPr lang="en-US" sz="2200"/>
              <a:t>Images are captured as frames and stored within their respective directories based on the class.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884400" y="3178575"/>
            <a:ext cx="10592824" cy="2992249"/>
          </a:xfrm>
          <a:prstGeom prst="rect">
            <a:avLst/>
          </a:prstGeom>
          <a:noFill/>
          <a:ln>
            <a:noFill/>
          </a:ln>
        </p:spPr>
      </p:pic>
      <p:pic>
        <p:nvPicPr>
          <p:cNvPr id="101" name="Google Shape;101;p21"/>
          <p:cNvPicPr preferRelativeResize="0"/>
          <p:nvPr/>
        </p:nvPicPr>
        <p:blipFill>
          <a:blip r:embed="rId4">
            <a:alphaModFix/>
          </a:blip>
          <a:stretch>
            <a:fillRect/>
          </a:stretch>
        </p:blipFill>
        <p:spPr>
          <a:xfrm>
            <a:off x="884400" y="1024050"/>
            <a:ext cx="10592824" cy="188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2103003" y="1266891"/>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Data Creation and Preprocessing</a:t>
            </a:r>
            <a:endParaRPr/>
          </a:p>
        </p:txBody>
      </p:sp>
      <p:sp>
        <p:nvSpPr>
          <p:cNvPr id="108" name="Google Shape;108;p22"/>
          <p:cNvSpPr txBox="1"/>
          <p:nvPr>
            <p:ph idx="1" type="body"/>
          </p:nvPr>
        </p:nvSpPr>
        <p:spPr>
          <a:xfrm>
            <a:off x="566923" y="2185425"/>
            <a:ext cx="10775100" cy="39681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Char char="•"/>
            </a:pPr>
            <a:r>
              <a:rPr lang="en-US" sz="2200"/>
              <a:t>These images are then converted from BGR to RGB format because MediaPipe requires RGB format.</a:t>
            </a:r>
            <a:endParaRPr sz="2200"/>
          </a:p>
          <a:p>
            <a:pPr indent="-368300" lvl="0" marL="457200" rtl="0" algn="l">
              <a:spcBef>
                <a:spcPts val="0"/>
              </a:spcBef>
              <a:spcAft>
                <a:spcPts val="0"/>
              </a:spcAft>
              <a:buSzPts val="2200"/>
              <a:buChar char="•"/>
            </a:pPr>
            <a:r>
              <a:rPr lang="en-US" sz="2200"/>
              <a:t>We are using mediapipe and opencv for image preprocessing. Then we are using os and pickle libraries for directory handling and data serialization.</a:t>
            </a:r>
            <a:endParaRPr sz="2200"/>
          </a:p>
          <a:p>
            <a:pPr indent="-368300" lvl="0" marL="457200" rtl="0" algn="l">
              <a:spcBef>
                <a:spcPts val="0"/>
              </a:spcBef>
              <a:spcAft>
                <a:spcPts val="0"/>
              </a:spcAft>
              <a:buSzPts val="2200"/>
              <a:buChar char="•"/>
            </a:pPr>
            <a:r>
              <a:rPr lang="en-US" sz="2200"/>
              <a:t> If exactly one hand is detected, the x and y coordinates of each landmark (21 in total) are extracted and stored in ‘data_aux’.</a:t>
            </a:r>
            <a:endParaRPr sz="2200"/>
          </a:p>
          <a:p>
            <a:pPr indent="-368300" lvl="0" marL="457200" rtl="0" algn="l">
              <a:spcBef>
                <a:spcPts val="0"/>
              </a:spcBef>
              <a:spcAft>
                <a:spcPts val="0"/>
              </a:spcAft>
              <a:buSzPts val="2200"/>
              <a:buChar char="•"/>
            </a:pPr>
            <a:r>
              <a:rPr lang="en-US" sz="2200"/>
              <a:t> If the number of landmarks in data_aux is not equal to 42 we are padding it with zeros to maintain consistent feature vector lengths.</a:t>
            </a:r>
            <a:endParaRPr sz="2200"/>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2909828" y="1297891"/>
            <a:ext cx="6951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Arial"/>
              <a:buNone/>
            </a:pPr>
            <a:r>
              <a:rPr lang="en-US"/>
              <a:t>Model Definition and Training</a:t>
            </a:r>
            <a:endParaRPr/>
          </a:p>
        </p:txBody>
      </p:sp>
      <p:sp>
        <p:nvSpPr>
          <p:cNvPr id="114" name="Google Shape;114;p23"/>
          <p:cNvSpPr txBox="1"/>
          <p:nvPr>
            <p:ph idx="1" type="body"/>
          </p:nvPr>
        </p:nvSpPr>
        <p:spPr>
          <a:xfrm>
            <a:off x="566924" y="2185425"/>
            <a:ext cx="9383100" cy="3968400"/>
          </a:xfrm>
          <a:prstGeom prst="rect">
            <a:avLst/>
          </a:prstGeom>
          <a:noFill/>
          <a:ln>
            <a:noFill/>
          </a:ln>
        </p:spPr>
        <p:txBody>
          <a:bodyPr anchorCtr="0" anchor="t" bIns="45700" lIns="91425" spcFirstLastPara="1" rIns="91425" wrap="square" tIns="45700">
            <a:noAutofit/>
          </a:bodyPr>
          <a:lstStyle/>
          <a:p>
            <a:pPr indent="-365760" lvl="0" marL="457200" rtl="0" algn="l">
              <a:lnSpc>
                <a:spcPct val="130000"/>
              </a:lnSpc>
              <a:spcBef>
                <a:spcPts val="0"/>
              </a:spcBef>
              <a:spcAft>
                <a:spcPts val="0"/>
              </a:spcAft>
              <a:buSzPts val="2160"/>
              <a:buChar char="•"/>
            </a:pPr>
            <a:r>
              <a:rPr lang="en-US"/>
              <a:t>Deserializing</a:t>
            </a:r>
            <a:r>
              <a:rPr lang="en-US"/>
              <a:t> the data stored in the pickle file</a:t>
            </a:r>
            <a:endParaRPr/>
          </a:p>
          <a:p>
            <a:pPr indent="-365760" lvl="0" marL="457200" rtl="0" algn="l">
              <a:lnSpc>
                <a:spcPct val="130000"/>
              </a:lnSpc>
              <a:spcBef>
                <a:spcPts val="0"/>
              </a:spcBef>
              <a:spcAft>
                <a:spcPts val="0"/>
              </a:spcAft>
              <a:buSzPts val="2160"/>
              <a:buChar char="•"/>
            </a:pPr>
            <a:r>
              <a:rPr lang="en-US"/>
              <a:t>the data_dict dictionary is used to </a:t>
            </a:r>
            <a:r>
              <a:rPr lang="en-US"/>
              <a:t>laid</a:t>
            </a:r>
            <a:r>
              <a:rPr lang="en-US"/>
              <a:t> the input and labels and then convert them to Numpy array.</a:t>
            </a:r>
            <a:endParaRPr/>
          </a:p>
          <a:p>
            <a:pPr indent="-365760" lvl="0" marL="457200" rtl="0" algn="l">
              <a:lnSpc>
                <a:spcPct val="130000"/>
              </a:lnSpc>
              <a:spcBef>
                <a:spcPts val="0"/>
              </a:spcBef>
              <a:spcAft>
                <a:spcPts val="0"/>
              </a:spcAft>
              <a:buSzPts val="2160"/>
              <a:buChar char="•"/>
            </a:pPr>
            <a:r>
              <a:rPr lang="en-US"/>
              <a:t>Data is then divided into 80:20 ratio for training and testing</a:t>
            </a:r>
            <a:endParaRPr/>
          </a:p>
          <a:p>
            <a:pPr indent="-365760" lvl="0" marL="457200" rtl="0" algn="l">
              <a:lnSpc>
                <a:spcPct val="130000"/>
              </a:lnSpc>
              <a:spcBef>
                <a:spcPts val="0"/>
              </a:spcBef>
              <a:spcAft>
                <a:spcPts val="0"/>
              </a:spcAft>
              <a:buSzPts val="2160"/>
              <a:buChar char="•"/>
            </a:pPr>
            <a:r>
              <a:rPr lang="en-US"/>
              <a:t>The model </a:t>
            </a:r>
            <a:r>
              <a:rPr lang="en-US"/>
              <a:t>definition</a:t>
            </a:r>
            <a:r>
              <a:rPr lang="en-US"/>
              <a:t> consists of :</a:t>
            </a:r>
            <a:endParaRPr/>
          </a:p>
          <a:p>
            <a:pPr indent="-365760" lvl="0" marL="914400" rtl="0" algn="l">
              <a:lnSpc>
                <a:spcPct val="130000"/>
              </a:lnSpc>
              <a:spcBef>
                <a:spcPts val="0"/>
              </a:spcBef>
              <a:spcAft>
                <a:spcPts val="0"/>
              </a:spcAft>
              <a:buSzPts val="2160"/>
              <a:buAutoNum type="arabicPeriod"/>
            </a:pPr>
            <a:r>
              <a:rPr lang="en-US"/>
              <a:t>Dense</a:t>
            </a:r>
            <a:r>
              <a:rPr lang="en-US"/>
              <a:t> Layers : each consisting of 128, 64 and 24 neurons respectively.</a:t>
            </a:r>
            <a:endParaRPr/>
          </a:p>
          <a:p>
            <a:pPr indent="-365760" lvl="0" marL="914400" rtl="0" algn="l">
              <a:lnSpc>
                <a:spcPct val="130000"/>
              </a:lnSpc>
              <a:spcBef>
                <a:spcPts val="0"/>
              </a:spcBef>
              <a:spcAft>
                <a:spcPts val="0"/>
              </a:spcAft>
              <a:buSzPts val="2160"/>
              <a:buAutoNum type="arabicPeriod"/>
            </a:pPr>
            <a:r>
              <a:rPr lang="en-US"/>
              <a:t>Dropout Layers : dropout rate of 0.5</a:t>
            </a:r>
            <a:endParaRPr/>
          </a:p>
          <a:p>
            <a:pPr indent="-365760" lvl="0" marL="914400" rtl="0" algn="l">
              <a:lnSpc>
                <a:spcPct val="130000"/>
              </a:lnSpc>
              <a:spcBef>
                <a:spcPts val="0"/>
              </a:spcBef>
              <a:spcAft>
                <a:spcPts val="0"/>
              </a:spcAft>
              <a:buSzPts val="2160"/>
              <a:buAutoNum type="arabicPeriod"/>
            </a:pPr>
            <a:r>
              <a:rPr lang="en-US"/>
              <a:t>Parameters: trainable parameters 15,320</a:t>
            </a:r>
            <a:endParaRPr/>
          </a:p>
          <a:p>
            <a:pPr indent="-365760" lvl="0" marL="914400" rtl="0" algn="l">
              <a:lnSpc>
                <a:spcPct val="130000"/>
              </a:lnSpc>
              <a:spcBef>
                <a:spcPts val="0"/>
              </a:spcBef>
              <a:spcAft>
                <a:spcPts val="0"/>
              </a:spcAft>
              <a:buSzPts val="2160"/>
              <a:buAutoNum type="arabicPeriod"/>
            </a:pPr>
            <a:r>
              <a:rPr lang="en-US"/>
              <a:t>Output: 24 neurons as we have 24 output classes.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152400" y="977500"/>
            <a:ext cx="11189676" cy="5399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