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15" r:id="rId6"/>
    <p:sldId id="302" r:id="rId7"/>
    <p:sldId id="341" r:id="rId8"/>
    <p:sldId id="327" r:id="rId9"/>
    <p:sldId id="328" r:id="rId10"/>
    <p:sldId id="329" r:id="rId11"/>
    <p:sldId id="330" r:id="rId12"/>
    <p:sldId id="331" r:id="rId13"/>
    <p:sldId id="339" r:id="rId14"/>
    <p:sldId id="304" r:id="rId15"/>
    <p:sldId id="34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9D9D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85" autoAdjust="0"/>
    <p:restoredTop sz="95033" autoAdjust="0"/>
  </p:normalViewPr>
  <p:slideViewPr>
    <p:cSldViewPr snapToGrid="0">
      <p:cViewPr varScale="1">
        <p:scale>
          <a:sx n="62" d="100"/>
          <a:sy n="62" d="100"/>
        </p:scale>
        <p:origin x="-72" y="-276"/>
      </p:cViewPr>
      <p:guideLst>
        <p:guide orient="horz" pos="1968"/>
        <p:guide orient="horz" pos="3912"/>
        <p:guide orient="horz" pos="1656"/>
        <p:guide pos="408"/>
        <p:guide pos="7272"/>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pPr/>
              <a:t>11/13/2022</a:t>
            </a:fld>
            <a:endParaRPr lang="en-US"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pPr/>
              <a:t>‹#›</a:t>
            </a:fld>
            <a:endParaRPr lang="en-US" dirty="0"/>
          </a:p>
        </p:txBody>
      </p:sp>
    </p:spTree>
    <p:extLst>
      <p:ext uri="{BB962C8B-B14F-4D97-AF65-F5344CB8AC3E}">
        <p14:creationId xmlns:p14="http://schemas.microsoft.com/office/powerpoint/2010/main" xmlns=""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pPr/>
              <a:t>11/13/2022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pPr/>
              <a:t>‹#›</a:t>
            </a:fld>
            <a:endParaRPr lang="en-US" noProof="0" dirty="0"/>
          </a:p>
        </p:txBody>
      </p:sp>
    </p:spTree>
    <p:extLst>
      <p:ext uri="{BB962C8B-B14F-4D97-AF65-F5344CB8AC3E}">
        <p14:creationId xmlns:p14="http://schemas.microsoft.com/office/powerpoint/2010/main" xmlns=""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pPr/>
              <a:t>3</a:t>
            </a:fld>
            <a:endParaRPr lang="en-US" noProof="0" dirty="0"/>
          </a:p>
        </p:txBody>
      </p:sp>
    </p:spTree>
    <p:extLst>
      <p:ext uri="{BB962C8B-B14F-4D97-AF65-F5344CB8AC3E}">
        <p14:creationId xmlns:p14="http://schemas.microsoft.com/office/powerpoint/2010/main" xmlns=""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xmlns=""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xmlns=""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xmlns=""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xmlns=""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xmlns=""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xmlns=""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xmlns=""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xmlns="" val="1409194673"/>
      </p:ext>
    </p:extLst>
  </p:cSld>
  <p:clrMapOvr>
    <a:masterClrMapping/>
  </p:clrMapOvr>
  <p:extLst>
    <p:ext uri="{DCECCB84-F9BA-43D5-87BE-67443E8EF086}">
      <p15:sldGuideLst xmlns:p15="http://schemas.microsoft.com/office/powerpoint/2012/main" xmlns="">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xmlns=""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xmlns=""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xmlns=""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xmlns=""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xmlns=""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xmlns="" val="75139580"/>
      </p:ext>
    </p:extLst>
  </p:cSld>
  <p:clrMapOvr>
    <a:masterClrMapping/>
  </p:clrMapOvr>
  <p:extLst>
    <p:ext uri="{DCECCB84-F9BA-43D5-87BE-67443E8EF086}">
      <p15:sldGuideLst xmlns:p15="http://schemas.microsoft.com/office/powerpoint/2012/main" xmlns="">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xmlns=""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xmlns=""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xmlns=""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xmlns="" val="1591254852"/>
      </p:ext>
    </p:extLst>
  </p:cSld>
  <p:clrMapOvr>
    <a:masterClrMapping/>
  </p:clrMapOvr>
  <p:extLst>
    <p:ext uri="{DCECCB84-F9BA-43D5-87BE-67443E8EF086}">
      <p15:sldGuideLst xmlns:p15="http://schemas.microsoft.com/office/powerpoint/2012/main" xmlns="">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xmlns=""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xmlns=""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xmlns=""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xmlns=""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xmlns=""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xmlns=""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xmlns=""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xmlns=""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xmlns=""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xmlns=""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xmlns=""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xmlns=""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xmlns=""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xmlns=""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xmlns=""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xmlns=""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xmlns="" val="179588483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xmlns=""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xmlns=""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xmlns=""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xmlns=""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Tree>
    <p:extLst>
      <p:ext uri="{BB962C8B-B14F-4D97-AF65-F5344CB8AC3E}">
        <p14:creationId xmlns:p14="http://schemas.microsoft.com/office/powerpoint/2010/main" xmlns=""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xmlns=""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11/13/2022</a:t>
            </a:fld>
            <a:endParaRPr lang="en-US" dirty="0"/>
          </a:p>
        </p:txBody>
      </p:sp>
    </p:spTree>
    <p:extLst>
      <p:ext uri="{BB962C8B-B14F-4D97-AF65-F5344CB8AC3E}">
        <p14:creationId xmlns:p14="http://schemas.microsoft.com/office/powerpoint/2010/main" xmlns=""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xmlns=""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11/13/2022</a:t>
            </a:fld>
            <a:endParaRPr lang="en-US" sz="1100" dirty="0">
              <a:solidFill>
                <a:schemeClr val="accent2"/>
              </a:solidFill>
            </a:endParaRPr>
          </a:p>
        </p:txBody>
      </p:sp>
      <p:sp>
        <p:nvSpPr>
          <p:cNvPr id="29" name="Footer Placeholder 4">
            <a:extLst>
              <a:ext uri="{FF2B5EF4-FFF2-40B4-BE49-F238E27FC236}">
                <a16:creationId xmlns:a16="http://schemas.microsoft.com/office/drawing/2014/main" xmlns=""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xmlns=""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xmlns=""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201737A-B873-4D1D-8A41-5ABF5184BC8F}"/>
              </a:ext>
            </a:extLst>
          </p:cNvPr>
          <p:cNvSpPr>
            <a:spLocks noGrp="1"/>
          </p:cNvSpPr>
          <p:nvPr>
            <p:ph type="body" sz="quarter" idx="11"/>
          </p:nvPr>
        </p:nvSpPr>
        <p:spPr>
          <a:xfrm>
            <a:off x="6312871" y="3859477"/>
            <a:ext cx="4832207" cy="861497"/>
          </a:xfrm>
        </p:spPr>
        <p:txBody>
          <a:bodyPr>
            <a:normAutofit/>
          </a:bodyPr>
          <a:lstStyle/>
          <a:p>
            <a:r>
              <a:rPr lang="en-IN" dirty="0"/>
              <a:t>Restaurant Management System</a:t>
            </a:r>
          </a:p>
          <a:p>
            <a:r>
              <a:rPr lang="en-IN" dirty="0" smtClean="0"/>
              <a:t>STU61161ca57c8c01628839077</a:t>
            </a:r>
            <a:endParaRPr lang="en-IN" b="0" dirty="0">
              <a:solidFill>
                <a:schemeClr val="tx1"/>
              </a:solidFill>
            </a:endParaRPr>
          </a:p>
        </p:txBody>
      </p:sp>
      <p:sp>
        <p:nvSpPr>
          <p:cNvPr id="4" name="Title 3">
            <a:extLst>
              <a:ext uri="{FF2B5EF4-FFF2-40B4-BE49-F238E27FC236}">
                <a16:creationId xmlns:a16="http://schemas.microsoft.com/office/drawing/2014/main" xmlns="" id="{92056599-CDAA-4367-BEF8-31D6E32518C8}"/>
              </a:ext>
            </a:extLst>
          </p:cNvPr>
          <p:cNvSpPr>
            <a:spLocks noGrp="1"/>
          </p:cNvSpPr>
          <p:nvPr>
            <p:ph type="title"/>
          </p:nvPr>
        </p:nvSpPr>
        <p:spPr>
          <a:xfrm>
            <a:off x="6312871" y="2050553"/>
            <a:ext cx="4998720" cy="743448"/>
          </a:xfrm>
        </p:spPr>
        <p:txBody>
          <a:bodyPr>
            <a:normAutofit/>
          </a:bodyPr>
          <a:lstStyle/>
          <a:p>
            <a:r>
              <a:rPr lang="en-GB" sz="3200" dirty="0" smtClean="0"/>
              <a:t>MANASI ASHOK KAMBLE</a:t>
            </a:r>
            <a:endParaRPr lang="en-IN" sz="3200" dirty="0"/>
          </a:p>
        </p:txBody>
      </p:sp>
      <p:sp>
        <p:nvSpPr>
          <p:cNvPr id="15" name="Text Placeholder 1">
            <a:extLst>
              <a:ext uri="{FF2B5EF4-FFF2-40B4-BE49-F238E27FC236}">
                <a16:creationId xmlns:a16="http://schemas.microsoft.com/office/drawing/2014/main" xmlns="" id="{824B8A32-9AB3-457E-82E1-C85D3203CE35}"/>
              </a:ext>
            </a:extLst>
          </p:cNvPr>
          <p:cNvSpPr txBox="1">
            <a:spLocks/>
          </p:cNvSpPr>
          <p:nvPr/>
        </p:nvSpPr>
        <p:spPr>
          <a:xfrm>
            <a:off x="6312871"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400" dirty="0"/>
              <a:t>Final Project</a:t>
            </a:r>
          </a:p>
        </p:txBody>
      </p:sp>
      <p:pic>
        <p:nvPicPr>
          <p:cNvPr id="6" name="Picture 5">
            <a:extLst>
              <a:ext uri="{FF2B5EF4-FFF2-40B4-BE49-F238E27FC236}">
                <a16:creationId xmlns:a16="http://schemas.microsoft.com/office/drawing/2014/main" xmlns=""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9" name="Picture Placeholder 8">
            <a:extLst>
              <a:ext uri="{FF2B5EF4-FFF2-40B4-BE49-F238E27FC236}">
                <a16:creationId xmlns:a16="http://schemas.microsoft.com/office/drawing/2014/main" xmlns="" id="{CAD8F1AF-1B68-4A32-863D-876DB02857B3}"/>
              </a:ext>
            </a:extLst>
          </p:cNvPr>
          <p:cNvPicPr>
            <a:picLocks noGrp="1" noChangeAspect="1"/>
          </p:cNvPicPr>
          <p:nvPr>
            <p:ph type="pic" sz="quarter" idx="12"/>
          </p:nvPr>
        </p:nvPicPr>
        <p:blipFill>
          <a:blip r:embed="rId3"/>
          <a:srcRect l="18950" r="18950"/>
          <a:stretch>
            <a:fillRect/>
          </a:stretch>
        </p:blipFill>
        <p:spPr>
          <a:xfrm>
            <a:off x="1576322" y="2050553"/>
            <a:ext cx="3993624" cy="3617848"/>
          </a:xfrm>
        </p:spPr>
      </p:pic>
    </p:spTree>
    <p:extLst>
      <p:ext uri="{BB962C8B-B14F-4D97-AF65-F5344CB8AC3E}">
        <p14:creationId xmlns:p14="http://schemas.microsoft.com/office/powerpoint/2010/main" xmlns=""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xmlns=""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xmlns=""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pic>
        <p:nvPicPr>
          <p:cNvPr id="11" name="Picture 10">
            <a:extLst>
              <a:ext uri="{FF2B5EF4-FFF2-40B4-BE49-F238E27FC236}">
                <a16:creationId xmlns:a16="http://schemas.microsoft.com/office/drawing/2014/main" xmlns="" id="{5E3CD261-85BC-4D73-B620-085ED75783A6}"/>
              </a:ext>
            </a:extLst>
          </p:cNvPr>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503583" y="1093357"/>
            <a:ext cx="5720080" cy="2243455"/>
          </a:xfrm>
          <a:prstGeom prst="rect">
            <a:avLst/>
          </a:prstGeom>
          <a:noFill/>
          <a:ln>
            <a:noFill/>
          </a:ln>
        </p:spPr>
      </p:pic>
      <p:pic>
        <p:nvPicPr>
          <p:cNvPr id="12" name="Picture 11">
            <a:extLst>
              <a:ext uri="{FF2B5EF4-FFF2-40B4-BE49-F238E27FC236}">
                <a16:creationId xmlns:a16="http://schemas.microsoft.com/office/drawing/2014/main" xmlns="" id="{116B86C1-36DE-4D7E-9C71-5755A217B758}"/>
              </a:ext>
            </a:extLst>
          </p:cNvPr>
          <p:cNvPicPr>
            <a:picLocks noChangeAspect="1"/>
          </p:cNvPicPr>
          <p:nvPr/>
        </p:nvPicPr>
        <p:blipFill rotWithShape="1">
          <a:blip r:embed="rId5"/>
          <a:srcRect l="17391" t="17271" r="17174" b="9159"/>
          <a:stretch/>
        </p:blipFill>
        <p:spPr>
          <a:xfrm>
            <a:off x="503583" y="3506655"/>
            <a:ext cx="4996069" cy="2562841"/>
          </a:xfrm>
          <a:prstGeom prst="rect">
            <a:avLst/>
          </a:prstGeom>
        </p:spPr>
      </p:pic>
      <p:pic>
        <p:nvPicPr>
          <p:cNvPr id="3" name="Picture 2">
            <a:extLst>
              <a:ext uri="{FF2B5EF4-FFF2-40B4-BE49-F238E27FC236}">
                <a16:creationId xmlns:a16="http://schemas.microsoft.com/office/drawing/2014/main" xmlns="" id="{6922DE65-0341-46E5-AFC3-839E4379AF36}"/>
              </a:ext>
            </a:extLst>
          </p:cNvPr>
          <p:cNvPicPr>
            <a:picLocks noChangeAspect="1"/>
          </p:cNvPicPr>
          <p:nvPr/>
        </p:nvPicPr>
        <p:blipFill rotWithShape="1">
          <a:blip r:embed="rId6"/>
          <a:srcRect l="31477" t="36761" r="24205" b="9071"/>
          <a:stretch/>
        </p:blipFill>
        <p:spPr>
          <a:xfrm>
            <a:off x="6396037" y="467769"/>
            <a:ext cx="4175101" cy="2869043"/>
          </a:xfrm>
          <a:prstGeom prst="rect">
            <a:avLst/>
          </a:prstGeom>
        </p:spPr>
      </p:pic>
      <p:pic>
        <p:nvPicPr>
          <p:cNvPr id="10" name="Picture 9">
            <a:extLst>
              <a:ext uri="{FF2B5EF4-FFF2-40B4-BE49-F238E27FC236}">
                <a16:creationId xmlns:a16="http://schemas.microsoft.com/office/drawing/2014/main" xmlns="" id="{0231B936-927F-47B9-ABC7-CE7ED2F4D4A7}"/>
              </a:ext>
            </a:extLst>
          </p:cNvPr>
          <p:cNvPicPr>
            <a:picLocks noChangeAspect="1"/>
          </p:cNvPicPr>
          <p:nvPr/>
        </p:nvPicPr>
        <p:blipFill rotWithShape="1">
          <a:blip r:embed="rId7"/>
          <a:srcRect l="7500" t="15927" r="8068" b="6799"/>
          <a:stretch/>
        </p:blipFill>
        <p:spPr>
          <a:xfrm>
            <a:off x="5724077" y="3506655"/>
            <a:ext cx="6044964" cy="3110515"/>
          </a:xfrm>
          <a:prstGeom prst="rect">
            <a:avLst/>
          </a:prstGeom>
        </p:spPr>
      </p:pic>
    </p:spTree>
    <p:extLst>
      <p:ext uri="{BB962C8B-B14F-4D97-AF65-F5344CB8AC3E}">
        <p14:creationId xmlns:p14="http://schemas.microsoft.com/office/powerpoint/2010/main" xmlns=""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88C20CF-C1EE-4092-B52D-FD4AB2AB2508}"/>
              </a:ext>
            </a:extLst>
          </p:cNvPr>
          <p:cNvSpPr>
            <a:spLocks noGrp="1"/>
          </p:cNvSpPr>
          <p:nvPr>
            <p:ph type="title"/>
          </p:nvPr>
        </p:nvSpPr>
        <p:spPr>
          <a:xfrm>
            <a:off x="-699996" y="652342"/>
            <a:ext cx="11340000" cy="700114"/>
          </a:xfrm>
          <a:prstGeom prst="rect">
            <a:avLst/>
          </a:prstGeom>
        </p:spPr>
        <p:txBody>
          <a:bodyPr anchor="ctr">
            <a:normAutofit fontScale="90000"/>
          </a:bodyPr>
          <a:lstStyle/>
          <a:p>
            <a:pPr algn="ctr"/>
            <a:r>
              <a:rPr lang="en-US" sz="4800" b="1" dirty="0">
                <a:solidFill>
                  <a:schemeClr val="tx1"/>
                </a:solidFill>
              </a:rPr>
              <a:t>MEET OUR TEAM</a:t>
            </a:r>
          </a:p>
        </p:txBody>
      </p:sp>
      <p:sp>
        <p:nvSpPr>
          <p:cNvPr id="31" name="Text Placeholder 30">
            <a:extLst>
              <a:ext uri="{FF2B5EF4-FFF2-40B4-BE49-F238E27FC236}">
                <a16:creationId xmlns:a16="http://schemas.microsoft.com/office/drawing/2014/main" xmlns=""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xmlns=""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xmlns=""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xmlns=""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xmlns=""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xmlns=""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xmlns=""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xmlns="" id="{BC277FD7-925B-4C3D-A364-118403201507}"/>
              </a:ext>
            </a:extLst>
          </p:cNvPr>
          <p:cNvSpPr>
            <a:spLocks noGrp="1"/>
          </p:cNvSpPr>
          <p:nvPr>
            <p:ph type="body" sz="quarter" idx="12"/>
          </p:nvPr>
        </p:nvSpPr>
        <p:spPr>
          <a:xfrm>
            <a:off x="2176624" y="3945323"/>
            <a:ext cx="5586760" cy="1662740"/>
          </a:xfrm>
        </p:spPr>
        <p:txBody>
          <a:bodyPr>
            <a:normAutofit/>
          </a:bodyPr>
          <a:lstStyle/>
          <a:p>
            <a:r>
              <a:rPr lang="en-IN" dirty="0"/>
              <a:t>Name: </a:t>
            </a:r>
            <a:r>
              <a:rPr lang="en-IN" dirty="0" smtClean="0"/>
              <a:t>MANASI ASHOK KAMBLE</a:t>
            </a:r>
            <a:endParaRPr lang="en-IN" dirty="0"/>
          </a:p>
          <a:p>
            <a:r>
              <a:rPr lang="en-IN" dirty="0"/>
              <a:t>STU Id: </a:t>
            </a:r>
            <a:r>
              <a:rPr lang="en-IN" dirty="0"/>
              <a:t>STU61161ca57c8c01628839077</a:t>
            </a:r>
            <a:endParaRPr lang="en-IN" dirty="0"/>
          </a:p>
          <a:p>
            <a:endParaRPr lang="en-IN" dirty="0"/>
          </a:p>
        </p:txBody>
      </p:sp>
    </p:spTree>
    <p:extLst>
      <p:ext uri="{BB962C8B-B14F-4D97-AF65-F5344CB8AC3E}">
        <p14:creationId xmlns:p14="http://schemas.microsoft.com/office/powerpoint/2010/main" xmlns=""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7B2A79-14A6-40DD-A408-285F9F0372B6}"/>
              </a:ext>
            </a:extLst>
          </p:cNvPr>
          <p:cNvSpPr>
            <a:spLocks noGrp="1"/>
          </p:cNvSpPr>
          <p:nvPr>
            <p:ph type="ctrTitle"/>
          </p:nvPr>
        </p:nvSpPr>
        <p:spPr>
          <a:xfrm>
            <a:off x="-149455" y="2112986"/>
            <a:ext cx="7766936" cy="1646302"/>
          </a:xfrm>
        </p:spPr>
        <p:txBody>
          <a:bodyPr/>
          <a:lstStyle/>
          <a:p>
            <a:r>
              <a:rPr lang="en-IN" dirty="0"/>
              <a:t>Thank you!</a:t>
            </a:r>
          </a:p>
        </p:txBody>
      </p:sp>
      <p:sp>
        <p:nvSpPr>
          <p:cNvPr id="4" name="Slide Number Placeholder 3">
            <a:extLst>
              <a:ext uri="{FF2B5EF4-FFF2-40B4-BE49-F238E27FC236}">
                <a16:creationId xmlns:a16="http://schemas.microsoft.com/office/drawing/2014/main" xmlns="" id="{0AAA6066-347C-48F6-8B13-C32D469172E7}"/>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xmlns="" val="790899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BF2FBC7-3552-4F01-BB27-8BEEE74F7277}"/>
              </a:ext>
            </a:extLst>
          </p:cNvPr>
          <p:cNvSpPr>
            <a:spLocks noGrp="1"/>
          </p:cNvSpPr>
          <p:nvPr>
            <p:ph type="title"/>
          </p:nvPr>
        </p:nvSpPr>
        <p:spPr>
          <a:xfrm>
            <a:off x="1204843" y="2912309"/>
            <a:ext cx="9782314" cy="830997"/>
          </a:xfrm>
        </p:spPr>
        <p:txBody>
          <a:bodyPr>
            <a:noAutofit/>
          </a:bodyPr>
          <a:lstStyle/>
          <a:p>
            <a:r>
              <a:rPr lang="en-GB" dirty="0"/>
              <a:t>Restaurant Management System</a:t>
            </a:r>
            <a:br>
              <a:rPr lang="en-GB" dirty="0"/>
            </a:br>
            <a:r>
              <a:rPr lang="en-GB" dirty="0"/>
              <a:t/>
            </a:r>
            <a:br>
              <a:rPr lang="en-GB" dirty="0"/>
            </a:br>
            <a:endParaRPr lang="en-IN" dirty="0"/>
          </a:p>
        </p:txBody>
      </p:sp>
      <p:pic>
        <p:nvPicPr>
          <p:cNvPr id="5" name="Picture 4">
            <a:extLst>
              <a:ext uri="{FF2B5EF4-FFF2-40B4-BE49-F238E27FC236}">
                <a16:creationId xmlns:a16="http://schemas.microsoft.com/office/drawing/2014/main" xmlns=""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xmlns=""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xmlns=""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xmlns="" id="{F1FC3E39-8C60-4F64-9838-2A683F25B8C4}"/>
              </a:ext>
            </a:extLst>
          </p:cNvPr>
          <p:cNvPicPr>
            <a:picLocks noChangeAspect="1"/>
          </p:cNvPicPr>
          <p:nvPr/>
        </p:nvPicPr>
        <p:blipFill>
          <a:blip r:embed="rId4"/>
          <a:stretch>
            <a:fillRect/>
          </a:stretch>
        </p:blipFill>
        <p:spPr>
          <a:xfrm flipH="1">
            <a:off x="154609" y="3820160"/>
            <a:ext cx="1727200" cy="3010024"/>
          </a:xfrm>
          <a:prstGeom prst="rect">
            <a:avLst/>
          </a:prstGeom>
        </p:spPr>
      </p:pic>
      <p:sp>
        <p:nvSpPr>
          <p:cNvPr id="7" name="Text Placeholder 6">
            <a:extLst>
              <a:ext uri="{FF2B5EF4-FFF2-40B4-BE49-F238E27FC236}">
                <a16:creationId xmlns:a16="http://schemas.microsoft.com/office/drawing/2014/main" xmlns="" id="{B21C28F5-3CA3-4B78-B5C9-550C00BB3174}"/>
              </a:ext>
            </a:extLst>
          </p:cNvPr>
          <p:cNvSpPr>
            <a:spLocks noGrp="1"/>
          </p:cNvSpPr>
          <p:nvPr>
            <p:ph type="body" sz="quarter" idx="12"/>
          </p:nvPr>
        </p:nvSpPr>
        <p:spPr>
          <a:xfrm>
            <a:off x="1228436" y="1463105"/>
            <a:ext cx="9027702" cy="5243448"/>
          </a:xfrm>
        </p:spPr>
        <p:txBody>
          <a:bodyPr/>
          <a:lstStyle/>
          <a:p>
            <a:pPr lvl="1">
              <a:lnSpc>
                <a:spcPct val="150000"/>
              </a:lnSpc>
            </a:pPr>
            <a:r>
              <a:rPr lang="en-IN" dirty="0"/>
              <a:t>INTODUCTION</a:t>
            </a:r>
          </a:p>
          <a:p>
            <a:pPr lvl="1">
              <a:lnSpc>
                <a:spcPct val="150000"/>
              </a:lnSpc>
            </a:pPr>
            <a:r>
              <a:rPr lang="en-IN" dirty="0"/>
              <a:t>PROBLEM STATEMENT</a:t>
            </a:r>
          </a:p>
          <a:p>
            <a:pPr lvl="1">
              <a:lnSpc>
                <a:spcPct val="150000"/>
              </a:lnSpc>
            </a:pPr>
            <a:r>
              <a:rPr lang="en-IN" dirty="0"/>
              <a:t>PROJECT OVERVIEW</a:t>
            </a:r>
          </a:p>
          <a:p>
            <a:pPr lvl="1">
              <a:lnSpc>
                <a:spcPct val="150000"/>
              </a:lnSpc>
            </a:pPr>
            <a:r>
              <a:rPr lang="en-IN" dirty="0"/>
              <a:t>WHO ARE THE END USERS</a:t>
            </a:r>
          </a:p>
          <a:p>
            <a:pPr lvl="1">
              <a:lnSpc>
                <a:spcPct val="150000"/>
              </a:lnSpc>
            </a:pPr>
            <a:r>
              <a:rPr lang="en-US" dirty="0"/>
              <a:t>SOLUTION AND ITS VALUE PROPOSITION</a:t>
            </a:r>
          </a:p>
          <a:p>
            <a:pPr lvl="1">
              <a:lnSpc>
                <a:spcPct val="150000"/>
              </a:lnSpc>
            </a:pPr>
            <a:r>
              <a:rPr lang="en-IN" dirty="0"/>
              <a:t>THE WOW IN YOU SOLUTION</a:t>
            </a:r>
          </a:p>
          <a:p>
            <a:pPr lvl="1">
              <a:lnSpc>
                <a:spcPct val="150000"/>
              </a:lnSpc>
            </a:pPr>
            <a:r>
              <a:rPr lang="en-IN" dirty="0"/>
              <a:t>THE RESULT </a:t>
            </a:r>
          </a:p>
          <a:p>
            <a:pPr lvl="1">
              <a:lnSpc>
                <a:spcPct val="150000"/>
              </a:lnSpc>
            </a:pPr>
            <a:r>
              <a:rPr lang="en-IN" dirty="0"/>
              <a:t>MEET OUR TEAM</a:t>
            </a:r>
          </a:p>
          <a:p>
            <a:pPr lvl="1">
              <a:lnSpc>
                <a:spcPct val="150000"/>
              </a:lnSpc>
            </a:pPr>
            <a:endParaRPr lang="en-IN" dirty="0"/>
          </a:p>
        </p:txBody>
      </p:sp>
      <p:sp>
        <p:nvSpPr>
          <p:cNvPr id="9" name="Title 8">
            <a:extLst>
              <a:ext uri="{FF2B5EF4-FFF2-40B4-BE49-F238E27FC236}">
                <a16:creationId xmlns:a16="http://schemas.microsoft.com/office/drawing/2014/main" xmlns="" id="{FEF304F5-32C5-4869-B185-859B567855A8}"/>
              </a:ext>
            </a:extLst>
          </p:cNvPr>
          <p:cNvSpPr>
            <a:spLocks noGrp="1"/>
          </p:cNvSpPr>
          <p:nvPr>
            <p:ph type="title"/>
          </p:nvPr>
        </p:nvSpPr>
        <p:spPr>
          <a:xfrm>
            <a:off x="1467149" y="380821"/>
            <a:ext cx="4275138" cy="847817"/>
          </a:xfrm>
        </p:spPr>
        <p:txBody>
          <a:bodyPr/>
          <a:lstStyle/>
          <a:p>
            <a:r>
              <a:rPr lang="en-US" dirty="0"/>
              <a:t>AGENDA</a:t>
            </a:r>
          </a:p>
        </p:txBody>
      </p:sp>
    </p:spTree>
    <p:extLst>
      <p:ext uri="{BB962C8B-B14F-4D97-AF65-F5344CB8AC3E}">
        <p14:creationId xmlns:p14="http://schemas.microsoft.com/office/powerpoint/2010/main" xmlns=""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fade">
                                      <p:cBhvr>
                                        <p:cTn id="44" dur="1000"/>
                                        <p:tgtEl>
                                          <p:spTgt spid="7">
                                            <p:txEl>
                                              <p:pRg st="6" end="6"/>
                                            </p:txEl>
                                          </p:spTgt>
                                        </p:tgtEl>
                                      </p:cBhvr>
                                    </p:animEffect>
                                    <p:anim calcmode="lin" valueType="num">
                                      <p:cBhvr>
                                        <p:cTn id="4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1000"/>
                                        <p:tgtEl>
                                          <p:spTgt spid="7">
                                            <p:txEl>
                                              <p:pRg st="7" end="7"/>
                                            </p:txEl>
                                          </p:spTgt>
                                        </p:tgtEl>
                                      </p:cBhvr>
                                    </p:animEffect>
                                    <p:anim calcmode="lin" valueType="num">
                                      <p:cBhvr>
                                        <p:cTn id="5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297464-62E2-4557-BB64-6A2E429514B4}"/>
              </a:ext>
            </a:extLst>
          </p:cNvPr>
          <p:cNvSpPr>
            <a:spLocks noGrp="1"/>
          </p:cNvSpPr>
          <p:nvPr>
            <p:ph type="title"/>
          </p:nvPr>
        </p:nvSpPr>
        <p:spPr>
          <a:xfrm>
            <a:off x="677334" y="609600"/>
            <a:ext cx="8596668" cy="706582"/>
          </a:xfrm>
        </p:spPr>
        <p:txBody>
          <a:bodyPr/>
          <a:lstStyle/>
          <a:p>
            <a:r>
              <a:rPr lang="en-US" dirty="0">
                <a:solidFill>
                  <a:schemeClr val="tx1"/>
                </a:solidFill>
              </a:rPr>
              <a:t>INTRODUCTION</a:t>
            </a:r>
            <a:endParaRPr lang="en-IN" dirty="0">
              <a:solidFill>
                <a:schemeClr val="tx1"/>
              </a:solidFill>
            </a:endParaRPr>
          </a:p>
        </p:txBody>
      </p:sp>
      <p:sp>
        <p:nvSpPr>
          <p:cNvPr id="3" name="Content Placeholder 2">
            <a:extLst>
              <a:ext uri="{FF2B5EF4-FFF2-40B4-BE49-F238E27FC236}">
                <a16:creationId xmlns:a16="http://schemas.microsoft.com/office/drawing/2014/main" xmlns="" id="{0B0CE039-A189-432A-A47E-C81310F0C79A}"/>
              </a:ext>
            </a:extLst>
          </p:cNvPr>
          <p:cNvSpPr>
            <a:spLocks noGrp="1"/>
          </p:cNvSpPr>
          <p:nvPr>
            <p:ph idx="1"/>
          </p:nvPr>
        </p:nvSpPr>
        <p:spPr>
          <a:xfrm>
            <a:off x="677334" y="1488613"/>
            <a:ext cx="8596668" cy="3880773"/>
          </a:xfrm>
        </p:spPr>
        <p:txBody>
          <a:bodyPr>
            <a:normAutofit lnSpcReduction="10000"/>
          </a:bodyPr>
          <a:lstStyle/>
          <a:p>
            <a:pPr algn="just">
              <a:lnSpc>
                <a:spcPct val="200000"/>
              </a:lnSpc>
            </a:pPr>
            <a:r>
              <a:rPr lang="en-US" dirty="0"/>
              <a:t>Restaurant Management System is a website designed primarily for use in the food delivery industry. This system will allow hotels and restaurants to increase scope of business by reducing the labor cost involved. The system also allows to quickly and easily manage an online menu which customers can browse and use to place orders with just few clicks. Restaurant employees then use these orders through an easy to navigate graphical interface for efficient processing.</a:t>
            </a:r>
            <a:endParaRPr lang="en-IN" dirty="0"/>
          </a:p>
          <a:p>
            <a:pPr algn="just">
              <a:lnSpc>
                <a:spcPct val="200000"/>
              </a:lnSpc>
            </a:pPr>
            <a:endParaRPr lang="en-IN" dirty="0"/>
          </a:p>
        </p:txBody>
      </p:sp>
      <p:sp>
        <p:nvSpPr>
          <p:cNvPr id="4" name="Slide Number Placeholder 3">
            <a:extLst>
              <a:ext uri="{FF2B5EF4-FFF2-40B4-BE49-F238E27FC236}">
                <a16:creationId xmlns:a16="http://schemas.microsoft.com/office/drawing/2014/main" xmlns="" id="{8EF7F1BE-E352-4652-8817-C6D4826EEB48}"/>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xmlns="" val="3062330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46E4DD1-270B-4C80-AFF0-EB26F132AF36}"/>
              </a:ext>
            </a:extLst>
          </p:cNvPr>
          <p:cNvSpPr>
            <a:spLocks noGrp="1"/>
          </p:cNvSpPr>
          <p:nvPr>
            <p:ph type="body" sz="quarter" idx="12"/>
          </p:nvPr>
        </p:nvSpPr>
        <p:spPr>
          <a:xfrm>
            <a:off x="754603" y="1981573"/>
            <a:ext cx="6995603" cy="4087922"/>
          </a:xfrm>
        </p:spPr>
        <p:txBody>
          <a:bodyPr>
            <a:normAutofit fontScale="70000" lnSpcReduction="20000"/>
          </a:bodyPr>
          <a:lstStyle/>
          <a:p>
            <a:pPr>
              <a:lnSpc>
                <a:spcPct val="150000"/>
              </a:lnSpc>
            </a:pPr>
            <a:r>
              <a:rPr lang="en-IN" sz="2300" dirty="0"/>
              <a:t>Restaurant management system basically runs between customers and management in a restaurant. the customer interacts with generally one waiter and places their order, while the waiter takes multiple customers in a day. the customer places an order with the waiter, the waiter generates an invoice with the details of the customer, their order and table number, which is sent to the kitchen. once the order is prepared the runner uses the invoice to serve the food. </a:t>
            </a:r>
          </a:p>
          <a:p>
            <a:pPr>
              <a:lnSpc>
                <a:spcPct val="150000"/>
              </a:lnSpc>
            </a:pPr>
            <a:r>
              <a:rPr lang="en-IN" sz="2300" dirty="0"/>
              <a:t>The waiter usually asks again if the customers want to order anything more, this process can go on till the customer decides he does not want any more food. all the invoices generated by the customer are part of a much larger entity called order. the order is essentially the bill generated in the end by the restaurant for the customer. </a:t>
            </a:r>
          </a:p>
          <a:p>
            <a:pPr>
              <a:lnSpc>
                <a:spcPct val="150000"/>
              </a:lnSpc>
            </a:pPr>
            <a:endParaRPr lang="en-IN" sz="2800" dirty="0"/>
          </a:p>
        </p:txBody>
      </p:sp>
      <p:sp>
        <p:nvSpPr>
          <p:cNvPr id="4" name="Title 3">
            <a:extLst>
              <a:ext uri="{FF2B5EF4-FFF2-40B4-BE49-F238E27FC236}">
                <a16:creationId xmlns:a16="http://schemas.microsoft.com/office/drawing/2014/main" xmlns=""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xmlns=""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xmlns=""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xmlns=""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41EA3D7-6665-4A1E-AD2A-C7390FB60D60}"/>
              </a:ext>
            </a:extLst>
          </p:cNvPr>
          <p:cNvSpPr>
            <a:spLocks noGrp="1"/>
          </p:cNvSpPr>
          <p:nvPr>
            <p:ph type="body" sz="quarter" idx="12"/>
          </p:nvPr>
        </p:nvSpPr>
        <p:spPr>
          <a:xfrm>
            <a:off x="660400" y="2044700"/>
            <a:ext cx="8611191" cy="3560763"/>
          </a:xfrm>
        </p:spPr>
        <p:txBody>
          <a:bodyPr>
            <a:normAutofit/>
          </a:bodyPr>
          <a:lstStyle/>
          <a:p>
            <a:pPr algn="just">
              <a:lnSpc>
                <a:spcPct val="150000"/>
              </a:lnSpc>
            </a:pPr>
            <a:r>
              <a:rPr lang="en-US" sz="2400" dirty="0"/>
              <a:t>Develop a system that will allow customers to place their food order online and provide them with feedback as to the calorie and fat count of the meal, a generic image of the meal, a list of side dishes, main course ingredients, and cost information.</a:t>
            </a:r>
            <a:endParaRPr lang="en-IN" sz="2400" dirty="0"/>
          </a:p>
        </p:txBody>
      </p:sp>
      <p:sp>
        <p:nvSpPr>
          <p:cNvPr id="4" name="Title 3">
            <a:extLst>
              <a:ext uri="{FF2B5EF4-FFF2-40B4-BE49-F238E27FC236}">
                <a16:creationId xmlns:a16="http://schemas.microsoft.com/office/drawing/2014/main" xmlns="" id="{E396F2BA-F421-453B-A355-B10F122548C9}"/>
              </a:ext>
            </a:extLst>
          </p:cNvPr>
          <p:cNvSpPr>
            <a:spLocks noGrp="1"/>
          </p:cNvSpPr>
          <p:nvPr>
            <p:ph type="title"/>
          </p:nvPr>
        </p:nvSpPr>
        <p:spPr>
          <a:xfrm>
            <a:off x="660400" y="805213"/>
            <a:ext cx="6237550" cy="659603"/>
          </a:xfrm>
        </p:spPr>
        <p:txBody>
          <a:bodyPr>
            <a:normAutofit fontScale="90000"/>
          </a:bodyPr>
          <a:lstStyle/>
          <a:p>
            <a:r>
              <a:rPr lang="en-US" dirty="0"/>
              <a:t>PROJECT  OVERVIEW</a:t>
            </a:r>
            <a:endParaRPr lang="en-IN" dirty="0"/>
          </a:p>
        </p:txBody>
      </p:sp>
      <p:pic>
        <p:nvPicPr>
          <p:cNvPr id="5" name="Picture 4">
            <a:extLst>
              <a:ext uri="{FF2B5EF4-FFF2-40B4-BE49-F238E27FC236}">
                <a16:creationId xmlns:a16="http://schemas.microsoft.com/office/drawing/2014/main" xmlns="" id="{89DAE5EB-BCC3-4A2B-BDA0-76A75723FD8B}"/>
              </a:ext>
            </a:extLst>
          </p:cNvPr>
          <p:cNvPicPr>
            <a:picLocks noChangeAspect="1"/>
          </p:cNvPicPr>
          <p:nvPr/>
        </p:nvPicPr>
        <p:blipFill>
          <a:blip r:embed="rId2"/>
          <a:stretch>
            <a:fillRect/>
          </a:stretch>
        </p:blipFill>
        <p:spPr>
          <a:xfrm>
            <a:off x="8656675" y="2651052"/>
            <a:ext cx="3810000" cy="3810000"/>
          </a:xfrm>
          <a:prstGeom prst="rect">
            <a:avLst/>
          </a:prstGeom>
        </p:spPr>
      </p:pic>
      <p:pic>
        <p:nvPicPr>
          <p:cNvPr id="6" name="Picture 5">
            <a:extLst>
              <a:ext uri="{FF2B5EF4-FFF2-40B4-BE49-F238E27FC236}">
                <a16:creationId xmlns:a16="http://schemas.microsoft.com/office/drawing/2014/main" xmlns="" id="{091697D0-D7F2-4E1C-AFA9-B7F2356F47F5}"/>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xmlns="" val="410958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64E3B60-2780-459A-8583-F095D5E7463A}"/>
              </a:ext>
            </a:extLst>
          </p:cNvPr>
          <p:cNvSpPr>
            <a:spLocks noGrp="1"/>
          </p:cNvSpPr>
          <p:nvPr>
            <p:ph type="body" sz="quarter" idx="12"/>
          </p:nvPr>
        </p:nvSpPr>
        <p:spPr>
          <a:xfrm>
            <a:off x="721359" y="1991360"/>
            <a:ext cx="7904481" cy="3990023"/>
          </a:xfrm>
        </p:spPr>
        <p:txBody>
          <a:bodyPr>
            <a:normAutofit/>
          </a:bodyPr>
          <a:lstStyle/>
          <a:p>
            <a:pPr algn="just">
              <a:lnSpc>
                <a:spcPct val="150000"/>
              </a:lnSpc>
            </a:pPr>
            <a:r>
              <a:rPr lang="en-IN" sz="3600" dirty="0"/>
              <a:t>Customers</a:t>
            </a:r>
          </a:p>
        </p:txBody>
      </p:sp>
      <p:sp>
        <p:nvSpPr>
          <p:cNvPr id="4" name="Title 3">
            <a:extLst>
              <a:ext uri="{FF2B5EF4-FFF2-40B4-BE49-F238E27FC236}">
                <a16:creationId xmlns:a16="http://schemas.microsoft.com/office/drawing/2014/main" xmlns=""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xmlns=""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xmlns=""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B35EF13-5896-46EB-BB79-8B43E62222B3}"/>
              </a:ext>
            </a:extLst>
          </p:cNvPr>
          <p:cNvPicPr>
            <a:picLocks noChangeAspect="1"/>
          </p:cNvPicPr>
          <p:nvPr/>
        </p:nvPicPr>
        <p:blipFill>
          <a:blip r:embed="rId2"/>
          <a:stretch>
            <a:fillRect/>
          </a:stretch>
        </p:blipFill>
        <p:spPr>
          <a:xfrm>
            <a:off x="0" y="1475820"/>
            <a:ext cx="2692912" cy="3243923"/>
          </a:xfrm>
          <a:prstGeom prst="rect">
            <a:avLst/>
          </a:prstGeom>
        </p:spPr>
      </p:pic>
      <p:sp>
        <p:nvSpPr>
          <p:cNvPr id="2" name="Text Placeholder 1">
            <a:extLst>
              <a:ext uri="{FF2B5EF4-FFF2-40B4-BE49-F238E27FC236}">
                <a16:creationId xmlns:a16="http://schemas.microsoft.com/office/drawing/2014/main" xmlns="" id="{9C5BC36C-1F46-488C-B66D-4CAF65832F5B}"/>
              </a:ext>
            </a:extLst>
          </p:cNvPr>
          <p:cNvSpPr>
            <a:spLocks noGrp="1"/>
          </p:cNvSpPr>
          <p:nvPr>
            <p:ph type="body" sz="quarter" idx="12"/>
          </p:nvPr>
        </p:nvSpPr>
        <p:spPr>
          <a:xfrm>
            <a:off x="2147777" y="2275031"/>
            <a:ext cx="8438116" cy="3630123"/>
          </a:xfrm>
        </p:spPr>
        <p:txBody>
          <a:bodyPr>
            <a:normAutofit lnSpcReduction="10000"/>
          </a:bodyPr>
          <a:lstStyle/>
          <a:p>
            <a:pPr marL="457200" indent="-457200" algn="just">
              <a:lnSpc>
                <a:spcPct val="160000"/>
              </a:lnSpc>
              <a:buAutoNum type="arabicPeriod"/>
            </a:pPr>
            <a:r>
              <a:rPr lang="en-IN" dirty="0"/>
              <a:t>Easy to use the food ordering system are easy to use and offers high convenience with time and effort saving for the customers. This has encouraged more users to use the mobile apps and order their favourite food online to get them delivered to their table. </a:t>
            </a:r>
          </a:p>
          <a:p>
            <a:pPr marL="457200" indent="-457200" algn="just">
              <a:lnSpc>
                <a:spcPct val="160000"/>
              </a:lnSpc>
              <a:buAutoNum type="arabicPeriod"/>
            </a:pPr>
            <a:r>
              <a:rPr lang="en-IN" dirty="0"/>
              <a:t>5. Effective customer support with 24/7 customer support facilities, the system can offer the best customer supports, answering to their queries and assisting them in any need or complaints. </a:t>
            </a:r>
            <a:endParaRPr lang="en-IN" sz="2400" dirty="0"/>
          </a:p>
        </p:txBody>
      </p:sp>
      <p:sp>
        <p:nvSpPr>
          <p:cNvPr id="4" name="Title 3">
            <a:extLst>
              <a:ext uri="{FF2B5EF4-FFF2-40B4-BE49-F238E27FC236}">
                <a16:creationId xmlns:a16="http://schemas.microsoft.com/office/drawing/2014/main" xmlns="" id="{BCA740D3-9E07-4502-8069-21C41AD17028}"/>
              </a:ext>
            </a:extLst>
          </p:cNvPr>
          <p:cNvSpPr>
            <a:spLocks noGrp="1"/>
          </p:cNvSpPr>
          <p:nvPr>
            <p:ph type="title"/>
          </p:nvPr>
        </p:nvSpPr>
        <p:spPr>
          <a:xfrm>
            <a:off x="478900" y="290408"/>
            <a:ext cx="10454444" cy="1356646"/>
          </a:xfrm>
        </p:spPr>
        <p:txBody>
          <a:bodyPr/>
          <a:lstStyle/>
          <a:p>
            <a:r>
              <a:rPr lang="en-US" sz="3600" dirty="0"/>
              <a:t/>
            </a:r>
            <a:br>
              <a:rPr lang="en-US" sz="3600" dirty="0"/>
            </a:br>
            <a:r>
              <a:rPr lang="en-US" sz="3600" dirty="0"/>
              <a:t>SOLUTION AND ITS VALUE PROPOSITION</a:t>
            </a:r>
            <a:endParaRPr lang="en-IN" sz="3600" dirty="0"/>
          </a:p>
        </p:txBody>
      </p:sp>
      <p:pic>
        <p:nvPicPr>
          <p:cNvPr id="6" name="Picture 5">
            <a:extLst>
              <a:ext uri="{FF2B5EF4-FFF2-40B4-BE49-F238E27FC236}">
                <a16:creationId xmlns:a16="http://schemas.microsoft.com/office/drawing/2014/main" xmlns="" id="{B674C9E9-1283-4FA5-9E79-FC0B254FD093}"/>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xmlns="" val="328663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FB72B4C-C36A-4877-97D9-A53F2FA00C28}"/>
              </a:ext>
            </a:extLst>
          </p:cNvPr>
          <p:cNvPicPr>
            <a:picLocks noChangeAspect="1"/>
          </p:cNvPicPr>
          <p:nvPr/>
        </p:nvPicPr>
        <p:blipFill rotWithShape="1">
          <a:blip r:embed="rId2"/>
          <a:srcRect b="7597"/>
          <a:stretch/>
        </p:blipFill>
        <p:spPr>
          <a:xfrm>
            <a:off x="64169" y="3383989"/>
            <a:ext cx="2465671" cy="3420077"/>
          </a:xfrm>
          <a:prstGeom prst="rect">
            <a:avLst/>
          </a:prstGeom>
        </p:spPr>
      </p:pic>
      <p:sp>
        <p:nvSpPr>
          <p:cNvPr id="2" name="Text Placeholder 1">
            <a:extLst>
              <a:ext uri="{FF2B5EF4-FFF2-40B4-BE49-F238E27FC236}">
                <a16:creationId xmlns:a16="http://schemas.microsoft.com/office/drawing/2014/main" xmlns="" id="{867B3BDA-BF44-483E-A095-A0B81C73B6B6}"/>
              </a:ext>
            </a:extLst>
          </p:cNvPr>
          <p:cNvSpPr>
            <a:spLocks noGrp="1"/>
          </p:cNvSpPr>
          <p:nvPr>
            <p:ph type="body" sz="quarter" idx="12"/>
          </p:nvPr>
        </p:nvSpPr>
        <p:spPr>
          <a:xfrm>
            <a:off x="2241710" y="1605434"/>
            <a:ext cx="8357936" cy="3557110"/>
          </a:xfrm>
        </p:spPr>
        <p:txBody>
          <a:bodyPr>
            <a:normAutofit/>
          </a:bodyPr>
          <a:lstStyle/>
          <a:p>
            <a:pPr marL="0" indent="0" algn="just">
              <a:lnSpc>
                <a:spcPct val="150000"/>
              </a:lnSpc>
              <a:buNone/>
            </a:pPr>
            <a:r>
              <a:rPr lang="en-IN" dirty="0"/>
              <a:t>In that we have to use some languages.</a:t>
            </a:r>
          </a:p>
          <a:p>
            <a:pPr lvl="0"/>
            <a:r>
              <a:rPr lang="en-IN" dirty="0"/>
              <a:t>MySQL - all database related developments were handled using this because development tools, and administration objects are available with this software.</a:t>
            </a:r>
          </a:p>
          <a:p>
            <a:pPr lvl="0"/>
            <a:r>
              <a:rPr lang="en-IN" dirty="0"/>
              <a:t>HTML – Hyper Text Markup Language is used to build the base interfaces of the system </a:t>
            </a:r>
          </a:p>
          <a:p>
            <a:r>
              <a:rPr lang="en-IN" dirty="0"/>
              <a:t>CSS – Cascading Style Sheets was used to make the system more attractive and user friendly.  Php –used to build the system.</a:t>
            </a:r>
          </a:p>
          <a:p>
            <a:r>
              <a:rPr lang="en-IN" dirty="0"/>
              <a:t>XAMPP SERVER</a:t>
            </a:r>
          </a:p>
        </p:txBody>
      </p:sp>
      <p:sp>
        <p:nvSpPr>
          <p:cNvPr id="4" name="Title 3">
            <a:extLst>
              <a:ext uri="{FF2B5EF4-FFF2-40B4-BE49-F238E27FC236}">
                <a16:creationId xmlns:a16="http://schemas.microsoft.com/office/drawing/2014/main" xmlns="" id="{BD5F5E87-B139-4D7C-98F2-C0BAF7E7978C}"/>
              </a:ext>
            </a:extLst>
          </p:cNvPr>
          <p:cNvSpPr>
            <a:spLocks noGrp="1"/>
          </p:cNvSpPr>
          <p:nvPr>
            <p:ph type="title"/>
          </p:nvPr>
        </p:nvSpPr>
        <p:spPr>
          <a:xfrm>
            <a:off x="660399" y="630432"/>
            <a:ext cx="8503921" cy="1414268"/>
          </a:xfrm>
        </p:spPr>
        <p:txBody>
          <a:bodyPr>
            <a:normAutofit fontScale="90000"/>
          </a:bodyPr>
          <a:lstStyle/>
          <a:p>
            <a:r>
              <a:rPr lang="en-US" dirty="0"/>
              <a:t>THE WOW IN YOUR SOLUTION</a:t>
            </a:r>
            <a:endParaRPr lang="en-IN" dirty="0"/>
          </a:p>
        </p:txBody>
      </p:sp>
    </p:spTree>
    <p:extLst>
      <p:ext uri="{BB962C8B-B14F-4D97-AF65-F5344CB8AC3E}">
        <p14:creationId xmlns:p14="http://schemas.microsoft.com/office/powerpoint/2010/main" xmlns="" val="351649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fade">
                                      <p:cBhvr>
                                        <p:cTn id="40" dur="1000"/>
                                        <p:tgtEl>
                                          <p:spTgt spid="2">
                                            <p:txEl>
                                              <p:pRg st="4" end="4"/>
                                            </p:txEl>
                                          </p:spTgt>
                                        </p:tgtEl>
                                      </p:cBhvr>
                                    </p:animEffect>
                                    <p:anim calcmode="lin" valueType="num">
                                      <p:cBhvr>
                                        <p:cTn id="41"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581</TotalTime>
  <Words>512</Words>
  <Application>Microsoft Office PowerPoint</Application>
  <PresentationFormat>Custom</PresentationFormat>
  <Paragraphs>43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MANASI ASHOK KAMBLE</vt:lpstr>
      <vt:lpstr>Restaurant Management System  </vt:lpstr>
      <vt:lpstr>AGENDA</vt:lpstr>
      <vt:lpstr>INTRODUCTION</vt:lpstr>
      <vt:lpstr>PROBLEM  STATEMENT</vt:lpstr>
      <vt:lpstr>PROJECT  OVERVIEW</vt:lpstr>
      <vt:lpstr>WHO ARE THE END USERS?</vt:lpstr>
      <vt:lpstr> SOLUTION AND ITS VALUE PROPOSITION</vt:lpstr>
      <vt:lpstr>THE WOW IN YOUR SOLUTION</vt:lpstr>
      <vt:lpstr>RESULTS </vt:lpstr>
      <vt:lpstr>MEET OUR TEAM</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ak</cp:lastModifiedBy>
  <cp:revision>82</cp:revision>
  <dcterms:created xsi:type="dcterms:W3CDTF">2021-07-11T13:13:15Z</dcterms:created>
  <dcterms:modified xsi:type="dcterms:W3CDTF">2022-11-13T10:27:01Z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