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6a1d015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6a1d015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a6a1d015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a6a1d015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6a1d015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6a1d015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6a1d015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6a1d015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a6a1d015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a6a1d015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6a1d015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a6a1d015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a6a1d015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a6a1d015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a6a1d015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a6a1d015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a6a1d015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a6a1d015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6a1d015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6a1d015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a6a1d015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a6a1d015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a6a1d015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a6a1d015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d9fe724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d9fe724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d9fe724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d9fe724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d9fe724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d9fe724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d9fe724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d9fe724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d9fe724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d9fe724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9fe724d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d9fe724d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d9fe724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d9fe724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d9fe724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d9fe724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d9fe724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d9fe724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d9fe724d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d9fe724d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a6a1d015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a6a1d015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d9fe724d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d9fe724d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d9fe724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d9fe724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d9fe724d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d9fe724d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d9fe724d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d9fe724d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d9fe724d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d9fe724d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d9fe724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d9fe724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d9fe724d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d9fe724d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d9fe724d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d9fe724d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dc4a96d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dc4a96d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dc4a96d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dc4a96d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a6a1d015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a6a1d015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dc4a96d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dc4a96d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dc4a96d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dc4a96d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dc4a96dd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dc4a96dd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2dc4a96dd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2dc4a96dd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dc4a96dd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dc4a96dd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dc4a96d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dc4a96d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dc4a96d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dc4a96d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dc4a96d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dc4a96d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dc4a96dd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dc4a96dd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dc4a96dd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dc4a96dd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a6a1d01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a6a1d01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dc4a96dd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dc4a96dd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dc4a96dd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dc4a96dd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dc4a96dd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dc4a96dd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dc4a96dd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2dc4a96dd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dc4a96dd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2dc4a96dd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dc4a96dd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dc4a96dd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2dc4a96dd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2dc4a96dd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dc4a96dd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2dc4a96dd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dc4a96dd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dc4a96dd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dc4a96dd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dc4a96dd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a6a1d015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a6a1d015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dc4a96dd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dc4a96dd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dc4a96dd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dc4a96dd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dc4a96dd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dc4a96dd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2dc4a96dd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2dc4a96dd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2dc4a96dd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2dc4a96dd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2dc4a96dd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2dc4a96dd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dc4a96dd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dc4a96dd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2dc4a96dd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2dc4a96dd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dc4a96dd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2dc4a96dd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dc4a96dd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dc4a96dd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a6a1d015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a6a1d015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2dc4a96dd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2dc4a96dd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2dc4a96dd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2dc4a96dd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2f3c2979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2f3c2979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2f3c2979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2f3c2979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2f654085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2f654085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2f654085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2f654085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f654085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f654085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2f3c2979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2f3c2979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2f3c2979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2f3c2979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f3c2979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f3c2979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a6a1d015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a6a1d015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2f3c29795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2f3c29795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2f3c29795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2f3c29795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2f3c2979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2f3c2979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2f654085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2f654085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2f654085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2f654085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2f654085d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2f654085d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f654085d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f654085d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2eec67c2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2eec67c2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a6a1d015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a6a1d015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23.png"/><Relationship Id="rId7" Type="http://schemas.openxmlformats.org/officeDocument/2006/relationships/image" Target="../media/image27.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47.png"/><Relationship Id="rId5" Type="http://schemas.openxmlformats.org/officeDocument/2006/relationships/image" Target="../media/image52.png"/><Relationship Id="rId6" Type="http://schemas.openxmlformats.org/officeDocument/2006/relationships/image" Target="../media/image42.png"/><Relationship Id="rId7" Type="http://schemas.openxmlformats.org/officeDocument/2006/relationships/image" Target="../media/image44.png"/><Relationship Id="rId8"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63.png"/><Relationship Id="rId7" Type="http://schemas.openxmlformats.org/officeDocument/2006/relationships/image" Target="../media/image48.png"/><Relationship Id="rId8"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image" Target="../media/image54.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5.png"/><Relationship Id="rId8"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8.png"/><Relationship Id="rId4" Type="http://schemas.openxmlformats.org/officeDocument/2006/relationships/image" Target="../media/image65.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image" Target="../media/image61.png"/><Relationship Id="rId8" Type="http://schemas.openxmlformats.org/officeDocument/2006/relationships/image" Target="../media/image6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7.png"/><Relationship Id="rId4" Type="http://schemas.openxmlformats.org/officeDocument/2006/relationships/image" Target="../media/image75.png"/><Relationship Id="rId5" Type="http://schemas.openxmlformats.org/officeDocument/2006/relationships/image" Target="../media/image70.png"/><Relationship Id="rId6" Type="http://schemas.openxmlformats.org/officeDocument/2006/relationships/image" Target="../media/image6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2.png"/><Relationship Id="rId4" Type="http://schemas.openxmlformats.org/officeDocument/2006/relationships/image" Target="../media/image78.png"/><Relationship Id="rId9" Type="http://schemas.openxmlformats.org/officeDocument/2006/relationships/image" Target="../media/image79.png"/><Relationship Id="rId5" Type="http://schemas.openxmlformats.org/officeDocument/2006/relationships/image" Target="../media/image76.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7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9.png"/><Relationship Id="rId4" Type="http://schemas.openxmlformats.org/officeDocument/2006/relationships/image" Target="../media/image80.png"/><Relationship Id="rId5" Type="http://schemas.openxmlformats.org/officeDocument/2006/relationships/image" Target="../media/image9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2.png"/><Relationship Id="rId4" Type="http://schemas.openxmlformats.org/officeDocument/2006/relationships/image" Target="../media/image81.png"/><Relationship Id="rId5" Type="http://schemas.openxmlformats.org/officeDocument/2006/relationships/image" Target="../media/image8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6.png"/><Relationship Id="rId4" Type="http://schemas.openxmlformats.org/officeDocument/2006/relationships/image" Target="../media/image83.png"/><Relationship Id="rId5" Type="http://schemas.openxmlformats.org/officeDocument/2006/relationships/image" Target="../media/image85.png"/><Relationship Id="rId6" Type="http://schemas.openxmlformats.org/officeDocument/2006/relationships/image" Target="../media/image8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7.png"/><Relationship Id="rId4" Type="http://schemas.openxmlformats.org/officeDocument/2006/relationships/image" Target="../media/image9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2.png"/><Relationship Id="rId4" Type="http://schemas.openxmlformats.org/officeDocument/2006/relationships/image" Target="../media/image91.png"/><Relationship Id="rId5" Type="http://schemas.openxmlformats.org/officeDocument/2006/relationships/image" Target="../media/image9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4.png"/><Relationship Id="rId4" Type="http://schemas.openxmlformats.org/officeDocument/2006/relationships/image" Target="../media/image9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0.png"/><Relationship Id="rId4" Type="http://schemas.openxmlformats.org/officeDocument/2006/relationships/image" Target="../media/image108.png"/><Relationship Id="rId5" Type="http://schemas.openxmlformats.org/officeDocument/2006/relationships/image" Target="../media/image10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05.png"/><Relationship Id="rId4" Type="http://schemas.openxmlformats.org/officeDocument/2006/relationships/image" Target="../media/image111.png"/><Relationship Id="rId11" Type="http://schemas.openxmlformats.org/officeDocument/2006/relationships/image" Target="../media/image113.png"/><Relationship Id="rId10" Type="http://schemas.openxmlformats.org/officeDocument/2006/relationships/image" Target="../media/image137.png"/><Relationship Id="rId9" Type="http://schemas.openxmlformats.org/officeDocument/2006/relationships/image" Target="../media/image109.png"/><Relationship Id="rId5" Type="http://schemas.openxmlformats.org/officeDocument/2006/relationships/image" Target="../media/image103.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2.png"/><Relationship Id="rId4" Type="http://schemas.openxmlformats.org/officeDocument/2006/relationships/image" Target="../media/image117.png"/><Relationship Id="rId5" Type="http://schemas.openxmlformats.org/officeDocument/2006/relationships/image" Target="../media/image116.png"/><Relationship Id="rId6" Type="http://schemas.openxmlformats.org/officeDocument/2006/relationships/image" Target="../media/image126.png"/><Relationship Id="rId7" Type="http://schemas.openxmlformats.org/officeDocument/2006/relationships/image" Target="../media/image123.png"/><Relationship Id="rId8" Type="http://schemas.openxmlformats.org/officeDocument/2006/relationships/image" Target="../media/image1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7.png"/><Relationship Id="rId4" Type="http://schemas.openxmlformats.org/officeDocument/2006/relationships/image" Target="../media/image125.png"/><Relationship Id="rId5" Type="http://schemas.openxmlformats.org/officeDocument/2006/relationships/image" Target="../media/image129.png"/><Relationship Id="rId6" Type="http://schemas.openxmlformats.org/officeDocument/2006/relationships/image" Target="../media/image1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8.png"/><Relationship Id="rId4" Type="http://schemas.openxmlformats.org/officeDocument/2006/relationships/image" Target="../media/image121.png"/><Relationship Id="rId5" Type="http://schemas.openxmlformats.org/officeDocument/2006/relationships/image" Target="../media/image132.png"/><Relationship Id="rId6" Type="http://schemas.openxmlformats.org/officeDocument/2006/relationships/image" Target="../media/image130.png"/><Relationship Id="rId7" Type="http://schemas.openxmlformats.org/officeDocument/2006/relationships/image" Target="../media/image135.png"/><Relationship Id="rId8" Type="http://schemas.openxmlformats.org/officeDocument/2006/relationships/image" Target="../media/image1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39.png"/><Relationship Id="rId4" Type="http://schemas.openxmlformats.org/officeDocument/2006/relationships/image" Target="../media/image142.png"/><Relationship Id="rId5" Type="http://schemas.openxmlformats.org/officeDocument/2006/relationships/image" Target="../media/image1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4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38.png"/><Relationship Id="rId4" Type="http://schemas.openxmlformats.org/officeDocument/2006/relationships/image" Target="../media/image141.png"/><Relationship Id="rId5" Type="http://schemas.openxmlformats.org/officeDocument/2006/relationships/image" Target="../media/image136.png"/><Relationship Id="rId6" Type="http://schemas.openxmlformats.org/officeDocument/2006/relationships/image" Target="../media/image1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5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1" Type="http://schemas.openxmlformats.org/officeDocument/2006/relationships/image" Target="../media/image155.png"/><Relationship Id="rId10" Type="http://schemas.openxmlformats.org/officeDocument/2006/relationships/image" Target="../media/image154.png"/><Relationship Id="rId13" Type="http://schemas.openxmlformats.org/officeDocument/2006/relationships/image" Target="../media/image158.png"/><Relationship Id="rId12" Type="http://schemas.openxmlformats.org/officeDocument/2006/relationships/image" Target="../media/image157.png"/><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45.png"/><Relationship Id="rId4" Type="http://schemas.openxmlformats.org/officeDocument/2006/relationships/image" Target="../media/image147.png"/><Relationship Id="rId9" Type="http://schemas.openxmlformats.org/officeDocument/2006/relationships/image" Target="../media/image153.png"/><Relationship Id="rId5" Type="http://schemas.openxmlformats.org/officeDocument/2006/relationships/image" Target="../media/image149.png"/><Relationship Id="rId6" Type="http://schemas.openxmlformats.org/officeDocument/2006/relationships/image" Target="../media/image146.png"/><Relationship Id="rId7" Type="http://schemas.openxmlformats.org/officeDocument/2006/relationships/image" Target="../media/image151.png"/><Relationship Id="rId8" Type="http://schemas.openxmlformats.org/officeDocument/2006/relationships/image" Target="../media/image15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60.png"/><Relationship Id="rId4" Type="http://schemas.openxmlformats.org/officeDocument/2006/relationships/image" Target="../media/image161.png"/><Relationship Id="rId5" Type="http://schemas.openxmlformats.org/officeDocument/2006/relationships/image" Target="../media/image156.png"/><Relationship Id="rId6" Type="http://schemas.openxmlformats.org/officeDocument/2006/relationships/image" Target="../media/image1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45.png"/><Relationship Id="rId4" Type="http://schemas.openxmlformats.org/officeDocument/2006/relationships/image" Target="../media/image159.png"/><Relationship Id="rId5" Type="http://schemas.openxmlformats.org/officeDocument/2006/relationships/image" Target="../media/image16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62.png"/><Relationship Id="rId4" Type="http://schemas.openxmlformats.org/officeDocument/2006/relationships/image" Target="../media/image168.png"/><Relationship Id="rId5" Type="http://schemas.openxmlformats.org/officeDocument/2006/relationships/image" Target="../media/image169.png"/><Relationship Id="rId6" Type="http://schemas.openxmlformats.org/officeDocument/2006/relationships/image" Target="../media/image16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45.png"/><Relationship Id="rId4" Type="http://schemas.openxmlformats.org/officeDocument/2006/relationships/image" Target="../media/image166.png"/><Relationship Id="rId5" Type="http://schemas.openxmlformats.org/officeDocument/2006/relationships/image" Target="../media/image173.png"/><Relationship Id="rId6" Type="http://schemas.openxmlformats.org/officeDocument/2006/relationships/image" Target="../media/image17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72.png"/><Relationship Id="rId4" Type="http://schemas.openxmlformats.org/officeDocument/2006/relationships/image" Target="../media/image165.png"/><Relationship Id="rId5" Type="http://schemas.openxmlformats.org/officeDocument/2006/relationships/image" Target="../media/image174.png"/><Relationship Id="rId6" Type="http://schemas.openxmlformats.org/officeDocument/2006/relationships/image" Target="../media/image177.png"/><Relationship Id="rId7" Type="http://schemas.openxmlformats.org/officeDocument/2006/relationships/image" Target="../media/image175.png"/></Relationships>
</file>

<file path=ppt/slides/_rels/slide83.xml.rels><?xml version="1.0" encoding="UTF-8" standalone="yes"?><Relationships xmlns="http://schemas.openxmlformats.org/package/2006/relationships"><Relationship Id="rId10" Type="http://schemas.openxmlformats.org/officeDocument/2006/relationships/image" Target="../media/image179.png"/><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45.png"/><Relationship Id="rId4" Type="http://schemas.openxmlformats.org/officeDocument/2006/relationships/image" Target="../media/image170.png"/><Relationship Id="rId9" Type="http://schemas.openxmlformats.org/officeDocument/2006/relationships/image" Target="../media/image182.png"/><Relationship Id="rId5" Type="http://schemas.openxmlformats.org/officeDocument/2006/relationships/image" Target="../media/image180.png"/><Relationship Id="rId6" Type="http://schemas.openxmlformats.org/officeDocument/2006/relationships/image" Target="../media/image176.png"/><Relationship Id="rId7" Type="http://schemas.openxmlformats.org/officeDocument/2006/relationships/image" Target="../media/image178.png"/><Relationship Id="rId8" Type="http://schemas.openxmlformats.org/officeDocument/2006/relationships/image" Target="../media/image183.png"/></Relationships>
</file>

<file path=ppt/slides/_rels/slide84.xml.rels><?xml version="1.0" encoding="UTF-8" standalone="yes"?><Relationships xmlns="http://schemas.openxmlformats.org/package/2006/relationships"><Relationship Id="rId10" Type="http://schemas.openxmlformats.org/officeDocument/2006/relationships/image" Target="../media/image185.png"/><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86.png"/><Relationship Id="rId4" Type="http://schemas.openxmlformats.org/officeDocument/2006/relationships/image" Target="../media/image194.png"/><Relationship Id="rId9" Type="http://schemas.openxmlformats.org/officeDocument/2006/relationships/image" Target="../media/image181.png"/><Relationship Id="rId5" Type="http://schemas.openxmlformats.org/officeDocument/2006/relationships/image" Target="../media/image184.png"/><Relationship Id="rId6" Type="http://schemas.openxmlformats.org/officeDocument/2006/relationships/image" Target="../media/image188.png"/><Relationship Id="rId7" Type="http://schemas.openxmlformats.org/officeDocument/2006/relationships/image" Target="../media/image191.png"/><Relationship Id="rId8" Type="http://schemas.openxmlformats.org/officeDocument/2006/relationships/image" Target="../media/image18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9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9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92.png"/><Relationship Id="rId4" Type="http://schemas.openxmlformats.org/officeDocument/2006/relationships/image" Target="../media/image193.png"/><Relationship Id="rId5" Type="http://schemas.openxmlformats.org/officeDocument/2006/relationships/image" Target="../media/image18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POJ-104</a:t>
            </a:r>
            <a:endParaRPr/>
          </a:p>
        </p:txBody>
      </p:sp>
      <p:sp>
        <p:nvSpPr>
          <p:cNvPr id="55" name="Google Shape;55;p13"/>
          <p:cNvSpPr txBox="1"/>
          <p:nvPr>
            <p:ph idx="1" type="body"/>
          </p:nvPr>
        </p:nvSpPr>
        <p:spPr>
          <a:xfrm>
            <a:off x="311700" y="1152475"/>
            <a:ext cx="403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Contains text files of C code</a:t>
            </a:r>
            <a:endParaRPr/>
          </a:p>
          <a:p>
            <a:pPr indent="-342900" lvl="0" marL="457200" rtl="0" algn="l">
              <a:spcBef>
                <a:spcPts val="0"/>
              </a:spcBef>
              <a:spcAft>
                <a:spcPts val="0"/>
              </a:spcAft>
              <a:buSzPts val="1800"/>
              <a:buChar char="●"/>
            </a:pPr>
            <a:r>
              <a:rPr lang="en"/>
              <a:t>Consists of 104 folders </a:t>
            </a:r>
            <a:endParaRPr/>
          </a:p>
          <a:p>
            <a:pPr indent="-342900" lvl="0" marL="457200" rtl="0" algn="l">
              <a:spcBef>
                <a:spcPts val="0"/>
              </a:spcBef>
              <a:spcAft>
                <a:spcPts val="0"/>
              </a:spcAft>
              <a:buSzPts val="1800"/>
              <a:buChar char="●"/>
            </a:pPr>
            <a:r>
              <a:rPr lang="en"/>
              <a:t>Each folder contains 500 files that have the same semantic value (they solve the same problem) but different syntax. </a:t>
            </a:r>
            <a:endParaRPr/>
          </a:p>
          <a:p>
            <a:pPr indent="-342900" lvl="0" marL="457200" rtl="0" algn="l">
              <a:spcBef>
                <a:spcPts val="0"/>
              </a:spcBef>
              <a:spcAft>
                <a:spcPts val="0"/>
              </a:spcAft>
              <a:buSzPts val="1800"/>
              <a:buChar char="●"/>
            </a:pPr>
            <a:r>
              <a:rPr lang="en"/>
              <a:t>Total 52,000 C code files</a:t>
            </a:r>
            <a:endParaRPr/>
          </a:p>
          <a:p>
            <a:pPr indent="0" lvl="0" marL="0" rtl="0" algn="l">
              <a:spcBef>
                <a:spcPts val="120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4127400" y="1060163"/>
            <a:ext cx="4790350" cy="328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1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 Overview</a:t>
            </a:r>
            <a:endParaRPr/>
          </a:p>
        </p:txBody>
      </p:sp>
      <p:pic>
        <p:nvPicPr>
          <p:cNvPr id="123" name="Google Shape;123;p22"/>
          <p:cNvPicPr preferRelativeResize="0"/>
          <p:nvPr/>
        </p:nvPicPr>
        <p:blipFill>
          <a:blip r:embed="rId3">
            <a:alphaModFix/>
          </a:blip>
          <a:stretch>
            <a:fillRect/>
          </a:stretch>
        </p:blipFill>
        <p:spPr>
          <a:xfrm>
            <a:off x="2080050" y="748878"/>
            <a:ext cx="4591045" cy="425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4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Multi-View Positive and Negative sampling</a:t>
            </a:r>
            <a:endParaRPr/>
          </a:p>
        </p:txBody>
      </p:sp>
      <p:sp>
        <p:nvSpPr>
          <p:cNvPr id="129" name="Google Shape;129;p23"/>
          <p:cNvSpPr txBox="1"/>
          <p:nvPr>
            <p:ph idx="1" type="body"/>
          </p:nvPr>
        </p:nvSpPr>
        <p:spPr>
          <a:xfrm>
            <a:off x="311700" y="933150"/>
            <a:ext cx="8520600" cy="405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Trained for paired (with NL) and unpaired data (without NL)</a:t>
            </a:r>
            <a:endParaRPr sz="1600"/>
          </a:p>
          <a:p>
            <a:pPr indent="-330200" lvl="0" marL="457200" rtl="0" algn="l">
              <a:spcBef>
                <a:spcPts val="0"/>
              </a:spcBef>
              <a:spcAft>
                <a:spcPts val="0"/>
              </a:spcAft>
              <a:buSzPts val="1600"/>
              <a:buChar char="●"/>
            </a:pPr>
            <a:r>
              <a:rPr lang="en" sz="1600"/>
              <a:t>Multi-View Positive Sampling -</a:t>
            </a:r>
            <a:endParaRPr sz="1600"/>
          </a:p>
          <a:p>
            <a:pPr indent="-330200" lvl="1" marL="914400" rtl="0" algn="l">
              <a:spcBef>
                <a:spcPts val="0"/>
              </a:spcBef>
              <a:spcAft>
                <a:spcPts val="0"/>
              </a:spcAft>
              <a:buSzPts val="1600"/>
              <a:buChar char="○"/>
            </a:pPr>
            <a:r>
              <a:rPr lang="en" sz="1600"/>
              <a:t>Single-View : For a given program, generate two of its views i.e.                            and                              . These two views form an inter-view positive pair.</a:t>
            </a:r>
            <a:endParaRPr sz="1600"/>
          </a:p>
          <a:p>
            <a:pPr indent="-330200" lvl="1" marL="914400" rtl="0" algn="l">
              <a:spcBef>
                <a:spcPts val="0"/>
              </a:spcBef>
              <a:spcAft>
                <a:spcPts val="0"/>
              </a:spcAft>
              <a:buSzPts val="1600"/>
              <a:buChar char="○"/>
            </a:pPr>
            <a:r>
              <a:rPr lang="en" sz="1600"/>
              <a:t>Dual-View : Used an NL-conditional dual view contrastive pre-training strategy, freezing the position of NL. So here inter-view positive pair is generated between these two views :                                      and                                      . </a:t>
            </a:r>
            <a:endParaRPr sz="1600"/>
          </a:p>
          <a:p>
            <a:pPr indent="-330200" lvl="0" marL="457200" rtl="0" algn="l">
              <a:spcBef>
                <a:spcPts val="0"/>
              </a:spcBef>
              <a:spcAft>
                <a:spcPts val="0"/>
              </a:spcAft>
              <a:buSzPts val="1600"/>
              <a:buChar char="●"/>
            </a:pPr>
            <a:r>
              <a:rPr lang="en" sz="1600"/>
              <a:t>Multi-View Negative Sampling - Use Single and Dual-view as in positive sampling. Leverage </a:t>
            </a:r>
            <a:r>
              <a:rPr i="1" lang="en" sz="1600"/>
              <a:t>in mini-batch</a:t>
            </a:r>
            <a:r>
              <a:rPr lang="en" sz="1600"/>
              <a:t> and </a:t>
            </a:r>
            <a:r>
              <a:rPr i="1" lang="en" sz="1600"/>
              <a:t>cross mini-batch</a:t>
            </a:r>
            <a:r>
              <a:rPr lang="en" sz="1600"/>
              <a:t> sampling strategies. Given mini batch of training, generate                          and                           . Thus for each sample there are n-1 intra-view negative </a:t>
            </a:r>
            <a:r>
              <a:rPr lang="en" sz="1600"/>
              <a:t>samples</a:t>
            </a:r>
            <a:r>
              <a:rPr lang="en" sz="1600"/>
              <a:t> and n-1 inter-view negative samples. </a:t>
            </a:r>
            <a:endParaRPr sz="1600"/>
          </a:p>
          <a:p>
            <a:pPr indent="0" lvl="0" marL="457200" rtl="0" algn="l">
              <a:spcBef>
                <a:spcPts val="1200"/>
              </a:spcBef>
              <a:spcAft>
                <a:spcPts val="1200"/>
              </a:spcAft>
              <a:buNone/>
            </a:pPr>
            <a:r>
              <a:t/>
            </a:r>
            <a:endParaRPr sz="1600"/>
          </a:p>
        </p:txBody>
      </p:sp>
      <p:pic>
        <p:nvPicPr>
          <p:cNvPr id="130" name="Google Shape;130;p23"/>
          <p:cNvPicPr preferRelativeResize="0"/>
          <p:nvPr/>
        </p:nvPicPr>
        <p:blipFill>
          <a:blip r:embed="rId3">
            <a:alphaModFix/>
          </a:blip>
          <a:stretch>
            <a:fillRect/>
          </a:stretch>
        </p:blipFill>
        <p:spPr>
          <a:xfrm>
            <a:off x="7092925" y="1563875"/>
            <a:ext cx="1504725" cy="259809"/>
          </a:xfrm>
          <a:prstGeom prst="rect">
            <a:avLst/>
          </a:prstGeom>
          <a:noFill/>
          <a:ln>
            <a:noFill/>
          </a:ln>
        </p:spPr>
      </p:pic>
      <p:pic>
        <p:nvPicPr>
          <p:cNvPr id="131" name="Google Shape;131;p23"/>
          <p:cNvPicPr preferRelativeResize="0"/>
          <p:nvPr/>
        </p:nvPicPr>
        <p:blipFill rotWithShape="1">
          <a:blip r:embed="rId4">
            <a:alphaModFix/>
          </a:blip>
          <a:srcRect b="-9700" l="3428" r="3418" t="9700"/>
          <a:stretch/>
        </p:blipFill>
        <p:spPr>
          <a:xfrm>
            <a:off x="1743575" y="1887350"/>
            <a:ext cx="1598025" cy="291750"/>
          </a:xfrm>
          <a:prstGeom prst="rect">
            <a:avLst/>
          </a:prstGeom>
          <a:noFill/>
          <a:ln>
            <a:noFill/>
          </a:ln>
        </p:spPr>
      </p:pic>
      <p:pic>
        <p:nvPicPr>
          <p:cNvPr id="132" name="Google Shape;132;p23"/>
          <p:cNvPicPr preferRelativeResize="0"/>
          <p:nvPr/>
        </p:nvPicPr>
        <p:blipFill>
          <a:blip r:embed="rId5">
            <a:alphaModFix/>
          </a:blip>
          <a:stretch>
            <a:fillRect/>
          </a:stretch>
        </p:blipFill>
        <p:spPr>
          <a:xfrm>
            <a:off x="2871851" y="2705175"/>
            <a:ext cx="2078325" cy="230925"/>
          </a:xfrm>
          <a:prstGeom prst="rect">
            <a:avLst/>
          </a:prstGeom>
          <a:noFill/>
          <a:ln>
            <a:noFill/>
          </a:ln>
        </p:spPr>
      </p:pic>
      <p:pic>
        <p:nvPicPr>
          <p:cNvPr id="133" name="Google Shape;133;p23"/>
          <p:cNvPicPr preferRelativeResize="0"/>
          <p:nvPr/>
        </p:nvPicPr>
        <p:blipFill>
          <a:blip r:embed="rId6">
            <a:alphaModFix/>
          </a:blip>
          <a:stretch>
            <a:fillRect/>
          </a:stretch>
        </p:blipFill>
        <p:spPr>
          <a:xfrm>
            <a:off x="5405846" y="2705175"/>
            <a:ext cx="2047213" cy="259800"/>
          </a:xfrm>
          <a:prstGeom prst="rect">
            <a:avLst/>
          </a:prstGeom>
          <a:noFill/>
          <a:ln>
            <a:noFill/>
          </a:ln>
        </p:spPr>
      </p:pic>
      <p:pic>
        <p:nvPicPr>
          <p:cNvPr id="134" name="Google Shape;134;p23"/>
          <p:cNvPicPr preferRelativeResize="0"/>
          <p:nvPr/>
        </p:nvPicPr>
        <p:blipFill>
          <a:blip r:embed="rId7">
            <a:alphaModFix/>
          </a:blip>
          <a:stretch>
            <a:fillRect/>
          </a:stretch>
        </p:blipFill>
        <p:spPr>
          <a:xfrm>
            <a:off x="2480976" y="3575400"/>
            <a:ext cx="1361358" cy="259800"/>
          </a:xfrm>
          <a:prstGeom prst="rect">
            <a:avLst/>
          </a:prstGeom>
          <a:noFill/>
          <a:ln>
            <a:noFill/>
          </a:ln>
        </p:spPr>
      </p:pic>
      <p:pic>
        <p:nvPicPr>
          <p:cNvPr id="135" name="Google Shape;135;p23"/>
          <p:cNvPicPr preferRelativeResize="0"/>
          <p:nvPr/>
        </p:nvPicPr>
        <p:blipFill>
          <a:blip r:embed="rId8">
            <a:alphaModFix/>
          </a:blip>
          <a:stretch>
            <a:fillRect/>
          </a:stretch>
        </p:blipFill>
        <p:spPr>
          <a:xfrm>
            <a:off x="4298773" y="3572150"/>
            <a:ext cx="1438035" cy="230925"/>
          </a:xfrm>
          <a:prstGeom prst="rect">
            <a:avLst/>
          </a:prstGeom>
          <a:noFill/>
          <a:ln>
            <a:noFill/>
          </a:ln>
        </p:spPr>
      </p:pic>
      <p:sp>
        <p:nvSpPr>
          <p:cNvPr id="136" name="Google Shape;136;p23"/>
          <p:cNvSpPr txBox="1"/>
          <p:nvPr/>
        </p:nvSpPr>
        <p:spPr>
          <a:xfrm>
            <a:off x="35375" y="1485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240550"/>
            <a:ext cx="8520600" cy="43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a mini-batch of samples thus we have:</a:t>
            </a:r>
            <a:br>
              <a:rPr lang="en" sz="1600"/>
            </a:br>
            <a:r>
              <a:rPr lang="en" sz="1600"/>
              <a:t>f</a:t>
            </a:r>
            <a:r>
              <a:rPr lang="en" sz="1600"/>
              <a:t>or each program, a positive sample and 2n-2 negative samples.</a:t>
            </a:r>
            <a:endParaRPr sz="1600"/>
          </a:p>
          <a:p>
            <a:pPr indent="0" lvl="0" marL="0" rtl="0" algn="l">
              <a:spcBef>
                <a:spcPts val="1200"/>
              </a:spcBef>
              <a:spcAft>
                <a:spcPts val="0"/>
              </a:spcAft>
              <a:buNone/>
            </a:pPr>
            <a:r>
              <a:rPr lang="en" sz="1600"/>
              <a:t>Similarity of a pair of samples is defined as the dot product of their representations.</a:t>
            </a:r>
            <a:endParaRPr sz="1600"/>
          </a:p>
          <a:p>
            <a:pPr indent="0" lvl="0" marL="0" rtl="0" algn="l">
              <a:spcBef>
                <a:spcPts val="1200"/>
              </a:spcBef>
              <a:spcAft>
                <a:spcPts val="0"/>
              </a:spcAft>
              <a:buNone/>
            </a:pPr>
            <a:r>
              <a:rPr lang="en" sz="1600"/>
              <a:t>Loss function for a positive pair is :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Overall Multi-View Contrastive Learning Loss : </a:t>
            </a:r>
            <a:endParaRPr sz="1600"/>
          </a:p>
          <a:p>
            <a:pPr indent="0" lvl="0" marL="0" rtl="0" algn="l">
              <a:spcBef>
                <a:spcPts val="1200"/>
              </a:spcBef>
              <a:spcAft>
                <a:spcPts val="1200"/>
              </a:spcAft>
              <a:buNone/>
            </a:pPr>
            <a:br>
              <a:rPr lang="en" sz="1600"/>
            </a:br>
            <a:endParaRPr sz="1600"/>
          </a:p>
        </p:txBody>
      </p:sp>
      <p:sp>
        <p:nvSpPr>
          <p:cNvPr id="142" name="Google Shape;142;p24"/>
          <p:cNvSpPr txBox="1"/>
          <p:nvPr/>
        </p:nvSpPr>
        <p:spPr>
          <a:xfrm>
            <a:off x="5525550" y="1627250"/>
            <a:ext cx="285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Loss function for a given pair will be calculated twice (once more with order switched). This is because the dot product with negative samples will be different.</a:t>
            </a:r>
            <a:endParaRPr/>
          </a:p>
        </p:txBody>
      </p:sp>
      <p:pic>
        <p:nvPicPr>
          <p:cNvPr id="143" name="Google Shape;143;p24"/>
          <p:cNvPicPr preferRelativeResize="0"/>
          <p:nvPr/>
        </p:nvPicPr>
        <p:blipFill>
          <a:blip r:embed="rId3">
            <a:alphaModFix/>
          </a:blip>
          <a:stretch>
            <a:fillRect/>
          </a:stretch>
        </p:blipFill>
        <p:spPr>
          <a:xfrm>
            <a:off x="442479" y="3033104"/>
            <a:ext cx="3968275" cy="872275"/>
          </a:xfrm>
          <a:prstGeom prst="rect">
            <a:avLst/>
          </a:prstGeom>
          <a:noFill/>
          <a:ln>
            <a:noFill/>
          </a:ln>
        </p:spPr>
      </p:pic>
      <p:pic>
        <p:nvPicPr>
          <p:cNvPr id="144" name="Google Shape;144;p24"/>
          <p:cNvPicPr preferRelativeResize="0"/>
          <p:nvPr/>
        </p:nvPicPr>
        <p:blipFill>
          <a:blip r:embed="rId4">
            <a:alphaModFix/>
          </a:blip>
          <a:stretch>
            <a:fillRect/>
          </a:stretch>
        </p:blipFill>
        <p:spPr>
          <a:xfrm>
            <a:off x="442475" y="1838325"/>
            <a:ext cx="4477925" cy="76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9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Fine-Grained Type Inference (FGTI)</a:t>
            </a:r>
            <a:endParaRPr/>
          </a:p>
        </p:txBody>
      </p:sp>
      <p:sp>
        <p:nvSpPr>
          <p:cNvPr id="150" name="Google Shape;150;p25"/>
          <p:cNvSpPr txBox="1"/>
          <p:nvPr>
            <p:ph idx="1" type="body"/>
          </p:nvPr>
        </p:nvSpPr>
        <p:spPr>
          <a:xfrm>
            <a:off x="311700" y="856075"/>
            <a:ext cx="8520600" cy="4167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This is the second pre-training task. Used to capture the fine-grained type information of variables.</a:t>
            </a:r>
            <a:endParaRPr sz="1600"/>
          </a:p>
          <a:p>
            <a:pPr indent="-330200" lvl="0" marL="457200" rtl="0" algn="l">
              <a:spcBef>
                <a:spcPts val="0"/>
              </a:spcBef>
              <a:spcAft>
                <a:spcPts val="0"/>
              </a:spcAft>
              <a:buSzPts val="1600"/>
              <a:buChar char="●"/>
            </a:pPr>
            <a:r>
              <a:rPr lang="en" sz="1600"/>
              <a:t>First, parse all the source codes into ASTs. Traverse the AST and use the type checker to obtain fine-grained identifier types. </a:t>
            </a:r>
            <a:endParaRPr sz="1600"/>
          </a:p>
          <a:p>
            <a:pPr indent="-330200" lvl="0" marL="457200" rtl="0" algn="l">
              <a:spcBef>
                <a:spcPts val="0"/>
              </a:spcBef>
              <a:spcAft>
                <a:spcPts val="0"/>
              </a:spcAft>
              <a:buSzPts val="1600"/>
              <a:buChar char="●"/>
            </a:pPr>
            <a:r>
              <a:rPr lang="en" sz="1600"/>
              <a:t>FGTI Loss function is defined as :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1" marL="914400" rtl="0" algn="l">
              <a:spcBef>
                <a:spcPts val="1200"/>
              </a:spcBef>
              <a:spcAft>
                <a:spcPts val="0"/>
              </a:spcAft>
              <a:buSzPts val="1600"/>
              <a:buChar char="○"/>
            </a:pPr>
            <a:r>
              <a:rPr lang="en" sz="1600"/>
              <a:t>Z denotes the set of all tokens that need to inference types</a:t>
            </a:r>
            <a:endParaRPr sz="1600"/>
          </a:p>
          <a:p>
            <a:pPr indent="-330200" lvl="1" marL="914400" rtl="0" algn="l">
              <a:spcBef>
                <a:spcPts val="0"/>
              </a:spcBef>
              <a:spcAft>
                <a:spcPts val="0"/>
              </a:spcAft>
              <a:buSzPts val="1600"/>
              <a:buChar char="○"/>
            </a:pPr>
            <a:r>
              <a:rPr lang="en" sz="1600"/>
              <a:t>T represents the set of all types contained in the pre-training corpus</a:t>
            </a:r>
            <a:endParaRPr sz="1600"/>
          </a:p>
          <a:p>
            <a:pPr indent="-330200" lvl="1" marL="914400" rtl="0" algn="l">
              <a:spcBef>
                <a:spcPts val="0"/>
              </a:spcBef>
              <a:spcAft>
                <a:spcPts val="0"/>
              </a:spcAft>
              <a:buSzPts val="1600"/>
              <a:buChar char="○"/>
            </a:pPr>
            <a:r>
              <a:rPr lang="en" sz="1600"/>
              <a:t>Yij denotes the label of token i in type j</a:t>
            </a:r>
            <a:endParaRPr sz="1600"/>
          </a:p>
          <a:p>
            <a:pPr indent="-330200" lvl="1" marL="914400" rtl="0" algn="l">
              <a:spcBef>
                <a:spcPts val="0"/>
              </a:spcBef>
              <a:spcAft>
                <a:spcPts val="0"/>
              </a:spcAft>
              <a:buSzPts val="1600"/>
              <a:buChar char="○"/>
            </a:pPr>
            <a:r>
              <a:rPr lang="en" sz="1600"/>
              <a:t>Pij denotes the predicted probability of token i in type j</a:t>
            </a:r>
            <a:br>
              <a:rPr lang="en" sz="1600"/>
            </a:br>
            <a:br>
              <a:rPr lang="en" sz="1600"/>
            </a:br>
            <a:endParaRPr sz="1600"/>
          </a:p>
        </p:txBody>
      </p:sp>
      <p:pic>
        <p:nvPicPr>
          <p:cNvPr id="151" name="Google Shape;151;p25"/>
          <p:cNvPicPr preferRelativeResize="0"/>
          <p:nvPr/>
        </p:nvPicPr>
        <p:blipFill>
          <a:blip r:embed="rId3">
            <a:alphaModFix/>
          </a:blip>
          <a:stretch>
            <a:fillRect/>
          </a:stretch>
        </p:blipFill>
        <p:spPr>
          <a:xfrm>
            <a:off x="1172775" y="2389400"/>
            <a:ext cx="3008525" cy="73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9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Multi-View Masked Language Modelling (MMLM)</a:t>
            </a:r>
            <a:endParaRPr/>
          </a:p>
        </p:txBody>
      </p:sp>
      <p:sp>
        <p:nvSpPr>
          <p:cNvPr id="157" name="Google Shape;157;p26"/>
          <p:cNvSpPr txBox="1"/>
          <p:nvPr>
            <p:ph idx="1" type="body"/>
          </p:nvPr>
        </p:nvSpPr>
        <p:spPr>
          <a:xfrm>
            <a:off x="311700" y="771175"/>
            <a:ext cx="8520600" cy="4209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third and last pre-training objective.</a:t>
            </a:r>
            <a:endParaRPr sz="1600"/>
          </a:p>
          <a:p>
            <a:pPr indent="-330200" lvl="0" marL="457200" rtl="0" algn="l">
              <a:spcBef>
                <a:spcPts val="0"/>
              </a:spcBef>
              <a:spcAft>
                <a:spcPts val="0"/>
              </a:spcAft>
              <a:buSzPts val="1600"/>
              <a:buChar char="●"/>
            </a:pPr>
            <a:r>
              <a:rPr lang="en" sz="1600"/>
              <a:t>Given data point x, randomly select 15% of tokens in x and replace them with a special token &lt;MASK&gt;.</a:t>
            </a:r>
            <a:endParaRPr sz="1600"/>
          </a:p>
          <a:p>
            <a:pPr indent="-330200" lvl="0" marL="457200" rtl="0" algn="l">
              <a:spcBef>
                <a:spcPts val="0"/>
              </a:spcBef>
              <a:spcAft>
                <a:spcPts val="0"/>
              </a:spcAft>
              <a:buSzPts val="1600"/>
              <a:buChar char="●"/>
            </a:pPr>
            <a:r>
              <a:rPr lang="en" sz="1600"/>
              <a:t>The MMLM objective aims to predict the original tokens that were masked out.</a:t>
            </a:r>
            <a:endParaRPr sz="1600"/>
          </a:p>
          <a:p>
            <a:pPr indent="-330200" lvl="0" marL="457200" rtl="0" algn="l">
              <a:spcBef>
                <a:spcPts val="0"/>
              </a:spcBef>
              <a:spcAft>
                <a:spcPts val="0"/>
              </a:spcAft>
              <a:buSzPts val="1600"/>
              <a:buChar char="●"/>
            </a:pPr>
            <a:r>
              <a:rPr lang="en" sz="1600"/>
              <a:t>MMLM loss function is defined as: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914400" rtl="0" algn="l">
              <a:spcBef>
                <a:spcPts val="1200"/>
              </a:spcBef>
              <a:spcAft>
                <a:spcPts val="0"/>
              </a:spcAft>
              <a:buSzPts val="1600"/>
              <a:buChar char="●"/>
            </a:pPr>
            <a:r>
              <a:rPr lang="en" sz="1600"/>
              <a:t>M denotes the set of masked tokens</a:t>
            </a:r>
            <a:endParaRPr sz="1600"/>
          </a:p>
          <a:p>
            <a:pPr indent="-330200" lvl="0" marL="914400" rtl="0" algn="l">
              <a:spcBef>
                <a:spcPts val="0"/>
              </a:spcBef>
              <a:spcAft>
                <a:spcPts val="0"/>
              </a:spcAft>
              <a:buSzPts val="1600"/>
              <a:buChar char="●"/>
            </a:pPr>
            <a:r>
              <a:rPr lang="en" sz="1600"/>
              <a:t>V represents the vocabulary</a:t>
            </a:r>
            <a:endParaRPr sz="1600"/>
          </a:p>
          <a:p>
            <a:pPr indent="-330200" lvl="0" marL="914400" rtl="0" algn="l">
              <a:spcBef>
                <a:spcPts val="0"/>
              </a:spcBef>
              <a:spcAft>
                <a:spcPts val="0"/>
              </a:spcAft>
              <a:buSzPts val="1600"/>
              <a:buChar char="●"/>
            </a:pPr>
            <a:r>
              <a:rPr lang="en" sz="1600"/>
              <a:t>Yij denotes the label of the masked token i in class j</a:t>
            </a:r>
            <a:endParaRPr sz="1600"/>
          </a:p>
          <a:p>
            <a:pPr indent="-330200" lvl="0" marL="914400" rtl="0" algn="l">
              <a:spcBef>
                <a:spcPts val="0"/>
              </a:spcBef>
              <a:spcAft>
                <a:spcPts val="0"/>
              </a:spcAft>
              <a:buSzPts val="1600"/>
              <a:buChar char="●"/>
            </a:pPr>
            <a:r>
              <a:rPr lang="en" sz="1600"/>
              <a:t>Pij denotes the predicted probability of token i in class j</a:t>
            </a:r>
            <a:endParaRPr sz="1600"/>
          </a:p>
        </p:txBody>
      </p:sp>
      <p:pic>
        <p:nvPicPr>
          <p:cNvPr id="158" name="Google Shape;158;p26"/>
          <p:cNvPicPr preferRelativeResize="0"/>
          <p:nvPr/>
        </p:nvPicPr>
        <p:blipFill>
          <a:blip r:embed="rId3">
            <a:alphaModFix/>
          </a:blip>
          <a:stretch>
            <a:fillRect/>
          </a:stretch>
        </p:blipFill>
        <p:spPr>
          <a:xfrm>
            <a:off x="875200" y="2297400"/>
            <a:ext cx="3051400" cy="72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Training Objective</a:t>
            </a:r>
            <a:endParaRPr/>
          </a:p>
        </p:txBody>
      </p:sp>
      <p:sp>
        <p:nvSpPr>
          <p:cNvPr id="164" name="Google Shape;164;p27"/>
          <p:cNvSpPr txBox="1"/>
          <p:nvPr>
            <p:ph idx="1" type="body"/>
          </p:nvPr>
        </p:nvSpPr>
        <p:spPr>
          <a:xfrm>
            <a:off x="311700" y="884375"/>
            <a:ext cx="8520600" cy="40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loss function is the integration of the several components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contains all the trainable parameters of the model and     is the coefficient of the L2 regularizer.</a:t>
            </a:r>
            <a:endParaRPr/>
          </a:p>
          <a:p>
            <a:pPr indent="0" lvl="0" marL="0" rtl="0" algn="l">
              <a:spcBef>
                <a:spcPts val="120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767150" y="1468025"/>
            <a:ext cx="3612416" cy="572700"/>
          </a:xfrm>
          <a:prstGeom prst="rect">
            <a:avLst/>
          </a:prstGeom>
          <a:noFill/>
          <a:ln>
            <a:noFill/>
          </a:ln>
        </p:spPr>
      </p:pic>
      <p:pic>
        <p:nvPicPr>
          <p:cNvPr id="166" name="Google Shape;166;p27"/>
          <p:cNvPicPr preferRelativeResize="0"/>
          <p:nvPr/>
        </p:nvPicPr>
        <p:blipFill>
          <a:blip r:embed="rId4">
            <a:alphaModFix/>
          </a:blip>
          <a:stretch>
            <a:fillRect/>
          </a:stretch>
        </p:blipFill>
        <p:spPr>
          <a:xfrm>
            <a:off x="1127365" y="2391437"/>
            <a:ext cx="315925" cy="236925"/>
          </a:xfrm>
          <a:prstGeom prst="rect">
            <a:avLst/>
          </a:prstGeom>
          <a:noFill/>
          <a:ln>
            <a:noFill/>
          </a:ln>
        </p:spPr>
      </p:pic>
      <p:pic>
        <p:nvPicPr>
          <p:cNvPr id="167" name="Google Shape;167;p27"/>
          <p:cNvPicPr preferRelativeResize="0"/>
          <p:nvPr/>
        </p:nvPicPr>
        <p:blipFill>
          <a:blip r:embed="rId5">
            <a:alphaModFix/>
          </a:blip>
          <a:stretch>
            <a:fillRect/>
          </a:stretch>
        </p:blipFill>
        <p:spPr>
          <a:xfrm>
            <a:off x="6950946" y="2387378"/>
            <a:ext cx="201850" cy="24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9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Pre-Training</a:t>
            </a:r>
            <a:endParaRPr/>
          </a:p>
        </p:txBody>
      </p:sp>
      <p:sp>
        <p:nvSpPr>
          <p:cNvPr id="173" name="Google Shape;173;p28"/>
          <p:cNvSpPr txBox="1"/>
          <p:nvPr>
            <p:ph idx="1" type="body"/>
          </p:nvPr>
        </p:nvSpPr>
        <p:spPr>
          <a:xfrm>
            <a:off x="311700" y="663975"/>
            <a:ext cx="8520600" cy="436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Pre-Trained on Python corpus of CodeSearchNet dataset.</a:t>
            </a:r>
            <a:endParaRPr sz="1600"/>
          </a:p>
          <a:p>
            <a:pPr indent="-330200" lvl="0" marL="457200" rtl="0" algn="l">
              <a:spcBef>
                <a:spcPts val="0"/>
              </a:spcBef>
              <a:spcAft>
                <a:spcPts val="0"/>
              </a:spcAft>
              <a:buSzPts val="1600"/>
              <a:buChar char="●"/>
            </a:pPr>
            <a:r>
              <a:rPr lang="en" sz="1600"/>
              <a:t>Code-MVP is built on top of transformer and consists of 12-layer encoder with 768 hidden sizes and 12 attention heads.</a:t>
            </a:r>
            <a:endParaRPr sz="1600"/>
          </a:p>
          <a:p>
            <a:pPr indent="-330200" lvl="0" marL="457200" rtl="0" algn="l">
              <a:spcBef>
                <a:spcPts val="0"/>
              </a:spcBef>
              <a:spcAft>
                <a:spcPts val="0"/>
              </a:spcAft>
              <a:buSzPts val="1600"/>
              <a:buChar char="●"/>
            </a:pPr>
            <a:r>
              <a:rPr lang="en" sz="1600"/>
              <a:t>Pre-training procedure -</a:t>
            </a:r>
            <a:endParaRPr sz="1600"/>
          </a:p>
          <a:p>
            <a:pPr indent="-330200" lvl="1" marL="914400" rtl="0" algn="l">
              <a:spcBef>
                <a:spcPts val="0"/>
              </a:spcBef>
              <a:spcAft>
                <a:spcPts val="0"/>
              </a:spcAft>
              <a:buSzPts val="1600"/>
              <a:buChar char="○"/>
            </a:pPr>
            <a:r>
              <a:rPr lang="en" sz="1600"/>
              <a:t>Conducted for 600k steps</a:t>
            </a:r>
            <a:endParaRPr sz="1600"/>
          </a:p>
          <a:p>
            <a:pPr indent="-330200" lvl="1" marL="914400" rtl="0" algn="l">
              <a:spcBef>
                <a:spcPts val="0"/>
              </a:spcBef>
              <a:spcAft>
                <a:spcPts val="0"/>
              </a:spcAft>
              <a:buSzPts val="1600"/>
              <a:buChar char="○"/>
            </a:pPr>
            <a:r>
              <a:rPr lang="en" sz="1600"/>
              <a:t>Mini-batch of 128 sequences with 512 tokens each.</a:t>
            </a:r>
            <a:endParaRPr sz="1600"/>
          </a:p>
          <a:p>
            <a:pPr indent="-330200" lvl="1" marL="914400" rtl="0" algn="l">
              <a:spcBef>
                <a:spcPts val="0"/>
              </a:spcBef>
              <a:spcAft>
                <a:spcPts val="0"/>
              </a:spcAft>
              <a:buSzPts val="1600"/>
              <a:buChar char="○"/>
            </a:pPr>
            <a:r>
              <a:rPr lang="en" sz="1600"/>
              <a:t>Length of unpaired data - 512</a:t>
            </a:r>
            <a:endParaRPr sz="1600"/>
          </a:p>
          <a:p>
            <a:pPr indent="-330200" lvl="1" marL="914400" rtl="0" algn="l">
              <a:spcBef>
                <a:spcPts val="0"/>
              </a:spcBef>
              <a:spcAft>
                <a:spcPts val="0"/>
              </a:spcAft>
              <a:buSzPts val="1600"/>
              <a:buChar char="○"/>
            </a:pPr>
            <a:r>
              <a:rPr lang="en" sz="1600"/>
              <a:t>Length of paired data is also 512 : 96 (NL) + 416 (other view)</a:t>
            </a:r>
            <a:endParaRPr sz="1600"/>
          </a:p>
          <a:p>
            <a:pPr indent="-330200" lvl="1" marL="914400" rtl="0" algn="l">
              <a:spcBef>
                <a:spcPts val="0"/>
              </a:spcBef>
              <a:spcAft>
                <a:spcPts val="0"/>
              </a:spcAft>
              <a:buSzPts val="1600"/>
              <a:buChar char="○"/>
            </a:pPr>
            <a:r>
              <a:rPr lang="en" sz="1600"/>
              <a:t>Learning rate 1e-4</a:t>
            </a:r>
            <a:endParaRPr sz="1600"/>
          </a:p>
          <a:p>
            <a:pPr indent="-330200" lvl="1" marL="914400" rtl="0" algn="l">
              <a:spcBef>
                <a:spcPts val="0"/>
              </a:spcBef>
              <a:spcAft>
                <a:spcPts val="0"/>
              </a:spcAft>
              <a:buSzPts val="1600"/>
              <a:buChar char="○"/>
            </a:pPr>
            <a:r>
              <a:rPr lang="en" sz="1600"/>
              <a:t>Linear warmup over 30k steps and linear decay</a:t>
            </a:r>
            <a:endParaRPr sz="1600"/>
          </a:p>
          <a:p>
            <a:pPr indent="-330200" lvl="1" marL="914400" rtl="0" algn="l">
              <a:spcBef>
                <a:spcPts val="0"/>
              </a:spcBef>
              <a:spcAft>
                <a:spcPts val="0"/>
              </a:spcAft>
              <a:buSzPts val="1600"/>
              <a:buChar char="○"/>
            </a:pPr>
            <a:r>
              <a:rPr lang="en" sz="1600"/>
              <a:t>Dropout rate = 0.1 on all layers</a:t>
            </a:r>
            <a:endParaRPr sz="1600"/>
          </a:p>
          <a:p>
            <a:pPr indent="-330200" lvl="0" marL="457200" rtl="0" algn="l">
              <a:spcBef>
                <a:spcPts val="0"/>
              </a:spcBef>
              <a:spcAft>
                <a:spcPts val="0"/>
              </a:spcAft>
              <a:buSzPts val="1600"/>
              <a:buChar char="●"/>
            </a:pPr>
            <a:r>
              <a:rPr lang="en" sz="1600"/>
              <a:t>Initialize parameters of Code-MVP by GraphCodeBERT and use a BPE tokenizer.</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Tasks</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arenR"/>
            </a:pPr>
            <a:r>
              <a:rPr lang="en" sz="1600"/>
              <a:t>Natural Language Code Retrieval - To find the most relevant code snippet from a collection of candidates, given a natural language query.</a:t>
            </a:r>
            <a:endParaRPr sz="1600"/>
          </a:p>
          <a:p>
            <a:pPr indent="-330200" lvl="0" marL="457200" rtl="0" algn="l">
              <a:spcBef>
                <a:spcPts val="0"/>
              </a:spcBef>
              <a:spcAft>
                <a:spcPts val="0"/>
              </a:spcAft>
              <a:buSzPts val="1600"/>
              <a:buAutoNum type="arabicParenR"/>
            </a:pPr>
            <a:r>
              <a:rPr lang="en" sz="1600"/>
              <a:t>Code Similarity - </a:t>
            </a:r>
            <a:endParaRPr sz="1600"/>
          </a:p>
          <a:p>
            <a:pPr indent="-330200" lvl="1" marL="914400" rtl="0" algn="l">
              <a:spcBef>
                <a:spcPts val="0"/>
              </a:spcBef>
              <a:spcAft>
                <a:spcPts val="0"/>
              </a:spcAft>
              <a:buSzPts val="1600"/>
              <a:buAutoNum type="alphaLcParenR"/>
            </a:pPr>
            <a:r>
              <a:rPr lang="en" sz="1600"/>
              <a:t>Code to Code Retrieval - To retrieve other programs that solve the same problem.</a:t>
            </a:r>
            <a:endParaRPr sz="1600"/>
          </a:p>
          <a:p>
            <a:pPr indent="-330200" lvl="1" marL="914400" rtl="0" algn="l">
              <a:spcBef>
                <a:spcPts val="0"/>
              </a:spcBef>
              <a:spcAft>
                <a:spcPts val="0"/>
              </a:spcAft>
              <a:buSzPts val="1600"/>
              <a:buAutoNum type="alphaLcParenR"/>
            </a:pPr>
            <a:r>
              <a:rPr lang="en" sz="1600"/>
              <a:t>Code Clone Detection - Binary Classification problem</a:t>
            </a:r>
            <a:endParaRPr sz="1600"/>
          </a:p>
          <a:p>
            <a:pPr indent="-330200" lvl="0" marL="457200" rtl="0" algn="l">
              <a:spcBef>
                <a:spcPts val="0"/>
              </a:spcBef>
              <a:spcAft>
                <a:spcPts val="0"/>
              </a:spcAft>
              <a:buSzPts val="1600"/>
              <a:buAutoNum type="arabicParenR"/>
            </a:pPr>
            <a:r>
              <a:rPr lang="en" sz="1600"/>
              <a:t>Code Defect Detection - To identify whether a given piece of code snippet is vulnerable or not. (also a binary classification task)</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20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85" name="Google Shape;185;p30"/>
          <p:cNvPicPr preferRelativeResize="0"/>
          <p:nvPr/>
        </p:nvPicPr>
        <p:blipFill>
          <a:blip r:embed="rId3">
            <a:alphaModFix/>
          </a:blip>
          <a:stretch>
            <a:fillRect/>
          </a:stretch>
        </p:blipFill>
        <p:spPr>
          <a:xfrm>
            <a:off x="356225" y="1206750"/>
            <a:ext cx="3563300" cy="1633925"/>
          </a:xfrm>
          <a:prstGeom prst="rect">
            <a:avLst/>
          </a:prstGeom>
          <a:noFill/>
          <a:ln>
            <a:noFill/>
          </a:ln>
        </p:spPr>
      </p:pic>
      <p:sp>
        <p:nvSpPr>
          <p:cNvPr id="186" name="Google Shape;186;p30"/>
          <p:cNvSpPr txBox="1"/>
          <p:nvPr/>
        </p:nvSpPr>
        <p:spPr>
          <a:xfrm>
            <a:off x="311700" y="877300"/>
            <a:ext cx="39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for natural language code retrieval task</a:t>
            </a:r>
            <a:endParaRPr/>
          </a:p>
        </p:txBody>
      </p:sp>
      <p:pic>
        <p:nvPicPr>
          <p:cNvPr id="187" name="Google Shape;187;p30"/>
          <p:cNvPicPr preferRelativeResize="0"/>
          <p:nvPr/>
        </p:nvPicPr>
        <p:blipFill>
          <a:blip r:embed="rId4">
            <a:alphaModFix/>
          </a:blip>
          <a:stretch>
            <a:fillRect/>
          </a:stretch>
        </p:blipFill>
        <p:spPr>
          <a:xfrm>
            <a:off x="5543450" y="1233125"/>
            <a:ext cx="2781300" cy="1581150"/>
          </a:xfrm>
          <a:prstGeom prst="rect">
            <a:avLst/>
          </a:prstGeom>
          <a:noFill/>
          <a:ln>
            <a:noFill/>
          </a:ln>
        </p:spPr>
      </p:pic>
      <p:sp>
        <p:nvSpPr>
          <p:cNvPr id="188" name="Google Shape;188;p30"/>
          <p:cNvSpPr txBox="1"/>
          <p:nvPr/>
        </p:nvSpPr>
        <p:spPr>
          <a:xfrm>
            <a:off x="5243150" y="721650"/>
            <a:ext cx="346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for code-to-code retrieval and code clone detection tasks</a:t>
            </a:r>
            <a:endParaRPr/>
          </a:p>
        </p:txBody>
      </p:sp>
      <p:pic>
        <p:nvPicPr>
          <p:cNvPr id="189" name="Google Shape;189;p30"/>
          <p:cNvPicPr preferRelativeResize="0"/>
          <p:nvPr/>
        </p:nvPicPr>
        <p:blipFill>
          <a:blip r:embed="rId5">
            <a:alphaModFix/>
          </a:blip>
          <a:stretch>
            <a:fillRect/>
          </a:stretch>
        </p:blipFill>
        <p:spPr>
          <a:xfrm>
            <a:off x="753775" y="3311450"/>
            <a:ext cx="2219325" cy="1609725"/>
          </a:xfrm>
          <a:prstGeom prst="rect">
            <a:avLst/>
          </a:prstGeom>
          <a:noFill/>
          <a:ln>
            <a:noFill/>
          </a:ln>
        </p:spPr>
      </p:pic>
      <p:sp>
        <p:nvSpPr>
          <p:cNvPr id="190" name="Google Shape;190;p30"/>
          <p:cNvSpPr txBox="1"/>
          <p:nvPr/>
        </p:nvSpPr>
        <p:spPr>
          <a:xfrm>
            <a:off x="481100" y="2964400"/>
            <a:ext cx="36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for Code Defect Detection task</a:t>
            </a:r>
            <a:endParaRPr/>
          </a:p>
        </p:txBody>
      </p:sp>
      <p:sp>
        <p:nvSpPr>
          <p:cNvPr id="191" name="Google Shape;191;p30"/>
          <p:cNvSpPr txBox="1"/>
          <p:nvPr/>
        </p:nvSpPr>
        <p:spPr>
          <a:xfrm>
            <a:off x="5129350" y="3360600"/>
            <a:ext cx="339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Code-MVP performs better than the state-of-the-art baselines on all three downstream tasks.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Ablation Study</a:t>
            </a:r>
            <a:endParaRPr/>
          </a:p>
        </p:txBody>
      </p:sp>
      <p:sp>
        <p:nvSpPr>
          <p:cNvPr id="197" name="Google Shape;197;p31"/>
          <p:cNvSpPr txBox="1"/>
          <p:nvPr>
            <p:ph idx="1" type="body"/>
          </p:nvPr>
        </p:nvSpPr>
        <p:spPr>
          <a:xfrm>
            <a:off x="311700" y="1152475"/>
            <a:ext cx="8520600" cy="3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8" name="Google Shape;198;p31"/>
          <p:cNvPicPr preferRelativeResize="0"/>
          <p:nvPr/>
        </p:nvPicPr>
        <p:blipFill>
          <a:blip r:embed="rId3">
            <a:alphaModFix/>
          </a:blip>
          <a:stretch>
            <a:fillRect/>
          </a:stretch>
        </p:blipFill>
        <p:spPr>
          <a:xfrm>
            <a:off x="404025" y="1112225"/>
            <a:ext cx="4405375" cy="1731925"/>
          </a:xfrm>
          <a:prstGeom prst="rect">
            <a:avLst/>
          </a:prstGeom>
          <a:noFill/>
          <a:ln>
            <a:noFill/>
          </a:ln>
        </p:spPr>
      </p:pic>
      <p:sp>
        <p:nvSpPr>
          <p:cNvPr id="199" name="Google Shape;199;p31"/>
          <p:cNvSpPr txBox="1"/>
          <p:nvPr/>
        </p:nvSpPr>
        <p:spPr>
          <a:xfrm>
            <a:off x="205175" y="2938650"/>
            <a:ext cx="80937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Char char="●"/>
            </a:pPr>
            <a:r>
              <a:rPr lang="en" sz="1600">
                <a:solidFill>
                  <a:schemeClr val="dk2"/>
                </a:solidFill>
              </a:rPr>
              <a:t>Both MVCL and FGTI increase performance which confirms that the pre-training objectives are in improving program comprehension.</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Exploiting different views of programs can bring performance improvements to the model as arbitrarily discarding any view of programs degrades the performance.</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  -  MAP@R</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MAP - Mean of Average Precision</a:t>
            </a:r>
            <a:endParaRPr/>
          </a:p>
          <a:p>
            <a:pPr indent="-342900" lvl="0" marL="457200" rtl="0" algn="l">
              <a:spcBef>
                <a:spcPts val="0"/>
              </a:spcBef>
              <a:spcAft>
                <a:spcPts val="0"/>
              </a:spcAft>
              <a:buSzPts val="1800"/>
              <a:buChar char="●"/>
            </a:pPr>
            <a:r>
              <a:rPr lang="en"/>
              <a:t>R - number of most similar samples retrieved for a given query.</a:t>
            </a:r>
            <a:endParaRPr/>
          </a:p>
          <a:p>
            <a:pPr indent="-342900" lvl="0" marL="457200" rtl="0" algn="l">
              <a:spcBef>
                <a:spcPts val="0"/>
              </a:spcBef>
              <a:spcAft>
                <a:spcPts val="0"/>
              </a:spcAft>
              <a:buSzPts val="1800"/>
              <a:buChar char="●"/>
            </a:pPr>
            <a:r>
              <a:rPr lang="en"/>
              <a:t>For the POJ-104 dataset, for a code, R is set to the number of other codes in the same folder (= 499)</a:t>
            </a:r>
            <a:endParaRPr/>
          </a:p>
          <a:p>
            <a:pPr indent="0" lvl="0" marL="0" rtl="0" algn="l">
              <a:spcBef>
                <a:spcPts val="1200"/>
              </a:spcBef>
              <a:spcAft>
                <a:spcPts val="1200"/>
              </a:spcAft>
              <a:buNone/>
            </a:pPr>
            <a:r>
              <a:rPr lang="en"/>
              <a:t>Task - Use the POJ-104 dataset to get zero-shot results from an untrained transformer and compute the MAP@R score. Only used the transformer encodings to get the similarity between the codes.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t>GypSum: Learning Hybrid Representations for Code</a:t>
            </a:r>
            <a:endParaRPr/>
          </a:p>
          <a:p>
            <a:pPr indent="0" lvl="0" marL="0" rtl="0" algn="ctr">
              <a:spcBef>
                <a:spcPts val="0"/>
              </a:spcBef>
              <a:spcAft>
                <a:spcPts val="0"/>
              </a:spcAft>
              <a:buClr>
                <a:schemeClr val="dk1"/>
              </a:buClr>
              <a:buSzPct val="30555"/>
              <a:buFont typeface="Arial"/>
              <a:buNone/>
            </a:pPr>
            <a:r>
              <a:rPr lang="en"/>
              <a:t>Summarization</a:t>
            </a:r>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Naturalness - A measure of text quality pertaining to grammaticality and fluency. Representations learnt from token sequences preserve better the naturalness of the language and </a:t>
            </a:r>
            <a:r>
              <a:rPr lang="en"/>
              <a:t>benefit</a:t>
            </a:r>
            <a:r>
              <a:rPr lang="en"/>
              <a:t> text generation.</a:t>
            </a:r>
            <a:endParaRPr/>
          </a:p>
          <a:p>
            <a:pPr indent="-342900" lvl="0" marL="457200" rtl="0" algn="l">
              <a:spcBef>
                <a:spcPts val="0"/>
              </a:spcBef>
              <a:spcAft>
                <a:spcPts val="0"/>
              </a:spcAft>
              <a:buSzPts val="1800"/>
              <a:buChar char="●"/>
            </a:pPr>
            <a:r>
              <a:rPr lang="en"/>
              <a:t>Informativeness - A measure of how much functional information is carried in a summary. Representations learnt from AST structures capture better the functional information thereby improving the informativeness of the summary.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311700" y="381750"/>
            <a:ext cx="8520600" cy="418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GypSum model leverages two encoders to learn hybrid latent representations from source code. The two encoders are : </a:t>
            </a:r>
            <a:endParaRPr/>
          </a:p>
          <a:p>
            <a:pPr indent="-342900" lvl="1" marL="914400" rtl="0" algn="l">
              <a:spcBef>
                <a:spcPts val="0"/>
              </a:spcBef>
              <a:spcAft>
                <a:spcPts val="0"/>
              </a:spcAft>
              <a:buSzPts val="1800"/>
              <a:buChar char="○"/>
            </a:pPr>
            <a:r>
              <a:rPr lang="en" sz="1800"/>
              <a:t>c-encoder : Leverages a pre-trained model for programming language and natural language to learn the latent representations from token sequences of code snippets.</a:t>
            </a:r>
            <a:endParaRPr sz="1800"/>
          </a:p>
          <a:p>
            <a:pPr indent="-342900" lvl="1" marL="914400" rtl="0" algn="l">
              <a:spcBef>
                <a:spcPts val="0"/>
              </a:spcBef>
              <a:spcAft>
                <a:spcPts val="0"/>
              </a:spcAft>
              <a:buSzPts val="1800"/>
              <a:buChar char="○"/>
            </a:pPr>
            <a:r>
              <a:rPr lang="en" sz="1800"/>
              <a:t>g-encoder : Leverages graph attention neural networks(GAT) to learn the latent representations from the AST base graphs. Intuition is to use the attention mechanism in GAT to capture the key functional nodes in ASTs.</a:t>
            </a:r>
            <a:endParaRPr sz="1800"/>
          </a:p>
          <a:p>
            <a:pPr indent="-342900" lvl="0" marL="457200" rtl="0" algn="l">
              <a:spcBef>
                <a:spcPts val="0"/>
              </a:spcBef>
              <a:spcAft>
                <a:spcPts val="0"/>
              </a:spcAft>
              <a:buSzPts val="1800"/>
              <a:buChar char="●"/>
            </a:pPr>
            <a:r>
              <a:rPr lang="en"/>
              <a:t>Introduction of semantic edges pertaining to control flows for graph construction.</a:t>
            </a:r>
            <a:endParaRPr/>
          </a:p>
          <a:p>
            <a:pPr indent="-342900" lvl="0" marL="457200" rtl="0" algn="l">
              <a:spcBef>
                <a:spcPts val="0"/>
              </a:spcBef>
              <a:spcAft>
                <a:spcPts val="0"/>
              </a:spcAft>
              <a:buSzPts val="1800"/>
              <a:buChar char="●"/>
            </a:pPr>
            <a:r>
              <a:rPr lang="en"/>
              <a:t>Dual-copy mechanism is proposed to facilitate summary generation.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5"/>
          <p:cNvPicPr preferRelativeResize="0"/>
          <p:nvPr/>
        </p:nvPicPr>
        <p:blipFill>
          <a:blip r:embed="rId3">
            <a:alphaModFix/>
          </a:blip>
          <a:stretch>
            <a:fillRect/>
          </a:stretch>
        </p:blipFill>
        <p:spPr>
          <a:xfrm>
            <a:off x="152400" y="152400"/>
            <a:ext cx="8592863"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10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C-encoder</a:t>
            </a:r>
            <a:endParaRPr/>
          </a:p>
        </p:txBody>
      </p:sp>
      <p:sp>
        <p:nvSpPr>
          <p:cNvPr id="226" name="Google Shape;226;p36"/>
          <p:cNvSpPr txBox="1"/>
          <p:nvPr>
            <p:ph idx="1" type="body"/>
          </p:nvPr>
        </p:nvSpPr>
        <p:spPr>
          <a:xfrm>
            <a:off x="311700" y="632900"/>
            <a:ext cx="8589000" cy="441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Simply convert a code snippet into a token sequence and learn the contextual representations of the tokens using NLP models.</a:t>
            </a:r>
            <a:endParaRPr/>
          </a:p>
          <a:p>
            <a:pPr indent="-342900" lvl="0" marL="457200" rtl="0" algn="l">
              <a:spcBef>
                <a:spcPts val="0"/>
              </a:spcBef>
              <a:spcAft>
                <a:spcPts val="0"/>
              </a:spcAft>
              <a:buSzPts val="1800"/>
              <a:buChar char="●"/>
            </a:pPr>
            <a:r>
              <a:rPr lang="en"/>
              <a:t>Adopted CodeBERT to encode with the token sequences. Obtained pre-trained CodeBERT model from official repo and tuned it on dataset. Add an additional linear layer on top of its output layer and transform the embeddings so that they comply with the representations of the other encoder.</a:t>
            </a:r>
            <a:endParaRPr/>
          </a:p>
          <a:p>
            <a:pPr indent="-342900" lvl="0" marL="457200" rtl="0" algn="l">
              <a:spcBef>
                <a:spcPts val="0"/>
              </a:spcBef>
              <a:spcAft>
                <a:spcPts val="0"/>
              </a:spcAft>
              <a:buSzPts val="1800"/>
              <a:buChar char="●"/>
            </a:pPr>
            <a:r>
              <a:rPr lang="en"/>
              <a:t>Final hidden representations are given by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Here,                          . It denotes the embedding matrix generated by CodeBERT, and                            denotes the parameters of the linear layer. Therefore, we get the final hidden representations as                    .</a:t>
            </a:r>
            <a:endParaRPr/>
          </a:p>
        </p:txBody>
      </p:sp>
      <p:pic>
        <p:nvPicPr>
          <p:cNvPr id="227" name="Google Shape;227;p36"/>
          <p:cNvPicPr preferRelativeResize="0"/>
          <p:nvPr/>
        </p:nvPicPr>
        <p:blipFill>
          <a:blip r:embed="rId3">
            <a:alphaModFix/>
          </a:blip>
          <a:stretch>
            <a:fillRect/>
          </a:stretch>
        </p:blipFill>
        <p:spPr>
          <a:xfrm>
            <a:off x="2203963" y="3027288"/>
            <a:ext cx="2124075" cy="676275"/>
          </a:xfrm>
          <a:prstGeom prst="rect">
            <a:avLst/>
          </a:prstGeom>
          <a:noFill/>
          <a:ln>
            <a:noFill/>
          </a:ln>
        </p:spPr>
      </p:pic>
      <p:pic>
        <p:nvPicPr>
          <p:cNvPr id="228" name="Google Shape;228;p36"/>
          <p:cNvPicPr preferRelativeResize="0"/>
          <p:nvPr/>
        </p:nvPicPr>
        <p:blipFill>
          <a:blip r:embed="rId4">
            <a:alphaModFix/>
          </a:blip>
          <a:stretch>
            <a:fillRect/>
          </a:stretch>
        </p:blipFill>
        <p:spPr>
          <a:xfrm>
            <a:off x="1083463" y="4003563"/>
            <a:ext cx="1495425" cy="314325"/>
          </a:xfrm>
          <a:prstGeom prst="rect">
            <a:avLst/>
          </a:prstGeom>
          <a:noFill/>
          <a:ln>
            <a:noFill/>
          </a:ln>
        </p:spPr>
      </p:pic>
      <p:pic>
        <p:nvPicPr>
          <p:cNvPr id="229" name="Google Shape;229;p36"/>
          <p:cNvPicPr preferRelativeResize="0"/>
          <p:nvPr/>
        </p:nvPicPr>
        <p:blipFill>
          <a:blip r:embed="rId5">
            <a:alphaModFix/>
          </a:blip>
          <a:stretch>
            <a:fillRect/>
          </a:stretch>
        </p:blipFill>
        <p:spPr>
          <a:xfrm>
            <a:off x="920088" y="4390200"/>
            <a:ext cx="600075" cy="247650"/>
          </a:xfrm>
          <a:prstGeom prst="rect">
            <a:avLst/>
          </a:prstGeom>
          <a:noFill/>
          <a:ln>
            <a:noFill/>
          </a:ln>
        </p:spPr>
      </p:pic>
      <p:pic>
        <p:nvPicPr>
          <p:cNvPr id="230" name="Google Shape;230;p36"/>
          <p:cNvPicPr preferRelativeResize="0"/>
          <p:nvPr/>
        </p:nvPicPr>
        <p:blipFill>
          <a:blip r:embed="rId6">
            <a:alphaModFix/>
          </a:blip>
          <a:stretch>
            <a:fillRect/>
          </a:stretch>
        </p:blipFill>
        <p:spPr>
          <a:xfrm>
            <a:off x="1520175" y="4371150"/>
            <a:ext cx="990600" cy="285750"/>
          </a:xfrm>
          <a:prstGeom prst="rect">
            <a:avLst/>
          </a:prstGeom>
          <a:noFill/>
          <a:ln>
            <a:noFill/>
          </a:ln>
        </p:spPr>
      </p:pic>
      <p:pic>
        <p:nvPicPr>
          <p:cNvPr id="231" name="Google Shape;231;p36"/>
          <p:cNvPicPr preferRelativeResize="0"/>
          <p:nvPr/>
        </p:nvPicPr>
        <p:blipFill>
          <a:blip r:embed="rId7">
            <a:alphaModFix/>
          </a:blip>
          <a:stretch>
            <a:fillRect/>
          </a:stretch>
        </p:blipFill>
        <p:spPr>
          <a:xfrm>
            <a:off x="4010250" y="4656888"/>
            <a:ext cx="514350" cy="238125"/>
          </a:xfrm>
          <a:prstGeom prst="rect">
            <a:avLst/>
          </a:prstGeom>
          <a:noFill/>
          <a:ln>
            <a:noFill/>
          </a:ln>
        </p:spPr>
      </p:pic>
      <p:pic>
        <p:nvPicPr>
          <p:cNvPr id="232" name="Google Shape;232;p36"/>
          <p:cNvPicPr preferRelativeResize="0"/>
          <p:nvPr/>
        </p:nvPicPr>
        <p:blipFill>
          <a:blip r:embed="rId8">
            <a:alphaModFix/>
          </a:blip>
          <a:stretch>
            <a:fillRect/>
          </a:stretch>
        </p:blipFill>
        <p:spPr>
          <a:xfrm>
            <a:off x="4571988" y="4642613"/>
            <a:ext cx="600075" cy="26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19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G-encoder</a:t>
            </a:r>
            <a:endParaRPr/>
          </a:p>
        </p:txBody>
      </p:sp>
      <p:sp>
        <p:nvSpPr>
          <p:cNvPr id="238" name="Google Shape;238;p37"/>
          <p:cNvSpPr txBox="1"/>
          <p:nvPr>
            <p:ph idx="1" type="body"/>
          </p:nvPr>
        </p:nvSpPr>
        <p:spPr>
          <a:xfrm>
            <a:off x="311700" y="884050"/>
            <a:ext cx="8520600" cy="4118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Extending the ASTs : </a:t>
            </a:r>
            <a:endParaRPr sz="1600"/>
          </a:p>
          <a:p>
            <a:pPr indent="-330200" lvl="1" marL="914400" rtl="0" algn="l">
              <a:spcBef>
                <a:spcPts val="0"/>
              </a:spcBef>
              <a:spcAft>
                <a:spcPts val="0"/>
              </a:spcAft>
              <a:buSzPts val="1600"/>
              <a:buChar char="○"/>
            </a:pPr>
            <a:r>
              <a:rPr lang="en" sz="1600"/>
              <a:t>In order to share vocabulary with the c-encoder, use the same tokenizer for the two encoders.</a:t>
            </a:r>
            <a:endParaRPr sz="1600"/>
          </a:p>
          <a:p>
            <a:pPr indent="-330200" lvl="1" marL="914400" rtl="0" algn="l">
              <a:spcBef>
                <a:spcPts val="0"/>
              </a:spcBef>
              <a:spcAft>
                <a:spcPts val="0"/>
              </a:spcAft>
              <a:buSzPts val="1600"/>
              <a:buChar char="○"/>
            </a:pPr>
            <a:r>
              <a:rPr lang="en" sz="1600"/>
              <a:t>For the AST, text in some leaf nodes are further tokenized into sub-words. For such a leaf node we replace it with a special node _SPLITNODE_ and make the subwords as its children, that form the new leaf nodes.</a:t>
            </a:r>
            <a:endParaRPr sz="1600"/>
          </a:p>
          <a:p>
            <a:pPr indent="-330200" lvl="1" marL="914400" rtl="0" algn="l">
              <a:spcBef>
                <a:spcPts val="0"/>
              </a:spcBef>
              <a:spcAft>
                <a:spcPts val="0"/>
              </a:spcAft>
              <a:buSzPts val="1600"/>
              <a:buChar char="○"/>
            </a:pPr>
            <a:r>
              <a:rPr lang="en" sz="1600"/>
              <a:t>Second, for Python ASTs, some leaf nodes generated by the tools lose important attributes such as ‘args’ and ‘name’, which correspond to variables and function names, respectively. To mitigate the problem, we manually fetch the text of some important attributes and compose the additional leaf nodes to augment the original Python ASTs.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idx="1" type="body"/>
          </p:nvPr>
        </p:nvSpPr>
        <p:spPr>
          <a:xfrm>
            <a:off x="311700" y="140650"/>
            <a:ext cx="8520600" cy="4772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Graph Construction : </a:t>
            </a:r>
            <a:endParaRPr sz="1600"/>
          </a:p>
          <a:p>
            <a:pPr indent="-330200" lvl="1" marL="914400" rtl="0" algn="l">
              <a:spcBef>
                <a:spcPts val="0"/>
              </a:spcBef>
              <a:spcAft>
                <a:spcPts val="0"/>
              </a:spcAft>
              <a:buSzPts val="1600"/>
              <a:buChar char="○"/>
            </a:pPr>
            <a:r>
              <a:rPr lang="en" sz="1600"/>
              <a:t>Child-Edge : the original edges in ASTs plus the new edges obtained because of node splitting and augmentation.</a:t>
            </a:r>
            <a:endParaRPr sz="1600"/>
          </a:p>
          <a:p>
            <a:pPr indent="-330200" lvl="1" marL="914400" rtl="0" algn="l">
              <a:spcBef>
                <a:spcPts val="0"/>
              </a:spcBef>
              <a:spcAft>
                <a:spcPts val="0"/>
              </a:spcAft>
              <a:buSzPts val="1600"/>
              <a:buChar char="○"/>
            </a:pPr>
            <a:r>
              <a:rPr lang="en" sz="1600"/>
              <a:t>Next-Sibling-Edge : connect the sibling nodes in ASTs from left to right</a:t>
            </a:r>
            <a:endParaRPr sz="1600"/>
          </a:p>
          <a:p>
            <a:pPr indent="-330200" lvl="1" marL="914400" rtl="0" algn="l">
              <a:spcBef>
                <a:spcPts val="0"/>
              </a:spcBef>
              <a:spcAft>
                <a:spcPts val="0"/>
              </a:spcAft>
              <a:buSzPts val="1600"/>
              <a:buChar char="○"/>
            </a:pPr>
            <a:r>
              <a:rPr lang="en" sz="1600"/>
              <a:t>Next-Use-Edge : connect a variable node to the next node of the same variable with depth-first search.</a:t>
            </a:r>
            <a:endParaRPr sz="1600"/>
          </a:p>
          <a:p>
            <a:pPr indent="-330200" lvl="1" marL="914400" rtl="0" algn="l">
              <a:spcBef>
                <a:spcPts val="0"/>
              </a:spcBef>
              <a:spcAft>
                <a:spcPts val="0"/>
              </a:spcAft>
              <a:buSzPts val="1600"/>
              <a:buChar char="○"/>
            </a:pPr>
            <a:r>
              <a:rPr lang="en" sz="1600"/>
              <a:t>Next-Token-Edge : connect the leaf nodes from left to right so that the corresponding tokens comply with the order that they appear in the source code</a:t>
            </a:r>
            <a:endParaRPr sz="1600"/>
          </a:p>
          <a:p>
            <a:pPr indent="-330200" lvl="1" marL="914400" rtl="0" algn="l">
              <a:spcBef>
                <a:spcPts val="0"/>
              </a:spcBef>
              <a:spcAft>
                <a:spcPts val="0"/>
              </a:spcAft>
              <a:buSzPts val="1600"/>
              <a:buChar char="○"/>
            </a:pPr>
            <a:r>
              <a:rPr lang="en" sz="1600"/>
              <a:t>In addition to the above edges, we borrow the idea from the control flow graph and propose to introduce the Control-Edges into ASTs, so that the data and control flow of a program could be better captured.</a:t>
            </a:r>
            <a:endParaRPr sz="1600"/>
          </a:p>
        </p:txBody>
      </p:sp>
      <p:pic>
        <p:nvPicPr>
          <p:cNvPr id="244" name="Google Shape;244;p38"/>
          <p:cNvPicPr preferRelativeResize="0"/>
          <p:nvPr/>
        </p:nvPicPr>
        <p:blipFill>
          <a:blip r:embed="rId3">
            <a:alphaModFix/>
          </a:blip>
          <a:stretch>
            <a:fillRect/>
          </a:stretch>
        </p:blipFill>
        <p:spPr>
          <a:xfrm>
            <a:off x="1133351" y="3296501"/>
            <a:ext cx="3663044" cy="1847000"/>
          </a:xfrm>
          <a:prstGeom prst="rect">
            <a:avLst/>
          </a:prstGeom>
          <a:noFill/>
          <a:ln>
            <a:noFill/>
          </a:ln>
        </p:spPr>
      </p:pic>
      <p:sp>
        <p:nvSpPr>
          <p:cNvPr id="245" name="Google Shape;245;p38"/>
          <p:cNvSpPr txBox="1"/>
          <p:nvPr/>
        </p:nvSpPr>
        <p:spPr>
          <a:xfrm>
            <a:off x="5324325" y="3646650"/>
            <a:ext cx="289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 of control-edges : </a:t>
            </a:r>
            <a:endParaRPr/>
          </a:p>
          <a:p>
            <a:pPr indent="0" lvl="0" marL="0" rtl="0" algn="l">
              <a:spcBef>
                <a:spcPts val="0"/>
              </a:spcBef>
              <a:spcAft>
                <a:spcPts val="0"/>
              </a:spcAft>
              <a:buNone/>
            </a:pPr>
            <a:r>
              <a:rPr lang="en"/>
              <a:t>An if-else statement</a:t>
            </a:r>
            <a:endParaRPr/>
          </a:p>
        </p:txBody>
      </p:sp>
      <p:pic>
        <p:nvPicPr>
          <p:cNvPr id="246" name="Google Shape;246;p38"/>
          <p:cNvPicPr preferRelativeResize="0"/>
          <p:nvPr/>
        </p:nvPicPr>
        <p:blipFill>
          <a:blip r:embed="rId4">
            <a:alphaModFix/>
          </a:blip>
          <a:stretch>
            <a:fillRect/>
          </a:stretch>
        </p:blipFill>
        <p:spPr>
          <a:xfrm>
            <a:off x="76063" y="3646650"/>
            <a:ext cx="1057275" cy="41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2702625" y="-3"/>
            <a:ext cx="2981026" cy="1393450"/>
          </a:xfrm>
          <a:prstGeom prst="rect">
            <a:avLst/>
          </a:prstGeom>
          <a:noFill/>
          <a:ln>
            <a:noFill/>
          </a:ln>
        </p:spPr>
      </p:pic>
      <p:pic>
        <p:nvPicPr>
          <p:cNvPr id="252" name="Google Shape;252;p39"/>
          <p:cNvPicPr preferRelativeResize="0"/>
          <p:nvPr/>
        </p:nvPicPr>
        <p:blipFill>
          <a:blip r:embed="rId4">
            <a:alphaModFix/>
          </a:blip>
          <a:stretch>
            <a:fillRect/>
          </a:stretch>
        </p:blipFill>
        <p:spPr>
          <a:xfrm>
            <a:off x="1220413" y="1883950"/>
            <a:ext cx="5945449" cy="3200650"/>
          </a:xfrm>
          <a:prstGeom prst="rect">
            <a:avLst/>
          </a:prstGeom>
          <a:noFill/>
          <a:ln>
            <a:noFill/>
          </a:ln>
        </p:spPr>
      </p:pic>
      <p:cxnSp>
        <p:nvCxnSpPr>
          <p:cNvPr id="253" name="Google Shape;253;p39"/>
          <p:cNvCxnSpPr>
            <a:stCxn id="251" idx="2"/>
            <a:endCxn id="252" idx="0"/>
          </p:cNvCxnSpPr>
          <p:nvPr/>
        </p:nvCxnSpPr>
        <p:spPr>
          <a:xfrm>
            <a:off x="4193138" y="1393447"/>
            <a:ext cx="0" cy="4905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9"/>
          <p:cNvSpPr txBox="1"/>
          <p:nvPr/>
        </p:nvSpPr>
        <p:spPr>
          <a:xfrm>
            <a:off x="7134900" y="3254875"/>
            <a:ext cx="200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Constructed AST with all the different edges.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body"/>
          </p:nvPr>
        </p:nvSpPr>
        <p:spPr>
          <a:xfrm>
            <a:off x="311700" y="180825"/>
            <a:ext cx="8520600" cy="4388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Encoding with Graph Attention Neural Networks (GAT)  :</a:t>
            </a:r>
            <a:endParaRPr sz="1600"/>
          </a:p>
          <a:p>
            <a:pPr indent="-330200" lvl="1" marL="914400" rtl="0" algn="l">
              <a:spcBef>
                <a:spcPts val="0"/>
              </a:spcBef>
              <a:spcAft>
                <a:spcPts val="0"/>
              </a:spcAft>
              <a:buSzPts val="1600"/>
              <a:buChar char="○"/>
            </a:pPr>
            <a:r>
              <a:rPr lang="en" sz="1600"/>
              <a:t>Recurrently update the state of a node by aggregating its own state and the states of all its neighbours at each step, using the attention mechanism.</a:t>
            </a:r>
            <a:endParaRPr sz="1600"/>
          </a:p>
          <a:p>
            <a:pPr indent="-330200" lvl="1" marL="914400" rtl="0" algn="l">
              <a:spcBef>
                <a:spcPts val="0"/>
              </a:spcBef>
              <a:spcAft>
                <a:spcPts val="0"/>
              </a:spcAft>
              <a:buSzPts val="1600"/>
              <a:buChar char="○"/>
            </a:pPr>
            <a:r>
              <a:rPr lang="en" sz="1600"/>
              <a:t>Denote by     and      , the embedding of node i and the embedding of the edge from node j to node i.</a:t>
            </a:r>
            <a:endParaRPr sz="1600"/>
          </a:p>
          <a:p>
            <a:pPr indent="-330200" lvl="1" marL="914400" rtl="0" algn="l">
              <a:spcBef>
                <a:spcPts val="0"/>
              </a:spcBef>
              <a:spcAft>
                <a:spcPts val="0"/>
              </a:spcAft>
              <a:buSzPts val="1600"/>
              <a:buChar char="○"/>
            </a:pPr>
            <a:r>
              <a:rPr lang="en" sz="1600"/>
              <a:t>The node states are updated as follows : </a:t>
            </a:r>
            <a:endParaRPr sz="1600"/>
          </a:p>
          <a:p>
            <a:pPr indent="0" lvl="0" marL="914400" rtl="0" algn="l">
              <a:spcBef>
                <a:spcPts val="1200"/>
              </a:spcBef>
              <a:spcAft>
                <a:spcPts val="1200"/>
              </a:spcAft>
              <a:buNone/>
            </a:pPr>
            <a:r>
              <a:t/>
            </a:r>
            <a:endParaRPr sz="1600"/>
          </a:p>
        </p:txBody>
      </p:sp>
      <p:pic>
        <p:nvPicPr>
          <p:cNvPr id="260" name="Google Shape;260;p40"/>
          <p:cNvPicPr preferRelativeResize="0"/>
          <p:nvPr/>
        </p:nvPicPr>
        <p:blipFill>
          <a:blip r:embed="rId3">
            <a:alphaModFix/>
          </a:blip>
          <a:stretch>
            <a:fillRect/>
          </a:stretch>
        </p:blipFill>
        <p:spPr>
          <a:xfrm>
            <a:off x="2302200" y="1124900"/>
            <a:ext cx="219075" cy="200025"/>
          </a:xfrm>
          <a:prstGeom prst="rect">
            <a:avLst/>
          </a:prstGeom>
          <a:noFill/>
          <a:ln>
            <a:noFill/>
          </a:ln>
        </p:spPr>
      </p:pic>
      <p:pic>
        <p:nvPicPr>
          <p:cNvPr id="261" name="Google Shape;261;p40"/>
          <p:cNvPicPr preferRelativeResize="0"/>
          <p:nvPr/>
        </p:nvPicPr>
        <p:blipFill>
          <a:blip r:embed="rId4">
            <a:alphaModFix/>
          </a:blip>
          <a:stretch>
            <a:fillRect/>
          </a:stretch>
        </p:blipFill>
        <p:spPr>
          <a:xfrm>
            <a:off x="2915025" y="1120138"/>
            <a:ext cx="276225" cy="209550"/>
          </a:xfrm>
          <a:prstGeom prst="rect">
            <a:avLst/>
          </a:prstGeom>
          <a:noFill/>
          <a:ln>
            <a:noFill/>
          </a:ln>
        </p:spPr>
      </p:pic>
      <p:pic>
        <p:nvPicPr>
          <p:cNvPr id="262" name="Google Shape;262;p40"/>
          <p:cNvPicPr preferRelativeResize="0"/>
          <p:nvPr/>
        </p:nvPicPr>
        <p:blipFill>
          <a:blip r:embed="rId5">
            <a:alphaModFix/>
          </a:blip>
          <a:stretch>
            <a:fillRect/>
          </a:stretch>
        </p:blipFill>
        <p:spPr>
          <a:xfrm>
            <a:off x="604275" y="2138075"/>
            <a:ext cx="4645075" cy="2673900"/>
          </a:xfrm>
          <a:prstGeom prst="rect">
            <a:avLst/>
          </a:prstGeom>
          <a:noFill/>
          <a:ln>
            <a:noFill/>
          </a:ln>
        </p:spPr>
      </p:pic>
      <p:sp>
        <p:nvSpPr>
          <p:cNvPr id="263" name="Google Shape;263;p40"/>
          <p:cNvSpPr txBox="1"/>
          <p:nvPr/>
        </p:nvSpPr>
        <p:spPr>
          <a:xfrm>
            <a:off x="5917025" y="2129725"/>
            <a:ext cx="3063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Where        denotes the state of node i at layer l. W and        are the shared weight matrices for nodes and edges,         is the weight matrix at layer l.       </a:t>
            </a:r>
            <a:r>
              <a:rPr lang="en"/>
              <a:t>d</a:t>
            </a:r>
            <a:r>
              <a:rPr lang="en"/>
              <a:t>enotes the attention weight of contribution from node j to i at layer l. N(i) denotes the neighbour nodes of node 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node states of the last GAT layer compose the output matrix of the g-encoder.</a:t>
            </a:r>
            <a:endParaRPr/>
          </a:p>
        </p:txBody>
      </p:sp>
      <p:pic>
        <p:nvPicPr>
          <p:cNvPr id="264" name="Google Shape;264;p40"/>
          <p:cNvPicPr preferRelativeResize="0"/>
          <p:nvPr/>
        </p:nvPicPr>
        <p:blipFill>
          <a:blip r:embed="rId6">
            <a:alphaModFix/>
          </a:blip>
          <a:stretch>
            <a:fillRect/>
          </a:stretch>
        </p:blipFill>
        <p:spPr>
          <a:xfrm>
            <a:off x="6607275" y="2168691"/>
            <a:ext cx="276225" cy="322277"/>
          </a:xfrm>
          <a:prstGeom prst="rect">
            <a:avLst/>
          </a:prstGeom>
          <a:noFill/>
          <a:ln>
            <a:noFill/>
          </a:ln>
        </p:spPr>
      </p:pic>
      <p:pic>
        <p:nvPicPr>
          <p:cNvPr id="265" name="Google Shape;265;p40"/>
          <p:cNvPicPr preferRelativeResize="0"/>
          <p:nvPr/>
        </p:nvPicPr>
        <p:blipFill>
          <a:blip r:embed="rId7">
            <a:alphaModFix/>
          </a:blip>
          <a:stretch>
            <a:fillRect/>
          </a:stretch>
        </p:blipFill>
        <p:spPr>
          <a:xfrm>
            <a:off x="7868404" y="2398525"/>
            <a:ext cx="283875" cy="246000"/>
          </a:xfrm>
          <a:prstGeom prst="rect">
            <a:avLst/>
          </a:prstGeom>
          <a:noFill/>
          <a:ln>
            <a:noFill/>
          </a:ln>
        </p:spPr>
      </p:pic>
      <p:pic>
        <p:nvPicPr>
          <p:cNvPr id="266" name="Google Shape;266;p40"/>
          <p:cNvPicPr preferRelativeResize="0"/>
          <p:nvPr/>
        </p:nvPicPr>
        <p:blipFill>
          <a:blip r:embed="rId8">
            <a:alphaModFix/>
          </a:blip>
          <a:stretch>
            <a:fillRect/>
          </a:stretch>
        </p:blipFill>
        <p:spPr>
          <a:xfrm>
            <a:off x="6883503" y="2814625"/>
            <a:ext cx="371875" cy="259425"/>
          </a:xfrm>
          <a:prstGeom prst="rect">
            <a:avLst/>
          </a:prstGeom>
          <a:noFill/>
          <a:ln>
            <a:noFill/>
          </a:ln>
        </p:spPr>
      </p:pic>
      <p:pic>
        <p:nvPicPr>
          <p:cNvPr id="267" name="Google Shape;267;p40"/>
          <p:cNvPicPr preferRelativeResize="0"/>
          <p:nvPr/>
        </p:nvPicPr>
        <p:blipFill>
          <a:blip r:embed="rId9">
            <a:alphaModFix/>
          </a:blip>
          <a:stretch>
            <a:fillRect/>
          </a:stretch>
        </p:blipFill>
        <p:spPr>
          <a:xfrm>
            <a:off x="6778026" y="3074050"/>
            <a:ext cx="276692" cy="269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15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Fusion Decoder</a:t>
            </a:r>
            <a:endParaRPr/>
          </a:p>
        </p:txBody>
      </p:sp>
      <p:sp>
        <p:nvSpPr>
          <p:cNvPr id="273" name="Google Shape;273;p41"/>
          <p:cNvSpPr txBox="1"/>
          <p:nvPr>
            <p:ph idx="1" type="body"/>
          </p:nvPr>
        </p:nvSpPr>
        <p:spPr>
          <a:xfrm>
            <a:off x="311700" y="726375"/>
            <a:ext cx="8520600" cy="4206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the encoder-decoder attention sublayer, we apply the attentions of the decoder’s hidden states to the output of each encoder, respectively, and then concatenate the output states of the two attention modules for further process.</a:t>
            </a:r>
            <a:endParaRPr sz="1600"/>
          </a:p>
          <a:p>
            <a:pPr indent="-330200" lvl="0" marL="457200" rtl="0" algn="l">
              <a:spcBef>
                <a:spcPts val="0"/>
              </a:spcBef>
              <a:spcAft>
                <a:spcPts val="0"/>
              </a:spcAft>
              <a:buSzPts val="1600"/>
              <a:buChar char="●"/>
            </a:pPr>
            <a:r>
              <a:rPr lang="en" sz="1600"/>
              <a:t>Given the output embeddings       of the c-encoder and       of the g-encoder and let the hidden states of decoder’s layer l before step t be denoted by                                      , we can formulate the decoding process at step t of layer l as : </a:t>
            </a:r>
            <a:endParaRPr sz="1600"/>
          </a:p>
          <a:p>
            <a:pPr indent="0" lvl="0" marL="457200" rtl="0" algn="l">
              <a:spcBef>
                <a:spcPts val="1200"/>
              </a:spcBef>
              <a:spcAft>
                <a:spcPts val="1200"/>
              </a:spcAft>
              <a:buNone/>
            </a:pPr>
            <a:r>
              <a:rPr lang="en" sz="1600"/>
              <a:t> </a:t>
            </a:r>
            <a:endParaRPr sz="1600"/>
          </a:p>
        </p:txBody>
      </p:sp>
      <p:pic>
        <p:nvPicPr>
          <p:cNvPr id="274" name="Google Shape;274;p41"/>
          <p:cNvPicPr preferRelativeResize="0"/>
          <p:nvPr/>
        </p:nvPicPr>
        <p:blipFill>
          <a:blip r:embed="rId3">
            <a:alphaModFix/>
          </a:blip>
          <a:stretch>
            <a:fillRect/>
          </a:stretch>
        </p:blipFill>
        <p:spPr>
          <a:xfrm>
            <a:off x="3541363" y="1649013"/>
            <a:ext cx="333375" cy="238125"/>
          </a:xfrm>
          <a:prstGeom prst="rect">
            <a:avLst/>
          </a:prstGeom>
          <a:noFill/>
          <a:ln>
            <a:noFill/>
          </a:ln>
        </p:spPr>
      </p:pic>
      <p:pic>
        <p:nvPicPr>
          <p:cNvPr id="275" name="Google Shape;275;p41"/>
          <p:cNvPicPr preferRelativeResize="0"/>
          <p:nvPr/>
        </p:nvPicPr>
        <p:blipFill>
          <a:blip r:embed="rId4">
            <a:alphaModFix/>
          </a:blip>
          <a:stretch>
            <a:fillRect/>
          </a:stretch>
        </p:blipFill>
        <p:spPr>
          <a:xfrm>
            <a:off x="5866827" y="1640975"/>
            <a:ext cx="263775" cy="254225"/>
          </a:xfrm>
          <a:prstGeom prst="rect">
            <a:avLst/>
          </a:prstGeom>
          <a:noFill/>
          <a:ln>
            <a:noFill/>
          </a:ln>
        </p:spPr>
      </p:pic>
      <p:pic>
        <p:nvPicPr>
          <p:cNvPr id="276" name="Google Shape;276;p41"/>
          <p:cNvPicPr preferRelativeResize="0"/>
          <p:nvPr/>
        </p:nvPicPr>
        <p:blipFill>
          <a:blip r:embed="rId5">
            <a:alphaModFix/>
          </a:blip>
          <a:stretch>
            <a:fillRect/>
          </a:stretch>
        </p:blipFill>
        <p:spPr>
          <a:xfrm>
            <a:off x="6396038" y="1887150"/>
            <a:ext cx="2105025" cy="342900"/>
          </a:xfrm>
          <a:prstGeom prst="rect">
            <a:avLst/>
          </a:prstGeom>
          <a:noFill/>
          <a:ln>
            <a:noFill/>
          </a:ln>
        </p:spPr>
      </p:pic>
      <p:pic>
        <p:nvPicPr>
          <p:cNvPr id="277" name="Google Shape;277;p41"/>
          <p:cNvPicPr preferRelativeResize="0"/>
          <p:nvPr/>
        </p:nvPicPr>
        <p:blipFill>
          <a:blip r:embed="rId6">
            <a:alphaModFix/>
          </a:blip>
          <a:stretch>
            <a:fillRect/>
          </a:stretch>
        </p:blipFill>
        <p:spPr>
          <a:xfrm>
            <a:off x="821825" y="2637075"/>
            <a:ext cx="4476750" cy="1466850"/>
          </a:xfrm>
          <a:prstGeom prst="rect">
            <a:avLst/>
          </a:prstGeom>
          <a:noFill/>
          <a:ln>
            <a:noFill/>
          </a:ln>
        </p:spPr>
      </p:pic>
      <p:pic>
        <p:nvPicPr>
          <p:cNvPr id="278" name="Google Shape;278;p41"/>
          <p:cNvPicPr preferRelativeResize="0"/>
          <p:nvPr/>
        </p:nvPicPr>
        <p:blipFill>
          <a:blip r:embed="rId7">
            <a:alphaModFix/>
          </a:blip>
          <a:stretch>
            <a:fillRect/>
          </a:stretch>
        </p:blipFill>
        <p:spPr>
          <a:xfrm>
            <a:off x="5866825" y="2762463"/>
            <a:ext cx="476250" cy="295275"/>
          </a:xfrm>
          <a:prstGeom prst="rect">
            <a:avLst/>
          </a:prstGeom>
          <a:noFill/>
          <a:ln>
            <a:noFill/>
          </a:ln>
        </p:spPr>
      </p:pic>
      <p:sp>
        <p:nvSpPr>
          <p:cNvPr id="279" name="Google Shape;279;p41"/>
          <p:cNvSpPr txBox="1"/>
          <p:nvPr/>
        </p:nvSpPr>
        <p:spPr>
          <a:xfrm>
            <a:off x="5806525" y="2722450"/>
            <a:ext cx="297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a</a:t>
            </a:r>
            <a:r>
              <a:rPr lang="en"/>
              <a:t>re the parameters of the feed forward sublayer and       is the encoding at position t of layer l. </a:t>
            </a:r>
            <a:endParaRPr/>
          </a:p>
        </p:txBody>
      </p:sp>
      <p:pic>
        <p:nvPicPr>
          <p:cNvPr id="280" name="Google Shape;280;p41"/>
          <p:cNvPicPr preferRelativeResize="0"/>
          <p:nvPr/>
        </p:nvPicPr>
        <p:blipFill>
          <a:blip r:embed="rId8">
            <a:alphaModFix/>
          </a:blip>
          <a:stretch>
            <a:fillRect/>
          </a:stretch>
        </p:blipFill>
        <p:spPr>
          <a:xfrm>
            <a:off x="7986475" y="2979274"/>
            <a:ext cx="263775" cy="3058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0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68" name="Google Shape;68;p15"/>
          <p:cNvSpPr txBox="1"/>
          <p:nvPr>
            <p:ph idx="1" type="body"/>
          </p:nvPr>
        </p:nvSpPr>
        <p:spPr>
          <a:xfrm>
            <a:off x="311700" y="771175"/>
            <a:ext cx="8520600" cy="379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Created three .jsonl files i.e train, valid and test.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08275" y="2676387"/>
            <a:ext cx="7968475" cy="940500"/>
          </a:xfrm>
          <a:prstGeom prst="rect">
            <a:avLst/>
          </a:prstGeom>
          <a:noFill/>
          <a:ln>
            <a:noFill/>
          </a:ln>
        </p:spPr>
      </p:pic>
      <p:sp>
        <p:nvSpPr>
          <p:cNvPr id="70" name="Google Shape;70;p15"/>
          <p:cNvSpPr txBox="1"/>
          <p:nvPr/>
        </p:nvSpPr>
        <p:spPr>
          <a:xfrm>
            <a:off x="516475" y="3616900"/>
            <a:ext cx="7556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Each line in the file represents one code. </a:t>
            </a:r>
            <a:endParaRPr/>
          </a:p>
          <a:p>
            <a:pPr indent="0" lvl="0" marL="0" rtl="0" algn="l">
              <a:spcBef>
                <a:spcPts val="0"/>
              </a:spcBef>
              <a:spcAft>
                <a:spcPts val="0"/>
              </a:spcAft>
              <a:buNone/>
            </a:pPr>
            <a:r>
              <a:rPr lang="en"/>
              <a:t>The json file contains 3 key value pairs : </a:t>
            </a:r>
            <a:endParaRPr/>
          </a:p>
          <a:p>
            <a:pPr indent="-317500" lvl="0" marL="457200" rtl="0" algn="l">
              <a:spcBef>
                <a:spcPts val="0"/>
              </a:spcBef>
              <a:spcAft>
                <a:spcPts val="0"/>
              </a:spcAft>
              <a:buSzPts val="1400"/>
              <a:buAutoNum type="arabicParenR"/>
            </a:pPr>
            <a:r>
              <a:rPr lang="en"/>
              <a:t>label - the folder number of the problem the source code solves.</a:t>
            </a:r>
            <a:endParaRPr/>
          </a:p>
          <a:p>
            <a:pPr indent="-317500" lvl="0" marL="457200" rtl="0" algn="l">
              <a:spcBef>
                <a:spcPts val="0"/>
              </a:spcBef>
              <a:spcAft>
                <a:spcPts val="0"/>
              </a:spcAft>
              <a:buSzPts val="1400"/>
              <a:buAutoNum type="arabicParenR"/>
            </a:pPr>
            <a:r>
              <a:rPr lang="en"/>
              <a:t>index - the index of the example. (one indexing is done </a:t>
            </a:r>
            <a:r>
              <a:rPr lang="en"/>
              <a:t>across</a:t>
            </a:r>
            <a:r>
              <a:rPr lang="en"/>
              <a:t> all files)</a:t>
            </a:r>
            <a:endParaRPr/>
          </a:p>
          <a:p>
            <a:pPr indent="-317500" lvl="0" marL="457200" rtl="0" algn="l">
              <a:spcBef>
                <a:spcPts val="0"/>
              </a:spcBef>
              <a:spcAft>
                <a:spcPts val="0"/>
              </a:spcAft>
              <a:buSzPts val="1400"/>
              <a:buAutoNum type="arabicParenR"/>
            </a:pPr>
            <a:r>
              <a:rPr lang="en"/>
              <a:t>code - </a:t>
            </a:r>
            <a:r>
              <a:rPr lang="en"/>
              <a:t>the</a:t>
            </a:r>
            <a:r>
              <a:rPr lang="en"/>
              <a:t> source code</a:t>
            </a:r>
            <a:endParaRPr/>
          </a:p>
        </p:txBody>
      </p:sp>
      <p:pic>
        <p:nvPicPr>
          <p:cNvPr id="71" name="Google Shape;71;p15"/>
          <p:cNvPicPr preferRelativeResize="0"/>
          <p:nvPr/>
        </p:nvPicPr>
        <p:blipFill>
          <a:blip r:embed="rId4">
            <a:alphaModFix/>
          </a:blip>
          <a:stretch>
            <a:fillRect/>
          </a:stretch>
        </p:blipFill>
        <p:spPr>
          <a:xfrm>
            <a:off x="2643825" y="1142238"/>
            <a:ext cx="2648250" cy="1429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Dual-Copy Mechanism</a:t>
            </a:r>
            <a:endParaRPr/>
          </a:p>
        </p:txBody>
      </p:sp>
      <p:sp>
        <p:nvSpPr>
          <p:cNvPr id="286" name="Google Shape;286;p42"/>
          <p:cNvSpPr txBox="1"/>
          <p:nvPr>
            <p:ph idx="1" type="body"/>
          </p:nvPr>
        </p:nvSpPr>
        <p:spPr>
          <a:xfrm>
            <a:off x="311700" y="834850"/>
            <a:ext cx="8520600" cy="4266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To better improve the ability of capturing keywords and solving the out-of-vocabulary problem, we propose a dual-copy mechanism to copy tokens from the two encoders.</a:t>
            </a:r>
            <a:endParaRPr sz="1600"/>
          </a:p>
          <a:p>
            <a:pPr indent="-330200" lvl="0" marL="457200" rtl="0" algn="l">
              <a:spcBef>
                <a:spcPts val="0"/>
              </a:spcBef>
              <a:spcAft>
                <a:spcPts val="0"/>
              </a:spcAft>
              <a:buSzPts val="1600"/>
              <a:buChar char="●"/>
            </a:pPr>
            <a:r>
              <a:rPr lang="en" sz="1600"/>
              <a:t>For the final hidden vector             at position t output by the decoder, we first compute the probability vector for choosing generation or copying as follows: </a:t>
            </a:r>
            <a:br>
              <a:rPr lang="en" sz="1600"/>
            </a:br>
            <a:r>
              <a:rPr lang="en" sz="1600"/>
              <a:t>            </a:t>
            </a:r>
            <a:endParaRPr sz="1600"/>
          </a:p>
          <a:p>
            <a:pPr indent="-330200" lvl="0" marL="457200" rtl="0" algn="l">
              <a:spcBef>
                <a:spcPts val="0"/>
              </a:spcBef>
              <a:spcAft>
                <a:spcPts val="0"/>
              </a:spcAft>
              <a:buSzPts val="1600"/>
              <a:buChar char="●"/>
            </a:pPr>
            <a:r>
              <a:rPr lang="en" sz="1600"/>
              <a:t>Then we compute the sampling distribution for generation and copying. For sampling from the vocabulary, the probability distribution is directly transformed from      as : </a:t>
            </a:r>
            <a:br>
              <a:rPr lang="en" sz="1600"/>
            </a:br>
            <a:endParaRPr sz="1600"/>
          </a:p>
          <a:p>
            <a:pPr indent="-330200" lvl="0" marL="457200" rtl="0" algn="l">
              <a:spcBef>
                <a:spcPts val="0"/>
              </a:spcBef>
              <a:spcAft>
                <a:spcPts val="0"/>
              </a:spcAft>
              <a:buSzPts val="1600"/>
              <a:buChar char="●"/>
            </a:pPr>
            <a:r>
              <a:rPr lang="en" sz="1600"/>
              <a:t>For copying, we can naturally use the last layer’s attention weights of      to all the encodings produced by each encoder, respectively, as the copy distribution, which can be formulated as : </a:t>
            </a:r>
            <a:br>
              <a:rPr lang="en" sz="1600"/>
            </a:br>
            <a:br>
              <a:rPr lang="en" sz="1600"/>
            </a:br>
            <a:br>
              <a:rPr lang="en" sz="1600"/>
            </a:br>
            <a:r>
              <a:rPr lang="en" sz="1600"/>
              <a:t>These are the probability distributions for copying from </a:t>
            </a:r>
            <a:br>
              <a:rPr lang="en" sz="1600"/>
            </a:br>
            <a:r>
              <a:rPr lang="en" sz="1600"/>
              <a:t>t</a:t>
            </a:r>
            <a:r>
              <a:rPr lang="en" sz="1600"/>
              <a:t>he input source code tokens and the leaf nodes.</a:t>
            </a:r>
            <a:endParaRPr sz="1600"/>
          </a:p>
        </p:txBody>
      </p:sp>
      <p:pic>
        <p:nvPicPr>
          <p:cNvPr id="287" name="Google Shape;287;p42"/>
          <p:cNvPicPr preferRelativeResize="0"/>
          <p:nvPr/>
        </p:nvPicPr>
        <p:blipFill>
          <a:blip r:embed="rId3">
            <a:alphaModFix/>
          </a:blip>
          <a:stretch>
            <a:fillRect/>
          </a:stretch>
        </p:blipFill>
        <p:spPr>
          <a:xfrm>
            <a:off x="3260100" y="1456900"/>
            <a:ext cx="624050" cy="204900"/>
          </a:xfrm>
          <a:prstGeom prst="rect">
            <a:avLst/>
          </a:prstGeom>
          <a:noFill/>
          <a:ln>
            <a:noFill/>
          </a:ln>
        </p:spPr>
      </p:pic>
      <p:pic>
        <p:nvPicPr>
          <p:cNvPr id="288" name="Google Shape;288;p42"/>
          <p:cNvPicPr preferRelativeResize="0"/>
          <p:nvPr/>
        </p:nvPicPr>
        <p:blipFill>
          <a:blip r:embed="rId4">
            <a:alphaModFix/>
          </a:blip>
          <a:stretch>
            <a:fillRect/>
          </a:stretch>
        </p:blipFill>
        <p:spPr>
          <a:xfrm>
            <a:off x="2942063" y="1933788"/>
            <a:ext cx="2524125" cy="257175"/>
          </a:xfrm>
          <a:prstGeom prst="rect">
            <a:avLst/>
          </a:prstGeom>
          <a:noFill/>
          <a:ln>
            <a:noFill/>
          </a:ln>
        </p:spPr>
      </p:pic>
      <p:pic>
        <p:nvPicPr>
          <p:cNvPr id="289" name="Google Shape;289;p42"/>
          <p:cNvPicPr preferRelativeResize="0"/>
          <p:nvPr/>
        </p:nvPicPr>
        <p:blipFill>
          <a:blip r:embed="rId5">
            <a:alphaModFix/>
          </a:blip>
          <a:stretch>
            <a:fillRect/>
          </a:stretch>
        </p:blipFill>
        <p:spPr>
          <a:xfrm>
            <a:off x="6638538" y="1929025"/>
            <a:ext cx="1152525" cy="266700"/>
          </a:xfrm>
          <a:prstGeom prst="rect">
            <a:avLst/>
          </a:prstGeom>
          <a:noFill/>
          <a:ln>
            <a:noFill/>
          </a:ln>
        </p:spPr>
      </p:pic>
      <p:pic>
        <p:nvPicPr>
          <p:cNvPr id="290" name="Google Shape;290;p42"/>
          <p:cNvPicPr preferRelativeResize="0"/>
          <p:nvPr/>
        </p:nvPicPr>
        <p:blipFill>
          <a:blip r:embed="rId6">
            <a:alphaModFix/>
          </a:blip>
          <a:stretch>
            <a:fillRect/>
          </a:stretch>
        </p:blipFill>
        <p:spPr>
          <a:xfrm>
            <a:off x="7610750" y="2525875"/>
            <a:ext cx="215676" cy="204900"/>
          </a:xfrm>
          <a:prstGeom prst="rect">
            <a:avLst/>
          </a:prstGeom>
          <a:noFill/>
          <a:ln>
            <a:noFill/>
          </a:ln>
        </p:spPr>
      </p:pic>
      <p:pic>
        <p:nvPicPr>
          <p:cNvPr id="291" name="Google Shape;291;p42"/>
          <p:cNvPicPr preferRelativeResize="0"/>
          <p:nvPr/>
        </p:nvPicPr>
        <p:blipFill>
          <a:blip r:embed="rId7">
            <a:alphaModFix/>
          </a:blip>
          <a:stretch>
            <a:fillRect/>
          </a:stretch>
        </p:blipFill>
        <p:spPr>
          <a:xfrm>
            <a:off x="3077450" y="2674188"/>
            <a:ext cx="2133600" cy="333375"/>
          </a:xfrm>
          <a:prstGeom prst="rect">
            <a:avLst/>
          </a:prstGeom>
          <a:noFill/>
          <a:ln>
            <a:noFill/>
          </a:ln>
        </p:spPr>
      </p:pic>
      <p:pic>
        <p:nvPicPr>
          <p:cNvPr id="292" name="Google Shape;292;p42"/>
          <p:cNvPicPr preferRelativeResize="0"/>
          <p:nvPr/>
        </p:nvPicPr>
        <p:blipFill>
          <a:blip r:embed="rId8">
            <a:alphaModFix/>
          </a:blip>
          <a:stretch>
            <a:fillRect/>
          </a:stretch>
        </p:blipFill>
        <p:spPr>
          <a:xfrm>
            <a:off x="6685888" y="2693238"/>
            <a:ext cx="1419225" cy="295275"/>
          </a:xfrm>
          <a:prstGeom prst="rect">
            <a:avLst/>
          </a:prstGeom>
          <a:noFill/>
          <a:ln>
            <a:noFill/>
          </a:ln>
        </p:spPr>
      </p:pic>
      <p:pic>
        <p:nvPicPr>
          <p:cNvPr id="293" name="Google Shape;293;p42"/>
          <p:cNvPicPr preferRelativeResize="0"/>
          <p:nvPr/>
        </p:nvPicPr>
        <p:blipFill>
          <a:blip r:embed="rId6">
            <a:alphaModFix/>
          </a:blip>
          <a:stretch>
            <a:fillRect/>
          </a:stretch>
        </p:blipFill>
        <p:spPr>
          <a:xfrm>
            <a:off x="7106975" y="3007575"/>
            <a:ext cx="215676" cy="204900"/>
          </a:xfrm>
          <a:prstGeom prst="rect">
            <a:avLst/>
          </a:prstGeom>
          <a:noFill/>
          <a:ln>
            <a:noFill/>
          </a:ln>
        </p:spPr>
      </p:pic>
      <p:pic>
        <p:nvPicPr>
          <p:cNvPr id="294" name="Google Shape;294;p42"/>
          <p:cNvPicPr preferRelativeResize="0"/>
          <p:nvPr/>
        </p:nvPicPr>
        <p:blipFill>
          <a:blip r:embed="rId9">
            <a:alphaModFix/>
          </a:blip>
          <a:stretch>
            <a:fillRect/>
          </a:stretch>
        </p:blipFill>
        <p:spPr>
          <a:xfrm>
            <a:off x="3077438" y="3588450"/>
            <a:ext cx="1728527" cy="572700"/>
          </a:xfrm>
          <a:prstGeom prst="rect">
            <a:avLst/>
          </a:prstGeom>
          <a:noFill/>
          <a:ln>
            <a:noFill/>
          </a:ln>
        </p:spPr>
      </p:pic>
      <p:sp>
        <p:nvSpPr>
          <p:cNvPr id="295" name="Google Shape;295;p42"/>
          <p:cNvSpPr txBox="1"/>
          <p:nvPr/>
        </p:nvSpPr>
        <p:spPr>
          <a:xfrm>
            <a:off x="5942975" y="3615300"/>
            <a:ext cx="3084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Attention scores on RHS denote the attention weights of       to all the encodings of the c-encoder and g-encoder, respectively, in the last decoder layer. </a:t>
            </a:r>
            <a:endParaRPr/>
          </a:p>
        </p:txBody>
      </p:sp>
      <p:pic>
        <p:nvPicPr>
          <p:cNvPr id="296" name="Google Shape;296;p42"/>
          <p:cNvPicPr preferRelativeResize="0"/>
          <p:nvPr/>
        </p:nvPicPr>
        <p:blipFill>
          <a:blip r:embed="rId6">
            <a:alphaModFix/>
          </a:blip>
          <a:stretch>
            <a:fillRect/>
          </a:stretch>
        </p:blipFill>
        <p:spPr>
          <a:xfrm>
            <a:off x="7932950" y="3956250"/>
            <a:ext cx="215676" cy="204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idx="1" type="body"/>
          </p:nvPr>
        </p:nvSpPr>
        <p:spPr>
          <a:xfrm>
            <a:off x="311700" y="191025"/>
            <a:ext cx="8520600" cy="4377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Finally, the probability of producing a token     in the summary at position 𝑡 is calculated as the joint probability:</a:t>
            </a:r>
            <a:br>
              <a:rPr lang="en" sz="1600"/>
            </a:br>
            <a:br>
              <a:rPr lang="en" sz="1600"/>
            </a:br>
            <a:br>
              <a:rPr lang="en" sz="1600"/>
            </a:br>
            <a:br>
              <a:rPr lang="en" sz="1600"/>
            </a:br>
            <a:br>
              <a:rPr lang="en" sz="1600"/>
            </a:br>
            <a:endParaRPr sz="1600"/>
          </a:p>
          <a:p>
            <a:pPr indent="-330200" lvl="0" marL="457200" rtl="0" algn="l">
              <a:spcBef>
                <a:spcPts val="0"/>
              </a:spcBef>
              <a:spcAft>
                <a:spcPts val="0"/>
              </a:spcAft>
              <a:buSzPts val="1600"/>
              <a:buChar char="●"/>
            </a:pPr>
            <a:r>
              <a:rPr lang="en" sz="1600"/>
              <a:t>The Objective Function : </a:t>
            </a:r>
            <a:br>
              <a:rPr lang="en" sz="1600"/>
            </a:br>
            <a:r>
              <a:rPr lang="en" sz="1600"/>
              <a:t>Used negative log-likelihood. Given a source code snippet     and target summary </a:t>
            </a:r>
            <a:br>
              <a:rPr lang="en" sz="1600"/>
            </a:br>
            <a:r>
              <a:rPr lang="en" sz="1600"/>
              <a:t>                                  </a:t>
            </a:r>
            <a:r>
              <a:rPr lang="en" sz="1600"/>
              <a:t>t</a:t>
            </a:r>
            <a:r>
              <a:rPr lang="en" sz="1600"/>
              <a:t>he objective function can be formulated as : </a:t>
            </a:r>
            <a:endParaRPr sz="1600"/>
          </a:p>
          <a:p>
            <a:pPr indent="0" lvl="0" marL="457200" rtl="0" algn="l">
              <a:spcBef>
                <a:spcPts val="1200"/>
              </a:spcBef>
              <a:spcAft>
                <a:spcPts val="0"/>
              </a:spcAft>
              <a:buNone/>
            </a:pPr>
            <a:br>
              <a:rPr lang="en" sz="1600"/>
            </a:br>
            <a:endParaRPr sz="1600"/>
          </a:p>
          <a:p>
            <a:pPr indent="0" lvl="0" marL="0" rtl="0" algn="l">
              <a:spcBef>
                <a:spcPts val="1200"/>
              </a:spcBef>
              <a:spcAft>
                <a:spcPts val="1200"/>
              </a:spcAft>
              <a:buNone/>
            </a:pPr>
            <a:br>
              <a:rPr lang="en" sz="1600"/>
            </a:br>
            <a:endParaRPr sz="1600"/>
          </a:p>
        </p:txBody>
      </p:sp>
      <p:pic>
        <p:nvPicPr>
          <p:cNvPr id="302" name="Google Shape;302;p43"/>
          <p:cNvPicPr preferRelativeResize="0"/>
          <p:nvPr/>
        </p:nvPicPr>
        <p:blipFill>
          <a:blip r:embed="rId3">
            <a:alphaModFix/>
          </a:blip>
          <a:stretch>
            <a:fillRect/>
          </a:stretch>
        </p:blipFill>
        <p:spPr>
          <a:xfrm>
            <a:off x="4751125" y="306550"/>
            <a:ext cx="161925" cy="219075"/>
          </a:xfrm>
          <a:prstGeom prst="rect">
            <a:avLst/>
          </a:prstGeom>
          <a:noFill/>
          <a:ln>
            <a:noFill/>
          </a:ln>
        </p:spPr>
      </p:pic>
      <p:pic>
        <p:nvPicPr>
          <p:cNvPr id="303" name="Google Shape;303;p43"/>
          <p:cNvPicPr preferRelativeResize="0"/>
          <p:nvPr/>
        </p:nvPicPr>
        <p:blipFill>
          <a:blip r:embed="rId4">
            <a:alphaModFix/>
          </a:blip>
          <a:stretch>
            <a:fillRect/>
          </a:stretch>
        </p:blipFill>
        <p:spPr>
          <a:xfrm>
            <a:off x="810350" y="900850"/>
            <a:ext cx="4378125" cy="577825"/>
          </a:xfrm>
          <a:prstGeom prst="rect">
            <a:avLst/>
          </a:prstGeom>
          <a:noFill/>
          <a:ln>
            <a:noFill/>
          </a:ln>
        </p:spPr>
      </p:pic>
      <p:pic>
        <p:nvPicPr>
          <p:cNvPr id="304" name="Google Shape;304;p43"/>
          <p:cNvPicPr preferRelativeResize="0"/>
          <p:nvPr/>
        </p:nvPicPr>
        <p:blipFill>
          <a:blip r:embed="rId5">
            <a:alphaModFix/>
          </a:blip>
          <a:stretch>
            <a:fillRect/>
          </a:stretch>
        </p:blipFill>
        <p:spPr>
          <a:xfrm>
            <a:off x="895250" y="1580050"/>
            <a:ext cx="5440235" cy="577825"/>
          </a:xfrm>
          <a:prstGeom prst="rect">
            <a:avLst/>
          </a:prstGeom>
          <a:noFill/>
          <a:ln>
            <a:noFill/>
          </a:ln>
        </p:spPr>
      </p:pic>
      <p:pic>
        <p:nvPicPr>
          <p:cNvPr id="305" name="Google Shape;305;p43"/>
          <p:cNvPicPr preferRelativeResize="0"/>
          <p:nvPr/>
        </p:nvPicPr>
        <p:blipFill>
          <a:blip r:embed="rId6">
            <a:alphaModFix/>
          </a:blip>
          <a:stretch>
            <a:fillRect/>
          </a:stretch>
        </p:blipFill>
        <p:spPr>
          <a:xfrm>
            <a:off x="6164025" y="2571750"/>
            <a:ext cx="171450" cy="180975"/>
          </a:xfrm>
          <a:prstGeom prst="rect">
            <a:avLst/>
          </a:prstGeom>
          <a:noFill/>
          <a:ln>
            <a:noFill/>
          </a:ln>
        </p:spPr>
      </p:pic>
      <p:pic>
        <p:nvPicPr>
          <p:cNvPr id="306" name="Google Shape;306;p43"/>
          <p:cNvPicPr preferRelativeResize="0"/>
          <p:nvPr/>
        </p:nvPicPr>
        <p:blipFill>
          <a:blip r:embed="rId7">
            <a:alphaModFix/>
          </a:blip>
          <a:stretch>
            <a:fillRect/>
          </a:stretch>
        </p:blipFill>
        <p:spPr>
          <a:xfrm>
            <a:off x="1008450" y="2853525"/>
            <a:ext cx="1701250" cy="277750"/>
          </a:xfrm>
          <a:prstGeom prst="rect">
            <a:avLst/>
          </a:prstGeom>
          <a:noFill/>
          <a:ln>
            <a:noFill/>
          </a:ln>
        </p:spPr>
      </p:pic>
      <p:pic>
        <p:nvPicPr>
          <p:cNvPr id="307" name="Google Shape;307;p43"/>
          <p:cNvPicPr preferRelativeResize="0"/>
          <p:nvPr/>
        </p:nvPicPr>
        <p:blipFill>
          <a:blip r:embed="rId8">
            <a:alphaModFix/>
          </a:blip>
          <a:stretch>
            <a:fillRect/>
          </a:stretch>
        </p:blipFill>
        <p:spPr>
          <a:xfrm>
            <a:off x="932828" y="3335728"/>
            <a:ext cx="2625825" cy="781900"/>
          </a:xfrm>
          <a:prstGeom prst="rect">
            <a:avLst/>
          </a:prstGeom>
          <a:noFill/>
          <a:ln>
            <a:noFill/>
          </a:ln>
        </p:spPr>
      </p:pic>
      <p:sp>
        <p:nvSpPr>
          <p:cNvPr id="308" name="Google Shape;308;p43"/>
          <p:cNvSpPr txBox="1"/>
          <p:nvPr/>
        </p:nvSpPr>
        <p:spPr>
          <a:xfrm>
            <a:off x="4619950" y="3374750"/>
            <a:ext cx="351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𝑁 is the number of data points in the training data. 𝑇 is the length of the target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4"/>
          <p:cNvPicPr preferRelativeResize="0"/>
          <p:nvPr/>
        </p:nvPicPr>
        <p:blipFill>
          <a:blip r:embed="rId3">
            <a:alphaModFix/>
          </a:blip>
          <a:stretch>
            <a:fillRect/>
          </a:stretch>
        </p:blipFill>
        <p:spPr>
          <a:xfrm>
            <a:off x="2409325" y="711325"/>
            <a:ext cx="3762375" cy="4381500"/>
          </a:xfrm>
          <a:prstGeom prst="rect">
            <a:avLst/>
          </a:prstGeom>
          <a:noFill/>
          <a:ln>
            <a:noFill/>
          </a:ln>
        </p:spPr>
      </p:pic>
      <p:sp>
        <p:nvSpPr>
          <p:cNvPr id="314" name="Google Shape;314;p44"/>
          <p:cNvSpPr txBox="1"/>
          <p:nvPr/>
        </p:nvSpPr>
        <p:spPr>
          <a:xfrm>
            <a:off x="1804125" y="205175"/>
            <a:ext cx="489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Hyperparameter settings for GypSum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1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320" name="Google Shape;320;p45"/>
          <p:cNvPicPr preferRelativeResize="0"/>
          <p:nvPr/>
        </p:nvPicPr>
        <p:blipFill>
          <a:blip r:embed="rId3">
            <a:alphaModFix/>
          </a:blip>
          <a:stretch>
            <a:fillRect/>
          </a:stretch>
        </p:blipFill>
        <p:spPr>
          <a:xfrm>
            <a:off x="311698" y="635675"/>
            <a:ext cx="6210151" cy="4117875"/>
          </a:xfrm>
          <a:prstGeom prst="rect">
            <a:avLst/>
          </a:prstGeom>
          <a:noFill/>
          <a:ln>
            <a:noFill/>
          </a:ln>
        </p:spPr>
      </p:pic>
      <p:sp>
        <p:nvSpPr>
          <p:cNvPr id="321" name="Google Shape;321;p45"/>
          <p:cNvSpPr txBox="1"/>
          <p:nvPr/>
        </p:nvSpPr>
        <p:spPr>
          <a:xfrm>
            <a:off x="6604200" y="686275"/>
            <a:ext cx="2539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Dataset : </a:t>
            </a:r>
            <a:endParaRPr/>
          </a:p>
          <a:p>
            <a:pPr indent="0" lvl="0" marL="0" rtl="0" algn="l">
              <a:spcBef>
                <a:spcPts val="0"/>
              </a:spcBef>
              <a:spcAft>
                <a:spcPts val="0"/>
              </a:spcAft>
              <a:buNone/>
            </a:pPr>
            <a:r>
              <a:rPr lang="en"/>
              <a:t>87,136 Java code snippets</a:t>
            </a:r>
            <a:endParaRPr/>
          </a:p>
          <a:p>
            <a:pPr indent="0" lvl="0" marL="0" rtl="0" algn="l">
              <a:spcBef>
                <a:spcPts val="0"/>
              </a:spcBef>
              <a:spcAft>
                <a:spcPts val="0"/>
              </a:spcAft>
              <a:buNone/>
            </a:pPr>
            <a:r>
              <a:rPr lang="en"/>
              <a:t>87, 226 Python code snippets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score of each metric on a testing set is computed as the average score of all the generated summaries. For all the metrics, a higher score indicates better performance.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15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cleaned testing sets</a:t>
            </a:r>
            <a:endParaRPr/>
          </a:p>
        </p:txBody>
      </p:sp>
      <p:sp>
        <p:nvSpPr>
          <p:cNvPr id="327" name="Google Shape;327;p46"/>
          <p:cNvSpPr txBox="1"/>
          <p:nvPr>
            <p:ph idx="1" type="body"/>
          </p:nvPr>
        </p:nvSpPr>
        <p:spPr>
          <a:xfrm>
            <a:off x="311700" y="693350"/>
            <a:ext cx="8520600" cy="42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large fraction of code snippets in the testing set are also presented in the training set, for both datasets. For the Java dataset, about 39% of the code snippets in the testing set are actually contained in the training set and for the Python dataset, the fraction is about 21%. To better evaluate the generalization ability of the models, we remove those duplicated snippets and report the additional results on the cleaned testing sets. </a:t>
            </a:r>
            <a:endParaRPr sz="1600"/>
          </a:p>
        </p:txBody>
      </p:sp>
      <p:pic>
        <p:nvPicPr>
          <p:cNvPr id="328" name="Google Shape;328;p46"/>
          <p:cNvPicPr preferRelativeResize="0"/>
          <p:nvPr/>
        </p:nvPicPr>
        <p:blipFill>
          <a:blip r:embed="rId3">
            <a:alphaModFix/>
          </a:blip>
          <a:stretch>
            <a:fillRect/>
          </a:stretch>
        </p:blipFill>
        <p:spPr>
          <a:xfrm>
            <a:off x="884750" y="2178200"/>
            <a:ext cx="6918924" cy="290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11700" y="16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Study</a:t>
            </a:r>
            <a:endParaRPr/>
          </a:p>
        </p:txBody>
      </p:sp>
      <p:sp>
        <p:nvSpPr>
          <p:cNvPr id="334" name="Google Shape;334;p47"/>
          <p:cNvSpPr txBox="1"/>
          <p:nvPr>
            <p:ph idx="1" type="body"/>
          </p:nvPr>
        </p:nvSpPr>
        <p:spPr>
          <a:xfrm>
            <a:off x="311700" y="841925"/>
            <a:ext cx="8520600" cy="423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conduct a user study on the quality of the summaries generated by the five best models. The evaluated metrics are naturalness and informativeness. Each summary is rated on the two metrics on a scale of 1 to 3, where a higher score means better quality. </a:t>
            </a:r>
            <a:endParaRPr sz="1600"/>
          </a:p>
        </p:txBody>
      </p:sp>
      <p:pic>
        <p:nvPicPr>
          <p:cNvPr id="335" name="Google Shape;335;p47"/>
          <p:cNvPicPr preferRelativeResize="0"/>
          <p:nvPr/>
        </p:nvPicPr>
        <p:blipFill>
          <a:blip r:embed="rId3">
            <a:alphaModFix/>
          </a:blip>
          <a:stretch>
            <a:fillRect/>
          </a:stretch>
        </p:blipFill>
        <p:spPr>
          <a:xfrm>
            <a:off x="2686050" y="1964401"/>
            <a:ext cx="3948175" cy="2323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419175" y="2112450"/>
            <a:ext cx="8520600" cy="841800"/>
          </a:xfrm>
          <a:prstGeom prst="rect">
            <a:avLst/>
          </a:prstGeom>
        </p:spPr>
        <p:txBody>
          <a:bodyPr anchorCtr="0" anchor="ctr" bIns="91425" lIns="91425" spcFirstLastPara="1" rIns="91425" wrap="square" tIns="91425">
            <a:normAutofit fontScale="90000"/>
          </a:bodyPr>
          <a:lstStyle/>
          <a:p>
            <a:pPr indent="0" lvl="0" marL="190500" rtl="0" algn="ctr">
              <a:lnSpc>
                <a:spcPct val="91283"/>
              </a:lnSpc>
              <a:spcBef>
                <a:spcPts val="600"/>
              </a:spcBef>
              <a:spcAft>
                <a:spcPts val="0"/>
              </a:spcAft>
              <a:buNone/>
            </a:pPr>
            <a:r>
              <a:rPr b="1" lang="en" sz="3300">
                <a:highlight>
                  <a:srgbClr val="FFFFFF"/>
                </a:highlight>
              </a:rPr>
              <a:t>UniXcoder: Unified Cross-Modal Pre-training for Code Representation</a:t>
            </a:r>
            <a:endParaRPr b="1" sz="3300">
              <a:highlight>
                <a:srgbClr val="FFFFFF"/>
              </a:highlight>
            </a:endParaRPr>
          </a:p>
          <a:p>
            <a:pPr indent="0" lvl="0" marL="0" rtl="0" algn="ctr">
              <a:spcBef>
                <a:spcPts val="9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269250" y="21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346" name="Google Shape;346;p49"/>
          <p:cNvSpPr txBox="1"/>
          <p:nvPr>
            <p:ph idx="1" type="body"/>
          </p:nvPr>
        </p:nvSpPr>
        <p:spPr>
          <a:xfrm>
            <a:off x="311700" y="849000"/>
            <a:ext cx="8520600" cy="42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Generally, user-written code comments provide crucial semantic information about source code like “Sort a given list” and AST contains rich syntax information like types of statements and nested relationship among them.</a:t>
            </a:r>
            <a:endParaRPr sz="1600"/>
          </a:p>
          <a:p>
            <a:pPr indent="-330200" lvl="0" marL="457200" rtl="0" algn="l">
              <a:spcBef>
                <a:spcPts val="0"/>
              </a:spcBef>
              <a:spcAft>
                <a:spcPts val="0"/>
              </a:spcAft>
              <a:buSzPts val="1600"/>
              <a:buChar char="●"/>
            </a:pPr>
            <a:r>
              <a:rPr lang="en" sz="1600"/>
              <a:t>UniXcoder is pre-trained using three types of language modeling tasks : </a:t>
            </a:r>
            <a:endParaRPr sz="1600"/>
          </a:p>
          <a:p>
            <a:pPr indent="-330200" lvl="1" marL="914400" rtl="0" algn="l">
              <a:spcBef>
                <a:spcPts val="0"/>
              </a:spcBef>
              <a:spcAft>
                <a:spcPts val="0"/>
              </a:spcAft>
              <a:buSzPts val="1600"/>
              <a:buChar char="○"/>
            </a:pPr>
            <a:r>
              <a:rPr lang="en" sz="1600"/>
              <a:t>masked language modeling</a:t>
            </a:r>
            <a:endParaRPr sz="1600"/>
          </a:p>
          <a:p>
            <a:pPr indent="-330200" lvl="1" marL="914400" rtl="0" algn="l">
              <a:spcBef>
                <a:spcPts val="0"/>
              </a:spcBef>
              <a:spcAft>
                <a:spcPts val="0"/>
              </a:spcAft>
              <a:buSzPts val="1600"/>
              <a:buChar char="○"/>
            </a:pPr>
            <a:r>
              <a:rPr lang="en" sz="1600"/>
              <a:t>unidirectional language modeling</a:t>
            </a:r>
            <a:endParaRPr sz="1600"/>
          </a:p>
          <a:p>
            <a:pPr indent="-330200" lvl="1" marL="914400" rtl="0" algn="l">
              <a:spcBef>
                <a:spcPts val="0"/>
              </a:spcBef>
              <a:spcAft>
                <a:spcPts val="0"/>
              </a:spcAft>
              <a:buSzPts val="1600"/>
              <a:buChar char="○"/>
            </a:pPr>
            <a:r>
              <a:rPr lang="en" sz="1600"/>
              <a:t>denoising objective</a:t>
            </a:r>
            <a:endParaRPr sz="1600"/>
          </a:p>
          <a:p>
            <a:pPr indent="-330200" lvl="0" marL="457200" rtl="0" algn="l">
              <a:spcBef>
                <a:spcPts val="0"/>
              </a:spcBef>
              <a:spcAft>
                <a:spcPts val="0"/>
              </a:spcAft>
              <a:buSzPts val="1600"/>
              <a:buChar char="●"/>
            </a:pPr>
            <a:r>
              <a:rPr lang="en" sz="1600"/>
              <a:t>Introduced two pre-training tasks to learn a embedding that can represent semantics of a code fragment : </a:t>
            </a:r>
            <a:endParaRPr sz="1600"/>
          </a:p>
          <a:p>
            <a:pPr indent="-330200" lvl="1" marL="914400" rtl="0" algn="l">
              <a:spcBef>
                <a:spcPts val="0"/>
              </a:spcBef>
              <a:spcAft>
                <a:spcPts val="0"/>
              </a:spcAft>
              <a:buSzPts val="1600"/>
              <a:buChar char="○"/>
            </a:pPr>
            <a:r>
              <a:rPr lang="en" sz="1600"/>
              <a:t>multi-modal contrastive learning - leverages AST to enhance semantics of code fragment embeddings.</a:t>
            </a:r>
            <a:endParaRPr sz="1600"/>
          </a:p>
          <a:p>
            <a:pPr indent="-330200" lvl="1" marL="914400" rtl="0" algn="l">
              <a:spcBef>
                <a:spcPts val="0"/>
              </a:spcBef>
              <a:spcAft>
                <a:spcPts val="0"/>
              </a:spcAft>
              <a:buSzPts val="1600"/>
              <a:buChar char="○"/>
            </a:pPr>
            <a:r>
              <a:rPr lang="en" sz="1600"/>
              <a:t>cross-modal generation - utilizes code comment to align embeddings among programming languages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1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Representation</a:t>
            </a:r>
            <a:endParaRPr/>
          </a:p>
        </p:txBody>
      </p:sp>
      <p:sp>
        <p:nvSpPr>
          <p:cNvPr id="352" name="Google Shape;352;p50"/>
          <p:cNvSpPr txBox="1"/>
          <p:nvPr>
            <p:ph idx="1" type="body"/>
          </p:nvPr>
        </p:nvSpPr>
        <p:spPr>
          <a:xfrm>
            <a:off x="311700" y="841925"/>
            <a:ext cx="8520600" cy="418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UniXcoder leverages multi-modal data (i.e. code comment and AST) to pre-train code representation.</a:t>
            </a:r>
            <a:endParaRPr sz="1600"/>
          </a:p>
          <a:p>
            <a:pPr indent="-330200" lvl="0" marL="457200" rtl="0" algn="l">
              <a:spcBef>
                <a:spcPts val="0"/>
              </a:spcBef>
              <a:spcAft>
                <a:spcPts val="0"/>
              </a:spcAft>
              <a:buSzPts val="1600"/>
              <a:buChar char="●"/>
            </a:pPr>
            <a:r>
              <a:rPr lang="en" sz="1600"/>
              <a:t>In order to encode AST in parallel with code comments, we propose a one-to one mapping function F.</a:t>
            </a:r>
            <a:br>
              <a:rPr lang="en" sz="1600"/>
            </a:br>
            <a:endParaRPr sz="1600"/>
          </a:p>
        </p:txBody>
      </p:sp>
      <p:pic>
        <p:nvPicPr>
          <p:cNvPr id="353" name="Google Shape;353;p50"/>
          <p:cNvPicPr preferRelativeResize="0"/>
          <p:nvPr/>
        </p:nvPicPr>
        <p:blipFill>
          <a:blip r:embed="rId3">
            <a:alphaModFix/>
          </a:blip>
          <a:stretch>
            <a:fillRect/>
          </a:stretch>
        </p:blipFill>
        <p:spPr>
          <a:xfrm>
            <a:off x="658449" y="2086799"/>
            <a:ext cx="2826075" cy="2893975"/>
          </a:xfrm>
          <a:prstGeom prst="rect">
            <a:avLst/>
          </a:prstGeom>
          <a:noFill/>
          <a:ln>
            <a:noFill/>
          </a:ln>
        </p:spPr>
      </p:pic>
      <p:sp>
        <p:nvSpPr>
          <p:cNvPr id="354" name="Google Shape;354;p50"/>
          <p:cNvSpPr txBox="1"/>
          <p:nvPr/>
        </p:nvSpPr>
        <p:spPr>
          <a:xfrm>
            <a:off x="3742650" y="2164950"/>
            <a:ext cx="5089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Specially, given a root node root of AST, the algorithm recursively applies the same function F to its children and then add its name with two special suffixes (i.e. left and right, respectively) on both sides.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Finally, given a source code C, we take its comment </a:t>
            </a:r>
            <a:br>
              <a:rPr lang="en"/>
            </a:br>
            <a:r>
              <a:rPr lang="en"/>
              <a:t>                                   and the flattened AST token sequence</a:t>
            </a:r>
            <a:br>
              <a:rPr lang="en"/>
            </a:br>
            <a:r>
              <a:rPr lang="en"/>
              <a:t>                                        as input, where         is the root of the AST of the code. For input format, we concatenate them with a prefix as an input sequence.</a:t>
            </a:r>
            <a:endParaRPr/>
          </a:p>
        </p:txBody>
      </p:sp>
      <p:pic>
        <p:nvPicPr>
          <p:cNvPr id="355" name="Google Shape;355;p50"/>
          <p:cNvPicPr preferRelativeResize="0"/>
          <p:nvPr/>
        </p:nvPicPr>
        <p:blipFill>
          <a:blip r:embed="rId4">
            <a:alphaModFix/>
          </a:blip>
          <a:stretch>
            <a:fillRect/>
          </a:stretch>
        </p:blipFill>
        <p:spPr>
          <a:xfrm>
            <a:off x="3875438" y="3556363"/>
            <a:ext cx="1647825" cy="238125"/>
          </a:xfrm>
          <a:prstGeom prst="rect">
            <a:avLst/>
          </a:prstGeom>
          <a:noFill/>
          <a:ln>
            <a:noFill/>
          </a:ln>
        </p:spPr>
      </p:pic>
      <p:pic>
        <p:nvPicPr>
          <p:cNvPr id="356" name="Google Shape;356;p50"/>
          <p:cNvPicPr preferRelativeResize="0"/>
          <p:nvPr/>
        </p:nvPicPr>
        <p:blipFill>
          <a:blip r:embed="rId5">
            <a:alphaModFix/>
          </a:blip>
          <a:stretch>
            <a:fillRect/>
          </a:stretch>
        </p:blipFill>
        <p:spPr>
          <a:xfrm>
            <a:off x="3875438" y="3794500"/>
            <a:ext cx="1876425" cy="171450"/>
          </a:xfrm>
          <a:prstGeom prst="rect">
            <a:avLst/>
          </a:prstGeom>
          <a:noFill/>
          <a:ln>
            <a:noFill/>
          </a:ln>
        </p:spPr>
      </p:pic>
      <p:pic>
        <p:nvPicPr>
          <p:cNvPr id="357" name="Google Shape;357;p50"/>
          <p:cNvPicPr preferRelativeResize="0"/>
          <p:nvPr/>
        </p:nvPicPr>
        <p:blipFill>
          <a:blip r:embed="rId6">
            <a:alphaModFix/>
          </a:blip>
          <a:stretch>
            <a:fillRect/>
          </a:stretch>
        </p:blipFill>
        <p:spPr>
          <a:xfrm>
            <a:off x="7034763" y="3794500"/>
            <a:ext cx="352425" cy="171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1"/>
          <p:cNvPicPr preferRelativeResize="0"/>
          <p:nvPr/>
        </p:nvPicPr>
        <p:blipFill>
          <a:blip r:embed="rId3">
            <a:alphaModFix/>
          </a:blip>
          <a:stretch>
            <a:fillRect/>
          </a:stretch>
        </p:blipFill>
        <p:spPr>
          <a:xfrm>
            <a:off x="194850" y="674038"/>
            <a:ext cx="4335800" cy="3795425"/>
          </a:xfrm>
          <a:prstGeom prst="rect">
            <a:avLst/>
          </a:prstGeom>
          <a:noFill/>
          <a:ln>
            <a:noFill/>
          </a:ln>
        </p:spPr>
      </p:pic>
      <p:sp>
        <p:nvSpPr>
          <p:cNvPr id="363" name="Google Shape;363;p51"/>
          <p:cNvSpPr txBox="1"/>
          <p:nvPr/>
        </p:nvSpPr>
        <p:spPr>
          <a:xfrm>
            <a:off x="4726075" y="785325"/>
            <a:ext cx="4082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particular transformation should be a one-to-one mapping function. Otherwise, the mapping may confuse a tree with another structure.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Taking “parameters → (data)” as an example, the mapping function F transforms the subtree to “ &lt;parameters,left&gt; ( data ) &lt;parameters,right&gt;”.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56600"/>
            <a:ext cx="8520600" cy="50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2) Extracted the source codes from the test file</a:t>
            </a:r>
            <a:endParaRPr sz="1600"/>
          </a:p>
          <a:p>
            <a:pPr indent="0" lvl="0" marL="0" rtl="0" algn="l">
              <a:spcBef>
                <a:spcPts val="1200"/>
              </a:spcBef>
              <a:spcAft>
                <a:spcPts val="0"/>
              </a:spcAft>
              <a:buNone/>
            </a:pPr>
            <a:r>
              <a:rPr lang="en" sz="1600"/>
              <a:t>3) Used pycparser for lexical analysis of C code and obtained tokens</a:t>
            </a:r>
            <a:endParaRPr sz="1600"/>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44600" y="907650"/>
            <a:ext cx="8270099" cy="940525"/>
          </a:xfrm>
          <a:prstGeom prst="rect">
            <a:avLst/>
          </a:prstGeom>
          <a:noFill/>
          <a:ln>
            <a:noFill/>
          </a:ln>
        </p:spPr>
      </p:pic>
      <p:pic>
        <p:nvPicPr>
          <p:cNvPr id="78" name="Google Shape;78;p16"/>
          <p:cNvPicPr preferRelativeResize="0"/>
          <p:nvPr/>
        </p:nvPicPr>
        <p:blipFill>
          <a:blip r:embed="rId4">
            <a:alphaModFix/>
          </a:blip>
          <a:stretch>
            <a:fillRect/>
          </a:stretch>
        </p:blipFill>
        <p:spPr>
          <a:xfrm>
            <a:off x="344600" y="2394875"/>
            <a:ext cx="8270099" cy="1015250"/>
          </a:xfrm>
          <a:prstGeom prst="rect">
            <a:avLst/>
          </a:prstGeom>
          <a:noFill/>
          <a:ln>
            <a:noFill/>
          </a:ln>
        </p:spPr>
      </p:pic>
      <p:pic>
        <p:nvPicPr>
          <p:cNvPr id="79" name="Google Shape;79;p16"/>
          <p:cNvPicPr preferRelativeResize="0"/>
          <p:nvPr/>
        </p:nvPicPr>
        <p:blipFill>
          <a:blip r:embed="rId5">
            <a:alphaModFix/>
          </a:blip>
          <a:stretch>
            <a:fillRect/>
          </a:stretch>
        </p:blipFill>
        <p:spPr>
          <a:xfrm>
            <a:off x="311700" y="4023200"/>
            <a:ext cx="8333899" cy="971725"/>
          </a:xfrm>
          <a:prstGeom prst="rect">
            <a:avLst/>
          </a:prstGeom>
          <a:noFill/>
          <a:ln>
            <a:noFill/>
          </a:ln>
        </p:spPr>
      </p:pic>
      <p:cxnSp>
        <p:nvCxnSpPr>
          <p:cNvPr id="80" name="Google Shape;80;p16"/>
          <p:cNvCxnSpPr>
            <a:stCxn id="77" idx="2"/>
            <a:endCxn id="78" idx="0"/>
          </p:cNvCxnSpPr>
          <p:nvPr/>
        </p:nvCxnSpPr>
        <p:spPr>
          <a:xfrm>
            <a:off x="4479649" y="1848175"/>
            <a:ext cx="0" cy="5466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6"/>
          <p:cNvCxnSpPr>
            <a:stCxn id="78" idx="2"/>
            <a:endCxn id="79" idx="0"/>
          </p:cNvCxnSpPr>
          <p:nvPr/>
        </p:nvCxnSpPr>
        <p:spPr>
          <a:xfrm flipH="1">
            <a:off x="4478749" y="3410125"/>
            <a:ext cx="900" cy="6132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6"/>
          <p:cNvSpPr txBox="1"/>
          <p:nvPr/>
        </p:nvSpPr>
        <p:spPr>
          <a:xfrm>
            <a:off x="4572000" y="1921425"/>
            <a:ext cx="21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Extracted source codes</a:t>
            </a:r>
            <a:endParaRPr/>
          </a:p>
        </p:txBody>
      </p:sp>
      <p:sp>
        <p:nvSpPr>
          <p:cNvPr id="83" name="Google Shape;83;p16"/>
          <p:cNvSpPr txBox="1"/>
          <p:nvPr/>
        </p:nvSpPr>
        <p:spPr>
          <a:xfrm>
            <a:off x="4572000" y="3516563"/>
            <a:ext cx="28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Tokenized using lexical analyzer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311700" y="1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pic>
        <p:nvPicPr>
          <p:cNvPr id="369" name="Google Shape;369;p52"/>
          <p:cNvPicPr preferRelativeResize="0"/>
          <p:nvPr/>
        </p:nvPicPr>
        <p:blipFill>
          <a:blip r:embed="rId3">
            <a:alphaModFix/>
          </a:blip>
          <a:stretch>
            <a:fillRect/>
          </a:stretch>
        </p:blipFill>
        <p:spPr>
          <a:xfrm>
            <a:off x="545851" y="841925"/>
            <a:ext cx="7351925" cy="4103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idx="1" type="body"/>
          </p:nvPr>
        </p:nvSpPr>
        <p:spPr>
          <a:xfrm>
            <a:off x="311700" y="169800"/>
            <a:ext cx="8720400" cy="481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model applies N transformer layers over code comment and flattened AST with a prefix to produce hidden states                                   where the prefix p</a:t>
            </a:r>
            <a:br>
              <a:rPr lang="en" sz="1600"/>
            </a:br>
            <a:r>
              <a:rPr lang="en" sz="1600"/>
              <a:t>indicates the behavior of the model.</a:t>
            </a:r>
            <a:endParaRPr sz="1600"/>
          </a:p>
          <a:p>
            <a:pPr indent="-330200" lvl="0" marL="457200" rtl="0" algn="l">
              <a:spcBef>
                <a:spcPts val="0"/>
              </a:spcBef>
              <a:spcAft>
                <a:spcPts val="0"/>
              </a:spcAft>
              <a:buSzPts val="1600"/>
              <a:buChar char="●"/>
            </a:pPr>
            <a:r>
              <a:rPr lang="en" sz="1600"/>
              <a:t>Each transformer layer contains an architecturally identical transformer that uses a multi-headed self-attention operation followed by a feed forward layer over the output of the previous layer. For the l-th transformer layer, the output of the multi-headed self-attention is computed via:  </a:t>
            </a:r>
            <a:br>
              <a:rPr lang="en" sz="1600"/>
            </a:br>
            <a:br>
              <a:rPr lang="en" sz="1600"/>
            </a:br>
            <a:br>
              <a:rPr lang="en" sz="1600"/>
            </a:br>
            <a:br>
              <a:rPr lang="en" sz="1600"/>
            </a:br>
            <a:br>
              <a:rPr lang="en" sz="1600"/>
            </a:br>
            <a:r>
              <a:rPr lang="en" sz="1600"/>
              <a:t>where previous layer’s output                       is linearly mapped to a triplet of queries, keys and values respectively.      is the dimension of a head, and                  is a mask matrix to control the context a token can attend to when computing its contextual representation. If the i-th token is allowed to attend to the j-th token, then       is set to 0 otherwise −∞. </a:t>
            </a:r>
            <a:br>
              <a:rPr lang="en" sz="1600"/>
            </a:br>
            <a:endParaRPr sz="1600"/>
          </a:p>
        </p:txBody>
      </p:sp>
      <p:pic>
        <p:nvPicPr>
          <p:cNvPr id="375" name="Google Shape;375;p53"/>
          <p:cNvPicPr preferRelativeResize="0"/>
          <p:nvPr/>
        </p:nvPicPr>
        <p:blipFill>
          <a:blip r:embed="rId3">
            <a:alphaModFix/>
          </a:blip>
          <a:stretch>
            <a:fillRect/>
          </a:stretch>
        </p:blipFill>
        <p:spPr>
          <a:xfrm>
            <a:off x="3689875" y="525950"/>
            <a:ext cx="1905000" cy="257175"/>
          </a:xfrm>
          <a:prstGeom prst="rect">
            <a:avLst/>
          </a:prstGeom>
          <a:noFill/>
          <a:ln>
            <a:noFill/>
          </a:ln>
        </p:spPr>
      </p:pic>
      <p:pic>
        <p:nvPicPr>
          <p:cNvPr id="376" name="Google Shape;376;p53"/>
          <p:cNvPicPr preferRelativeResize="0"/>
          <p:nvPr/>
        </p:nvPicPr>
        <p:blipFill>
          <a:blip r:embed="rId4">
            <a:alphaModFix/>
          </a:blip>
          <a:stretch>
            <a:fillRect/>
          </a:stretch>
        </p:blipFill>
        <p:spPr>
          <a:xfrm>
            <a:off x="7241500" y="573563"/>
            <a:ext cx="1790700" cy="209550"/>
          </a:xfrm>
          <a:prstGeom prst="rect">
            <a:avLst/>
          </a:prstGeom>
          <a:noFill/>
          <a:ln>
            <a:noFill/>
          </a:ln>
        </p:spPr>
      </p:pic>
      <p:pic>
        <p:nvPicPr>
          <p:cNvPr id="377" name="Google Shape;377;p53"/>
          <p:cNvPicPr preferRelativeResize="0"/>
          <p:nvPr/>
        </p:nvPicPr>
        <p:blipFill>
          <a:blip r:embed="rId5">
            <a:alphaModFix/>
          </a:blip>
          <a:stretch>
            <a:fillRect/>
          </a:stretch>
        </p:blipFill>
        <p:spPr>
          <a:xfrm>
            <a:off x="873663" y="2248013"/>
            <a:ext cx="3533775" cy="1114425"/>
          </a:xfrm>
          <a:prstGeom prst="rect">
            <a:avLst/>
          </a:prstGeom>
          <a:noFill/>
          <a:ln>
            <a:noFill/>
          </a:ln>
        </p:spPr>
      </p:pic>
      <p:pic>
        <p:nvPicPr>
          <p:cNvPr id="378" name="Google Shape;378;p53"/>
          <p:cNvPicPr preferRelativeResize="0"/>
          <p:nvPr/>
        </p:nvPicPr>
        <p:blipFill>
          <a:blip r:embed="rId6">
            <a:alphaModFix/>
          </a:blip>
          <a:stretch>
            <a:fillRect/>
          </a:stretch>
        </p:blipFill>
        <p:spPr>
          <a:xfrm>
            <a:off x="3597900" y="3362450"/>
            <a:ext cx="1095375" cy="238125"/>
          </a:xfrm>
          <a:prstGeom prst="rect">
            <a:avLst/>
          </a:prstGeom>
          <a:noFill/>
          <a:ln>
            <a:noFill/>
          </a:ln>
        </p:spPr>
      </p:pic>
      <p:pic>
        <p:nvPicPr>
          <p:cNvPr id="379" name="Google Shape;379;p53"/>
          <p:cNvPicPr preferRelativeResize="0"/>
          <p:nvPr/>
        </p:nvPicPr>
        <p:blipFill>
          <a:blip r:embed="rId7">
            <a:alphaModFix/>
          </a:blip>
          <a:stretch>
            <a:fillRect/>
          </a:stretch>
        </p:blipFill>
        <p:spPr>
          <a:xfrm>
            <a:off x="3067275" y="3674300"/>
            <a:ext cx="219075" cy="171450"/>
          </a:xfrm>
          <a:prstGeom prst="rect">
            <a:avLst/>
          </a:prstGeom>
          <a:noFill/>
          <a:ln>
            <a:noFill/>
          </a:ln>
        </p:spPr>
      </p:pic>
      <p:pic>
        <p:nvPicPr>
          <p:cNvPr id="380" name="Google Shape;380;p53"/>
          <p:cNvPicPr preferRelativeResize="0"/>
          <p:nvPr/>
        </p:nvPicPr>
        <p:blipFill>
          <a:blip r:embed="rId8">
            <a:alphaModFix/>
          </a:blip>
          <a:stretch>
            <a:fillRect/>
          </a:stretch>
        </p:blipFill>
        <p:spPr>
          <a:xfrm>
            <a:off x="6243950" y="3655250"/>
            <a:ext cx="885825" cy="209550"/>
          </a:xfrm>
          <a:prstGeom prst="rect">
            <a:avLst/>
          </a:prstGeom>
          <a:noFill/>
          <a:ln>
            <a:noFill/>
          </a:ln>
        </p:spPr>
      </p:pic>
      <p:pic>
        <p:nvPicPr>
          <p:cNvPr id="381" name="Google Shape;381;p53"/>
          <p:cNvPicPr preferRelativeResize="0"/>
          <p:nvPr/>
        </p:nvPicPr>
        <p:blipFill>
          <a:blip r:embed="rId9">
            <a:alphaModFix/>
          </a:blip>
          <a:stretch>
            <a:fillRect/>
          </a:stretch>
        </p:blipFill>
        <p:spPr>
          <a:xfrm>
            <a:off x="5855457" y="4264417"/>
            <a:ext cx="280050" cy="192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14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Pre-Training Tasks</a:t>
            </a:r>
            <a:endParaRPr/>
          </a:p>
        </p:txBody>
      </p:sp>
      <p:sp>
        <p:nvSpPr>
          <p:cNvPr id="387" name="Google Shape;387;p54"/>
          <p:cNvSpPr txBox="1"/>
          <p:nvPr>
            <p:ph idx="1" type="body"/>
          </p:nvPr>
        </p:nvSpPr>
        <p:spPr>
          <a:xfrm>
            <a:off x="311700" y="841925"/>
            <a:ext cx="8520600" cy="413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Masked Language Modelling : </a:t>
            </a:r>
            <a:endParaRPr sz="1600"/>
          </a:p>
          <a:p>
            <a:pPr indent="-330200" lvl="1" marL="914400" rtl="0" algn="l">
              <a:spcBef>
                <a:spcPts val="0"/>
              </a:spcBef>
              <a:spcAft>
                <a:spcPts val="0"/>
              </a:spcAft>
              <a:buSzPts val="1600"/>
              <a:buChar char="○"/>
            </a:pPr>
            <a:r>
              <a:rPr lang="en" sz="1600"/>
              <a:t>For encoder-only mode</a:t>
            </a:r>
            <a:endParaRPr sz="1600"/>
          </a:p>
          <a:p>
            <a:pPr indent="-330200" lvl="1" marL="914400" rtl="0" algn="l">
              <a:spcBef>
                <a:spcPts val="0"/>
              </a:spcBef>
              <a:spcAft>
                <a:spcPts val="0"/>
              </a:spcAft>
              <a:buSzPts val="1600"/>
              <a:buChar char="○"/>
            </a:pPr>
            <a:r>
              <a:rPr lang="en" sz="1600"/>
              <a:t>Sample 15% of the tokens      from the input sequence, and then replace 80% (10%) of them with a [MASK] (random) token and leave another 10% of them unchanged. </a:t>
            </a:r>
            <a:endParaRPr sz="1600"/>
          </a:p>
          <a:p>
            <a:pPr indent="-330200" lvl="1" marL="914400" rtl="0" algn="l">
              <a:spcBef>
                <a:spcPts val="0"/>
              </a:spcBef>
              <a:spcAft>
                <a:spcPts val="0"/>
              </a:spcAft>
              <a:buSzPts val="1600"/>
              <a:buChar char="○"/>
            </a:pPr>
            <a:r>
              <a:rPr lang="en" sz="1600"/>
              <a:t>The task is to predict original tokens of masked tokens based on their bidirectional contextual tokens. </a:t>
            </a:r>
            <a:endParaRPr sz="1600"/>
          </a:p>
          <a:p>
            <a:pPr indent="-330200" lvl="1" marL="914400" rtl="0" algn="l">
              <a:spcBef>
                <a:spcPts val="0"/>
              </a:spcBef>
              <a:spcAft>
                <a:spcPts val="0"/>
              </a:spcAft>
              <a:buSzPts val="1600"/>
              <a:buChar char="○"/>
            </a:pPr>
            <a:r>
              <a:rPr lang="en" sz="1600"/>
              <a:t>Model can leverage semantic information from comment and syntax information from AST to infer masked code tokens, which encourages the model to learn code representations from different knowledge resources.</a:t>
            </a:r>
            <a:endParaRPr sz="1600"/>
          </a:p>
          <a:p>
            <a:pPr indent="-330200" lvl="1" marL="914400" rtl="0" algn="l">
              <a:spcBef>
                <a:spcPts val="0"/>
              </a:spcBef>
              <a:spcAft>
                <a:spcPts val="0"/>
              </a:spcAft>
              <a:buSzPts val="1600"/>
              <a:buChar char="○"/>
            </a:pPr>
            <a:r>
              <a:rPr lang="en" sz="1600"/>
              <a:t>Objective is calculated as:</a:t>
            </a:r>
            <a:endParaRPr sz="1600"/>
          </a:p>
        </p:txBody>
      </p:sp>
      <p:pic>
        <p:nvPicPr>
          <p:cNvPr id="388" name="Google Shape;388;p54"/>
          <p:cNvPicPr preferRelativeResize="0"/>
          <p:nvPr/>
        </p:nvPicPr>
        <p:blipFill>
          <a:blip r:embed="rId3">
            <a:alphaModFix/>
          </a:blip>
          <a:stretch>
            <a:fillRect/>
          </a:stretch>
        </p:blipFill>
        <p:spPr>
          <a:xfrm>
            <a:off x="3721424" y="1545851"/>
            <a:ext cx="261775" cy="221900"/>
          </a:xfrm>
          <a:prstGeom prst="rect">
            <a:avLst/>
          </a:prstGeom>
          <a:noFill/>
          <a:ln>
            <a:noFill/>
          </a:ln>
        </p:spPr>
      </p:pic>
      <p:pic>
        <p:nvPicPr>
          <p:cNvPr id="389" name="Google Shape;389;p54"/>
          <p:cNvPicPr preferRelativeResize="0"/>
          <p:nvPr/>
        </p:nvPicPr>
        <p:blipFill>
          <a:blip r:embed="rId4">
            <a:alphaModFix/>
          </a:blip>
          <a:stretch>
            <a:fillRect/>
          </a:stretch>
        </p:blipFill>
        <p:spPr>
          <a:xfrm>
            <a:off x="1318450" y="4123325"/>
            <a:ext cx="2743200" cy="533400"/>
          </a:xfrm>
          <a:prstGeom prst="rect">
            <a:avLst/>
          </a:prstGeom>
          <a:noFill/>
          <a:ln>
            <a:noFill/>
          </a:ln>
        </p:spPr>
      </p:pic>
      <p:sp>
        <p:nvSpPr>
          <p:cNvPr id="390" name="Google Shape;390;p54"/>
          <p:cNvSpPr txBox="1"/>
          <p:nvPr/>
        </p:nvSpPr>
        <p:spPr>
          <a:xfrm>
            <a:off x="5518475" y="4110550"/>
            <a:ext cx="30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i</a:t>
            </a:r>
            <a:r>
              <a:rPr lang="en"/>
              <a:t>s the masked input sequence</a:t>
            </a:r>
            <a:endParaRPr/>
          </a:p>
        </p:txBody>
      </p:sp>
      <p:pic>
        <p:nvPicPr>
          <p:cNvPr id="391" name="Google Shape;391;p54"/>
          <p:cNvPicPr preferRelativeResize="0"/>
          <p:nvPr/>
        </p:nvPicPr>
        <p:blipFill>
          <a:blip r:embed="rId5">
            <a:alphaModFix/>
          </a:blip>
          <a:stretch>
            <a:fillRect/>
          </a:stretch>
        </p:blipFill>
        <p:spPr>
          <a:xfrm>
            <a:off x="5462213" y="4177300"/>
            <a:ext cx="561975" cy="266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idx="1" type="body"/>
          </p:nvPr>
        </p:nvSpPr>
        <p:spPr>
          <a:xfrm>
            <a:off x="311700" y="530625"/>
            <a:ext cx="8520600" cy="403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Unidirectional Language Modelling :</a:t>
            </a:r>
            <a:endParaRPr sz="1600"/>
          </a:p>
          <a:p>
            <a:pPr indent="-330200" lvl="1" marL="914400" rtl="0" algn="l">
              <a:spcBef>
                <a:spcPts val="0"/>
              </a:spcBef>
              <a:spcAft>
                <a:spcPts val="0"/>
              </a:spcAft>
              <a:buSzPts val="1600"/>
              <a:buChar char="○"/>
            </a:pPr>
            <a:r>
              <a:rPr lang="en" sz="1600"/>
              <a:t>Pre-train decoder-only mode for supporting auto-regressive tasks like code completion.</a:t>
            </a:r>
            <a:endParaRPr sz="1600"/>
          </a:p>
          <a:p>
            <a:pPr indent="-330200" lvl="1" marL="914400" rtl="0" algn="l">
              <a:spcBef>
                <a:spcPts val="0"/>
              </a:spcBef>
              <a:spcAft>
                <a:spcPts val="0"/>
              </a:spcAft>
              <a:buSzPts val="1600"/>
              <a:buChar char="○"/>
            </a:pPr>
            <a:r>
              <a:rPr lang="en" sz="1600"/>
              <a:t>The task predicts the next token     one by one conditioned on previous tokens and itself                      which can be done using a triangular matrix for attention mask.</a:t>
            </a:r>
            <a:br>
              <a:rPr lang="en" sz="1600"/>
            </a:br>
            <a:br>
              <a:rPr lang="en" sz="1600"/>
            </a:br>
            <a:br>
              <a:rPr lang="en" sz="1600"/>
            </a:br>
            <a:endParaRPr sz="1600"/>
          </a:p>
        </p:txBody>
      </p:sp>
      <p:pic>
        <p:nvPicPr>
          <p:cNvPr id="397" name="Google Shape;397;p55"/>
          <p:cNvPicPr preferRelativeResize="0"/>
          <p:nvPr/>
        </p:nvPicPr>
        <p:blipFill>
          <a:blip r:embed="rId3">
            <a:alphaModFix/>
          </a:blip>
          <a:stretch>
            <a:fillRect/>
          </a:stretch>
        </p:blipFill>
        <p:spPr>
          <a:xfrm>
            <a:off x="4245725" y="1509200"/>
            <a:ext cx="211500" cy="199750"/>
          </a:xfrm>
          <a:prstGeom prst="rect">
            <a:avLst/>
          </a:prstGeom>
          <a:noFill/>
          <a:ln>
            <a:noFill/>
          </a:ln>
        </p:spPr>
      </p:pic>
      <p:pic>
        <p:nvPicPr>
          <p:cNvPr id="398" name="Google Shape;398;p55"/>
          <p:cNvPicPr preferRelativeResize="0"/>
          <p:nvPr/>
        </p:nvPicPr>
        <p:blipFill>
          <a:blip r:embed="rId4">
            <a:alphaModFix/>
          </a:blip>
          <a:stretch>
            <a:fillRect/>
          </a:stretch>
        </p:blipFill>
        <p:spPr>
          <a:xfrm>
            <a:off x="1772575" y="1785125"/>
            <a:ext cx="1171575" cy="209550"/>
          </a:xfrm>
          <a:prstGeom prst="rect">
            <a:avLst/>
          </a:prstGeom>
          <a:noFill/>
          <a:ln>
            <a:noFill/>
          </a:ln>
        </p:spPr>
      </p:pic>
      <p:pic>
        <p:nvPicPr>
          <p:cNvPr id="399" name="Google Shape;399;p55"/>
          <p:cNvPicPr preferRelativeResize="0"/>
          <p:nvPr/>
        </p:nvPicPr>
        <p:blipFill>
          <a:blip r:embed="rId5">
            <a:alphaModFix/>
          </a:blip>
          <a:stretch>
            <a:fillRect/>
          </a:stretch>
        </p:blipFill>
        <p:spPr>
          <a:xfrm>
            <a:off x="1326801" y="2119000"/>
            <a:ext cx="2599900" cy="657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idx="1" type="body"/>
          </p:nvPr>
        </p:nvSpPr>
        <p:spPr>
          <a:xfrm>
            <a:off x="311700" y="367900"/>
            <a:ext cx="8520600" cy="420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Denoising Objective : </a:t>
            </a:r>
            <a:endParaRPr sz="1600"/>
          </a:p>
          <a:p>
            <a:pPr indent="-330200" lvl="1" marL="914400" rtl="0" algn="l">
              <a:spcBef>
                <a:spcPts val="0"/>
              </a:spcBef>
              <a:spcAft>
                <a:spcPts val="0"/>
              </a:spcAft>
              <a:buSzPts val="1600"/>
              <a:buChar char="○"/>
            </a:pPr>
            <a:r>
              <a:rPr lang="en" sz="1600"/>
              <a:t>For encoder-decoder models</a:t>
            </a:r>
            <a:endParaRPr sz="1600"/>
          </a:p>
          <a:p>
            <a:pPr indent="-330200" lvl="1" marL="914400" rtl="0" algn="l">
              <a:spcBef>
                <a:spcPts val="0"/>
              </a:spcBef>
              <a:spcAft>
                <a:spcPts val="0"/>
              </a:spcAft>
              <a:buSzPts val="1600"/>
              <a:buChar char="○"/>
            </a:pPr>
            <a:r>
              <a:rPr lang="en" sz="1600"/>
              <a:t>The task randomly masks spans with arbitrary lengths and then generates these masked spans in encoder-decoder mode</a:t>
            </a:r>
            <a:endParaRPr sz="1600"/>
          </a:p>
          <a:p>
            <a:pPr indent="-330200" lvl="1" marL="914400" rtl="0" algn="l">
              <a:spcBef>
                <a:spcPts val="0"/>
              </a:spcBef>
              <a:spcAft>
                <a:spcPts val="0"/>
              </a:spcAft>
              <a:buSzPts val="1600"/>
              <a:buChar char="○"/>
            </a:pPr>
            <a:r>
              <a:rPr lang="en" sz="1600"/>
              <a:t>First split the input sequence into                     chunks and then randomly mask a span of from 1 to 2l-1 tokens for each chunk, where n is the length of the input, r is corruption rate and l is the average length of masked spans. </a:t>
            </a:r>
            <a:endParaRPr sz="1600"/>
          </a:p>
          <a:p>
            <a:pPr indent="-330200" lvl="1" marL="914400" rtl="0" algn="l">
              <a:spcBef>
                <a:spcPts val="0"/>
              </a:spcBef>
              <a:spcAft>
                <a:spcPts val="0"/>
              </a:spcAft>
              <a:buSzPts val="1600"/>
              <a:buChar char="○"/>
            </a:pPr>
            <a:r>
              <a:rPr lang="en" sz="1600"/>
              <a:t>Set corruption rate as 15% and the average length as 5, respectively. The concatenation                        of all masked spans with special tokens                in front of the k-th span will be used as the output. </a:t>
            </a:r>
            <a:endParaRPr sz="1600"/>
          </a:p>
        </p:txBody>
      </p:sp>
      <p:pic>
        <p:nvPicPr>
          <p:cNvPr id="405" name="Google Shape;405;p56"/>
          <p:cNvPicPr preferRelativeResize="0"/>
          <p:nvPr/>
        </p:nvPicPr>
        <p:blipFill>
          <a:blip r:embed="rId3">
            <a:alphaModFix/>
          </a:blip>
          <a:stretch>
            <a:fillRect/>
          </a:stretch>
        </p:blipFill>
        <p:spPr>
          <a:xfrm>
            <a:off x="4354925" y="1572850"/>
            <a:ext cx="1104900" cy="257175"/>
          </a:xfrm>
          <a:prstGeom prst="rect">
            <a:avLst/>
          </a:prstGeom>
          <a:noFill/>
          <a:ln>
            <a:noFill/>
          </a:ln>
        </p:spPr>
      </p:pic>
      <p:pic>
        <p:nvPicPr>
          <p:cNvPr id="406" name="Google Shape;406;p56"/>
          <p:cNvPicPr preferRelativeResize="0"/>
          <p:nvPr/>
        </p:nvPicPr>
        <p:blipFill>
          <a:blip r:embed="rId4">
            <a:alphaModFix/>
          </a:blip>
          <a:stretch>
            <a:fillRect/>
          </a:stretch>
        </p:blipFill>
        <p:spPr>
          <a:xfrm>
            <a:off x="2664000" y="2697750"/>
            <a:ext cx="1209675" cy="266700"/>
          </a:xfrm>
          <a:prstGeom prst="rect">
            <a:avLst/>
          </a:prstGeom>
          <a:noFill/>
          <a:ln>
            <a:noFill/>
          </a:ln>
        </p:spPr>
      </p:pic>
      <p:pic>
        <p:nvPicPr>
          <p:cNvPr id="407" name="Google Shape;407;p56"/>
          <p:cNvPicPr preferRelativeResize="0"/>
          <p:nvPr/>
        </p:nvPicPr>
        <p:blipFill>
          <a:blip r:embed="rId5">
            <a:alphaModFix/>
          </a:blip>
          <a:stretch>
            <a:fillRect/>
          </a:stretch>
        </p:blipFill>
        <p:spPr>
          <a:xfrm>
            <a:off x="7552800" y="2707275"/>
            <a:ext cx="800100" cy="247650"/>
          </a:xfrm>
          <a:prstGeom prst="rect">
            <a:avLst/>
          </a:prstGeom>
          <a:noFill/>
          <a:ln>
            <a:noFill/>
          </a:ln>
        </p:spPr>
      </p:pic>
      <p:pic>
        <p:nvPicPr>
          <p:cNvPr id="408" name="Google Shape;408;p56"/>
          <p:cNvPicPr preferRelativeResize="0"/>
          <p:nvPr/>
        </p:nvPicPr>
        <p:blipFill>
          <a:blip r:embed="rId6">
            <a:alphaModFix/>
          </a:blip>
          <a:stretch>
            <a:fillRect/>
          </a:stretch>
        </p:blipFill>
        <p:spPr>
          <a:xfrm>
            <a:off x="1329463" y="3330075"/>
            <a:ext cx="2905125" cy="70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ph idx="1" type="body"/>
          </p:nvPr>
        </p:nvSpPr>
        <p:spPr>
          <a:xfrm>
            <a:off x="311700" y="962200"/>
            <a:ext cx="8520600" cy="3606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Code Fragment Representation Learning : </a:t>
            </a:r>
            <a:endParaRPr sz="1600"/>
          </a:p>
          <a:p>
            <a:pPr indent="-330200" lvl="1" marL="914400" rtl="0" algn="l">
              <a:spcBef>
                <a:spcPts val="0"/>
              </a:spcBef>
              <a:spcAft>
                <a:spcPts val="0"/>
              </a:spcAft>
              <a:buSzPts val="1600"/>
              <a:buChar char="○"/>
            </a:pPr>
            <a:r>
              <a:rPr lang="en" sz="1600"/>
              <a:t>Propose to utilize multi-modal data to learn semantic embedding      of a code fragment     . </a:t>
            </a:r>
            <a:endParaRPr sz="1600"/>
          </a:p>
          <a:p>
            <a:pPr indent="-330200" lvl="1" marL="914400" rtl="0" algn="l">
              <a:spcBef>
                <a:spcPts val="0"/>
              </a:spcBef>
              <a:spcAft>
                <a:spcPts val="0"/>
              </a:spcAft>
              <a:buSzPts val="1600"/>
              <a:buChar char="○"/>
            </a:pPr>
            <a:r>
              <a:rPr lang="en" sz="1600"/>
              <a:t>First use UniXcoder to encode a mapped AST sequence and then apply a mean pooling layer over the hidden states of the source input to obtain semantic embedding     .</a:t>
            </a:r>
            <a:endParaRPr sz="1600"/>
          </a:p>
          <a:p>
            <a:pPr indent="-330200" lvl="1" marL="914400" rtl="0" algn="l">
              <a:spcBef>
                <a:spcPts val="0"/>
              </a:spcBef>
              <a:spcAft>
                <a:spcPts val="0"/>
              </a:spcAft>
              <a:buSzPts val="1600"/>
              <a:buChar char="○"/>
            </a:pPr>
            <a:r>
              <a:rPr lang="en" sz="1600"/>
              <a:t>In order to learn the semantic embedding, we propose two pre-training tasks:</a:t>
            </a:r>
            <a:endParaRPr sz="1600"/>
          </a:p>
          <a:p>
            <a:pPr indent="-330200" lvl="2" marL="1371600" rtl="0" algn="l">
              <a:spcBef>
                <a:spcPts val="0"/>
              </a:spcBef>
              <a:spcAft>
                <a:spcPts val="0"/>
              </a:spcAft>
              <a:buSzPts val="1600"/>
              <a:buChar char="■"/>
            </a:pPr>
            <a:r>
              <a:rPr lang="en" sz="1600"/>
              <a:t>Multi-modal contrastive learning (MCL) </a:t>
            </a:r>
            <a:endParaRPr sz="1600"/>
          </a:p>
          <a:p>
            <a:pPr indent="-330200" lvl="2" marL="1371600" rtl="0" algn="l">
              <a:spcBef>
                <a:spcPts val="0"/>
              </a:spcBef>
              <a:spcAft>
                <a:spcPts val="0"/>
              </a:spcAft>
              <a:buSzPts val="1600"/>
              <a:buChar char="■"/>
            </a:pPr>
            <a:r>
              <a:rPr lang="en" sz="1600"/>
              <a:t>Cross-modal generation (CMG)</a:t>
            </a:r>
            <a:endParaRPr sz="1600"/>
          </a:p>
          <a:p>
            <a:pPr indent="0" lvl="0" marL="0" rtl="0" algn="l">
              <a:spcBef>
                <a:spcPts val="1200"/>
              </a:spcBef>
              <a:spcAft>
                <a:spcPts val="1200"/>
              </a:spcAft>
              <a:buNone/>
            </a:pPr>
            <a:r>
              <a:t/>
            </a:r>
            <a:endParaRPr sz="1600"/>
          </a:p>
        </p:txBody>
      </p:sp>
      <p:pic>
        <p:nvPicPr>
          <p:cNvPr id="414" name="Google Shape;414;p57"/>
          <p:cNvPicPr preferRelativeResize="0"/>
          <p:nvPr/>
        </p:nvPicPr>
        <p:blipFill>
          <a:blip r:embed="rId3">
            <a:alphaModFix/>
          </a:blip>
          <a:stretch>
            <a:fillRect/>
          </a:stretch>
        </p:blipFill>
        <p:spPr>
          <a:xfrm>
            <a:off x="7163700" y="1346675"/>
            <a:ext cx="219075" cy="247650"/>
          </a:xfrm>
          <a:prstGeom prst="rect">
            <a:avLst/>
          </a:prstGeom>
          <a:noFill/>
          <a:ln>
            <a:noFill/>
          </a:ln>
        </p:spPr>
      </p:pic>
      <p:pic>
        <p:nvPicPr>
          <p:cNvPr id="415" name="Google Shape;415;p57"/>
          <p:cNvPicPr preferRelativeResize="0"/>
          <p:nvPr/>
        </p:nvPicPr>
        <p:blipFill>
          <a:blip r:embed="rId4">
            <a:alphaModFix/>
          </a:blip>
          <a:stretch>
            <a:fillRect/>
          </a:stretch>
        </p:blipFill>
        <p:spPr>
          <a:xfrm>
            <a:off x="2182925" y="1629675"/>
            <a:ext cx="190500" cy="219075"/>
          </a:xfrm>
          <a:prstGeom prst="rect">
            <a:avLst/>
          </a:prstGeom>
          <a:noFill/>
          <a:ln>
            <a:noFill/>
          </a:ln>
        </p:spPr>
      </p:pic>
      <p:pic>
        <p:nvPicPr>
          <p:cNvPr id="416" name="Google Shape;416;p57"/>
          <p:cNvPicPr preferRelativeResize="0"/>
          <p:nvPr/>
        </p:nvPicPr>
        <p:blipFill>
          <a:blip r:embed="rId3">
            <a:alphaModFix/>
          </a:blip>
          <a:stretch>
            <a:fillRect/>
          </a:stretch>
        </p:blipFill>
        <p:spPr>
          <a:xfrm>
            <a:off x="2373425" y="2447925"/>
            <a:ext cx="219075" cy="247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ph idx="1" type="body"/>
          </p:nvPr>
        </p:nvSpPr>
        <p:spPr>
          <a:xfrm>
            <a:off x="311700" y="502325"/>
            <a:ext cx="8520600" cy="4066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multi-modal contrastive learning (MCL) :  forward the same input using different hidden dropout mask as a positive example      and use other representations in the same batch as negative examples. </a:t>
            </a:r>
            <a:endParaRPr sz="1600"/>
          </a:p>
          <a:p>
            <a:pPr indent="-330200" lvl="0" marL="457200" rtl="0" algn="l">
              <a:spcBef>
                <a:spcPts val="0"/>
              </a:spcBef>
              <a:spcAft>
                <a:spcPts val="0"/>
              </a:spcAft>
              <a:buSzPts val="1600"/>
              <a:buChar char="●"/>
            </a:pPr>
            <a:r>
              <a:rPr lang="en" sz="1600"/>
              <a:t>The loss is calculated as : </a:t>
            </a:r>
            <a:br>
              <a:rPr lang="en" sz="1600"/>
            </a:br>
            <a:br>
              <a:rPr lang="en" sz="1600"/>
            </a:br>
            <a:br>
              <a:rPr lang="en" sz="1600"/>
            </a:br>
            <a:br>
              <a:rPr lang="en" sz="1600"/>
            </a:br>
            <a:r>
              <a:rPr lang="en" sz="1600"/>
              <a:t>where b is batch size, τ is a temperature hyperparameter, and cos(·, ·) is the cosine similarity between two vectors.</a:t>
            </a:r>
            <a:br>
              <a:rPr lang="en" sz="1600"/>
            </a:br>
            <a:endParaRPr sz="1600"/>
          </a:p>
        </p:txBody>
      </p:sp>
      <p:pic>
        <p:nvPicPr>
          <p:cNvPr id="422" name="Google Shape;422;p58"/>
          <p:cNvPicPr preferRelativeResize="0"/>
          <p:nvPr/>
        </p:nvPicPr>
        <p:blipFill>
          <a:blip r:embed="rId3">
            <a:alphaModFix/>
          </a:blip>
          <a:stretch>
            <a:fillRect/>
          </a:stretch>
        </p:blipFill>
        <p:spPr>
          <a:xfrm>
            <a:off x="4142675" y="865575"/>
            <a:ext cx="233718" cy="269675"/>
          </a:xfrm>
          <a:prstGeom prst="rect">
            <a:avLst/>
          </a:prstGeom>
          <a:noFill/>
          <a:ln>
            <a:noFill/>
          </a:ln>
        </p:spPr>
      </p:pic>
      <p:pic>
        <p:nvPicPr>
          <p:cNvPr id="423" name="Google Shape;423;p58"/>
          <p:cNvPicPr preferRelativeResize="0"/>
          <p:nvPr/>
        </p:nvPicPr>
        <p:blipFill>
          <a:blip r:embed="rId4">
            <a:alphaModFix/>
          </a:blip>
          <a:stretch>
            <a:fillRect/>
          </a:stretch>
        </p:blipFill>
        <p:spPr>
          <a:xfrm>
            <a:off x="884450" y="1756225"/>
            <a:ext cx="3067050" cy="704850"/>
          </a:xfrm>
          <a:prstGeom prst="rect">
            <a:avLst/>
          </a:prstGeom>
          <a:noFill/>
          <a:ln>
            <a:noFill/>
          </a:ln>
        </p:spPr>
      </p:pic>
      <p:pic>
        <p:nvPicPr>
          <p:cNvPr id="424" name="Google Shape;424;p58"/>
          <p:cNvPicPr preferRelativeResize="0"/>
          <p:nvPr/>
        </p:nvPicPr>
        <p:blipFill>
          <a:blip r:embed="rId5">
            <a:alphaModFix/>
          </a:blip>
          <a:stretch>
            <a:fillRect/>
          </a:stretch>
        </p:blipFill>
        <p:spPr>
          <a:xfrm>
            <a:off x="2122750" y="3084675"/>
            <a:ext cx="5260025" cy="2058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idx="1" type="body"/>
          </p:nvPr>
        </p:nvSpPr>
        <p:spPr>
          <a:xfrm>
            <a:off x="311700" y="438650"/>
            <a:ext cx="8520600" cy="447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 cross-modal generation, we ask the model to generate its comment </a:t>
            </a:r>
            <a:br>
              <a:rPr lang="en" sz="1600"/>
            </a:br>
            <a:r>
              <a:rPr lang="en" sz="1600"/>
              <a:t>                                 . Since the generation of the comment is conditioned on the code, it will force the model to fuse semantic information from the comment into the hidden states of the code.</a:t>
            </a:r>
            <a:endParaRPr sz="1600"/>
          </a:p>
          <a:p>
            <a:pPr indent="-330200" lvl="0" marL="457200" rtl="0" algn="l">
              <a:spcBef>
                <a:spcPts val="0"/>
              </a:spcBef>
              <a:spcAft>
                <a:spcPts val="0"/>
              </a:spcAft>
              <a:buSzPts val="1600"/>
              <a:buChar char="●"/>
            </a:pPr>
            <a:r>
              <a:rPr lang="en" sz="1600"/>
              <a:t>The loss is calculated as : </a:t>
            </a:r>
            <a:br>
              <a:rPr lang="en" sz="1600"/>
            </a:br>
            <a:br>
              <a:rPr lang="en" sz="1600"/>
            </a:br>
            <a:br>
              <a:rPr lang="en" sz="1600"/>
            </a:br>
            <a:endParaRPr sz="1600"/>
          </a:p>
          <a:p>
            <a:pPr indent="-330200" lvl="0" marL="457200" rtl="0" algn="l">
              <a:spcBef>
                <a:spcPts val="0"/>
              </a:spcBef>
              <a:spcAft>
                <a:spcPts val="0"/>
              </a:spcAft>
              <a:buSzPts val="1600"/>
              <a:buChar char="●"/>
            </a:pPr>
            <a:r>
              <a:rPr lang="en" sz="1600"/>
              <a:t>In order to learn the semantic embedding of natural language, we randomly exchange the source input and the target input with a probability of 50%. </a:t>
            </a:r>
            <a:endParaRPr sz="1600"/>
          </a:p>
          <a:p>
            <a:pPr indent="-330200" lvl="0" marL="457200" rtl="0" algn="l">
              <a:spcBef>
                <a:spcPts val="0"/>
              </a:spcBef>
              <a:spcAft>
                <a:spcPts val="0"/>
              </a:spcAft>
              <a:buSzPts val="1600"/>
              <a:buChar char="●"/>
            </a:pPr>
            <a:r>
              <a:rPr lang="en" sz="1600"/>
              <a:t>Considering that explicitly adding AST in downstream tasks will introduce extra costs like parsing time and increasing input length we implicitly learn knowledge from AST by pre-training and only keep leaves of AST (i.e. source code) in the fine-tuning phase. This gap can be alleviated by randomly drop all non-terminal symbols of AST with a probability of 50% in the pre-training phase.</a:t>
            </a:r>
            <a:endParaRPr sz="1600"/>
          </a:p>
        </p:txBody>
      </p:sp>
      <p:pic>
        <p:nvPicPr>
          <p:cNvPr id="430" name="Google Shape;430;p59"/>
          <p:cNvPicPr preferRelativeResize="0"/>
          <p:nvPr/>
        </p:nvPicPr>
        <p:blipFill>
          <a:blip r:embed="rId3">
            <a:alphaModFix/>
          </a:blip>
          <a:stretch>
            <a:fillRect/>
          </a:stretch>
        </p:blipFill>
        <p:spPr>
          <a:xfrm>
            <a:off x="874050" y="801925"/>
            <a:ext cx="1828800" cy="228600"/>
          </a:xfrm>
          <a:prstGeom prst="rect">
            <a:avLst/>
          </a:prstGeom>
          <a:noFill/>
          <a:ln>
            <a:noFill/>
          </a:ln>
        </p:spPr>
      </p:pic>
      <p:pic>
        <p:nvPicPr>
          <p:cNvPr id="431" name="Google Shape;431;p59"/>
          <p:cNvPicPr preferRelativeResize="0"/>
          <p:nvPr/>
        </p:nvPicPr>
        <p:blipFill>
          <a:blip r:embed="rId4">
            <a:alphaModFix/>
          </a:blip>
          <a:stretch>
            <a:fillRect/>
          </a:stretch>
        </p:blipFill>
        <p:spPr>
          <a:xfrm>
            <a:off x="874050" y="1955826"/>
            <a:ext cx="3037050" cy="647750"/>
          </a:xfrm>
          <a:prstGeom prst="rect">
            <a:avLst/>
          </a:prstGeom>
          <a:noFill/>
          <a:ln>
            <a:noFill/>
          </a:ln>
        </p:spPr>
      </p:pic>
      <p:sp>
        <p:nvSpPr>
          <p:cNvPr id="432" name="Google Shape;432;p59"/>
          <p:cNvSpPr txBox="1"/>
          <p:nvPr/>
        </p:nvSpPr>
        <p:spPr>
          <a:xfrm>
            <a:off x="5072750" y="2072975"/>
            <a:ext cx="36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 is the flattened AST token sequence.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311700" y="7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 and Results </a:t>
            </a:r>
            <a:endParaRPr/>
          </a:p>
        </p:txBody>
      </p:sp>
      <p:sp>
        <p:nvSpPr>
          <p:cNvPr id="438" name="Google Shape;438;p60"/>
          <p:cNvSpPr txBox="1"/>
          <p:nvPr>
            <p:ph idx="1" type="body"/>
          </p:nvPr>
        </p:nvSpPr>
        <p:spPr>
          <a:xfrm>
            <a:off x="311700" y="530625"/>
            <a:ext cx="8520600" cy="4407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Understanding Tasks : </a:t>
            </a:r>
            <a:endParaRPr sz="1400"/>
          </a:p>
          <a:p>
            <a:pPr indent="-317500" lvl="1" marL="914400" rtl="0" algn="l">
              <a:spcBef>
                <a:spcPts val="0"/>
              </a:spcBef>
              <a:spcAft>
                <a:spcPts val="0"/>
              </a:spcAft>
              <a:buSzPts val="1400"/>
              <a:buChar char="○"/>
            </a:pPr>
            <a:r>
              <a:rPr lang="en"/>
              <a:t>Clone Detection : measure the similarity between two code fragments.</a:t>
            </a:r>
            <a:endParaRPr/>
          </a:p>
          <a:p>
            <a:pPr indent="-317500" lvl="2" marL="1371600" rtl="0" algn="l">
              <a:spcBef>
                <a:spcPts val="0"/>
              </a:spcBef>
              <a:spcAft>
                <a:spcPts val="0"/>
              </a:spcAft>
              <a:buSzPts val="1400"/>
              <a:buChar char="■"/>
            </a:pPr>
            <a:r>
              <a:rPr lang="en"/>
              <a:t>Datasets : POJ-104 and BigCloneBench </a:t>
            </a:r>
            <a:endParaRPr/>
          </a:p>
          <a:p>
            <a:pPr indent="-317500" lvl="2" marL="1371600" rtl="0" algn="l">
              <a:spcBef>
                <a:spcPts val="0"/>
              </a:spcBef>
              <a:spcAft>
                <a:spcPts val="0"/>
              </a:spcAft>
              <a:buSzPts val="1400"/>
              <a:buChar char="■"/>
            </a:pPr>
            <a:r>
              <a:rPr lang="en"/>
              <a:t>Evaluation metrics : F1-score and Mean Average Precision (MAP)</a:t>
            </a:r>
            <a:endParaRPr/>
          </a:p>
          <a:p>
            <a:pPr indent="-317500" lvl="1" marL="914400" rtl="0" algn="l">
              <a:spcBef>
                <a:spcPts val="0"/>
              </a:spcBef>
              <a:spcAft>
                <a:spcPts val="0"/>
              </a:spcAft>
              <a:buSzPts val="1400"/>
              <a:buChar char="○"/>
            </a:pPr>
            <a:r>
              <a:rPr lang="en"/>
              <a:t>Code Search : to find the most relevant code from a collection of candidates given a natural language query.</a:t>
            </a:r>
            <a:endParaRPr/>
          </a:p>
          <a:p>
            <a:pPr indent="-317500" lvl="2" marL="1371600" rtl="0" algn="l">
              <a:spcBef>
                <a:spcPts val="0"/>
              </a:spcBef>
              <a:spcAft>
                <a:spcPts val="0"/>
              </a:spcAft>
              <a:buSzPts val="1400"/>
              <a:buChar char="■"/>
            </a:pPr>
            <a:r>
              <a:rPr lang="en"/>
              <a:t>Datasets : CSN, AdvTest and CosQA</a:t>
            </a:r>
            <a:endParaRPr/>
          </a:p>
          <a:p>
            <a:pPr indent="-317500" lvl="2" marL="1371600" rtl="0" algn="l">
              <a:spcBef>
                <a:spcPts val="0"/>
              </a:spcBef>
              <a:spcAft>
                <a:spcPts val="0"/>
              </a:spcAft>
              <a:buSzPts val="1400"/>
              <a:buChar char="■"/>
            </a:pPr>
            <a:r>
              <a:rPr lang="en"/>
              <a:t>Evaluation metrics : Mean Reciprocal Rank (MRR)</a:t>
            </a:r>
            <a:endParaRPr/>
          </a:p>
        </p:txBody>
      </p:sp>
      <p:pic>
        <p:nvPicPr>
          <p:cNvPr id="439" name="Google Shape;439;p60"/>
          <p:cNvPicPr preferRelativeResize="0"/>
          <p:nvPr/>
        </p:nvPicPr>
        <p:blipFill>
          <a:blip r:embed="rId3">
            <a:alphaModFix/>
          </a:blip>
          <a:stretch>
            <a:fillRect/>
          </a:stretch>
        </p:blipFill>
        <p:spPr>
          <a:xfrm>
            <a:off x="1681175" y="2603925"/>
            <a:ext cx="5471625" cy="2487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idx="1" type="body"/>
          </p:nvPr>
        </p:nvSpPr>
        <p:spPr>
          <a:xfrm>
            <a:off x="311700" y="290075"/>
            <a:ext cx="8520600" cy="42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Generation Tasks : </a:t>
            </a:r>
            <a:endParaRPr sz="1400"/>
          </a:p>
          <a:p>
            <a:pPr indent="-317500" lvl="1" marL="914400" rtl="0" algn="l">
              <a:spcBef>
                <a:spcPts val="0"/>
              </a:spcBef>
              <a:spcAft>
                <a:spcPts val="0"/>
              </a:spcAft>
              <a:buSzPts val="1400"/>
              <a:buChar char="○"/>
            </a:pPr>
            <a:r>
              <a:rPr lang="en"/>
              <a:t>Code Summarization : to generate an NL summary of a code snippet</a:t>
            </a:r>
            <a:endParaRPr/>
          </a:p>
          <a:p>
            <a:pPr indent="-317500" lvl="2" marL="1371600" rtl="0" algn="l">
              <a:spcBef>
                <a:spcPts val="0"/>
              </a:spcBef>
              <a:spcAft>
                <a:spcPts val="0"/>
              </a:spcAft>
              <a:buSzPts val="1400"/>
              <a:buChar char="■"/>
            </a:pPr>
            <a:r>
              <a:rPr lang="en"/>
              <a:t>Dataset : CodeXGLUE</a:t>
            </a:r>
            <a:endParaRPr/>
          </a:p>
          <a:p>
            <a:pPr indent="-317500" lvl="2" marL="1371600" rtl="0" algn="l">
              <a:spcBef>
                <a:spcPts val="0"/>
              </a:spcBef>
              <a:spcAft>
                <a:spcPts val="0"/>
              </a:spcAft>
              <a:buSzPts val="1400"/>
              <a:buChar char="■"/>
            </a:pPr>
            <a:r>
              <a:rPr lang="en"/>
              <a:t>Evaluation metric : smoothed BLEU-4 </a:t>
            </a:r>
            <a:endParaRPr/>
          </a:p>
          <a:p>
            <a:pPr indent="-317500" lvl="1" marL="914400" rtl="0" algn="l">
              <a:spcBef>
                <a:spcPts val="0"/>
              </a:spcBef>
              <a:spcAft>
                <a:spcPts val="0"/>
              </a:spcAft>
              <a:buSzPts val="1400"/>
              <a:buChar char="○"/>
            </a:pPr>
            <a:r>
              <a:rPr lang="en"/>
              <a:t>Code Generation : </a:t>
            </a:r>
            <a:endParaRPr/>
          </a:p>
          <a:p>
            <a:pPr indent="-317500" lvl="2" marL="1371600" rtl="0" algn="l">
              <a:spcBef>
                <a:spcPts val="0"/>
              </a:spcBef>
              <a:spcAft>
                <a:spcPts val="0"/>
              </a:spcAft>
              <a:buSzPts val="1400"/>
              <a:buChar char="■"/>
            </a:pPr>
            <a:r>
              <a:rPr lang="en"/>
              <a:t>Dataset : CONCODE</a:t>
            </a:r>
            <a:endParaRPr/>
          </a:p>
          <a:p>
            <a:pPr indent="-317500" lvl="2" marL="1371600" rtl="0" algn="l">
              <a:spcBef>
                <a:spcPts val="0"/>
              </a:spcBef>
              <a:spcAft>
                <a:spcPts val="0"/>
              </a:spcAft>
              <a:buSzPts val="1400"/>
              <a:buChar char="■"/>
            </a:pPr>
            <a:r>
              <a:rPr lang="en"/>
              <a:t>Evaluation metrics : exact match (EM) and BLEU-4 </a:t>
            </a:r>
            <a:endParaRPr/>
          </a:p>
        </p:txBody>
      </p:sp>
      <p:pic>
        <p:nvPicPr>
          <p:cNvPr id="445" name="Google Shape;445;p61"/>
          <p:cNvPicPr preferRelativeResize="0"/>
          <p:nvPr/>
        </p:nvPicPr>
        <p:blipFill>
          <a:blip r:embed="rId3">
            <a:alphaModFix/>
          </a:blip>
          <a:stretch>
            <a:fillRect/>
          </a:stretch>
        </p:blipFill>
        <p:spPr>
          <a:xfrm>
            <a:off x="2619400" y="2264000"/>
            <a:ext cx="3509725" cy="281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Computing MAP@R</a:t>
            </a:r>
            <a:endParaRPr/>
          </a:p>
        </p:txBody>
      </p:sp>
      <p:sp>
        <p:nvSpPr>
          <p:cNvPr id="89" name="Google Shape;89;p17"/>
          <p:cNvSpPr txBox="1"/>
          <p:nvPr>
            <p:ph idx="1" type="body"/>
          </p:nvPr>
        </p:nvSpPr>
        <p:spPr>
          <a:xfrm>
            <a:off x="311700" y="1152475"/>
            <a:ext cx="8520600" cy="37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Obtained the encodings of these code files using simple transformer from the NeuralCodeSum repo (the transformer file here is same as the one in sit3 repo), by shutting down the decoders.</a:t>
            </a:r>
            <a:endParaRPr/>
          </a:p>
          <a:p>
            <a:pPr indent="0" lvl="0" marL="0" rtl="0" algn="l">
              <a:spcBef>
                <a:spcPts val="1200"/>
              </a:spcBef>
              <a:spcAft>
                <a:spcPts val="0"/>
              </a:spcAft>
              <a:buNone/>
            </a:pPr>
            <a:r>
              <a:rPr lang="en"/>
              <a:t>Encodings are a vector of size 512. So if we take N samples (source code) we get a N x 512 size matrix of encodings.</a:t>
            </a:r>
            <a:endParaRPr/>
          </a:p>
          <a:p>
            <a:pPr indent="0" lvl="0" marL="0" rtl="0" algn="l">
              <a:spcBef>
                <a:spcPts val="1200"/>
              </a:spcBef>
              <a:spcAft>
                <a:spcPts val="0"/>
              </a:spcAft>
              <a:buNone/>
            </a:pPr>
            <a:r>
              <a:rPr lang="en"/>
              <a:t>We measure similarity between these encodings using cosine similarity. So, we multiply the above matrix with its transpose to get a N x N matrix wherein the i,j th entry corresponds to the similarity between the i th and j th source codes.</a:t>
            </a:r>
            <a:endParaRPr/>
          </a:p>
          <a:p>
            <a:pPr indent="0" lvl="0" marL="0" rtl="0" algn="l">
              <a:spcBef>
                <a:spcPts val="1200"/>
              </a:spcBef>
              <a:spcAft>
                <a:spcPts val="1200"/>
              </a:spcAft>
              <a:buClr>
                <a:schemeClr val="dk1"/>
              </a:buClr>
              <a:buSzPts val="1100"/>
              <a:buFont typeface="Arial"/>
              <a:buNone/>
            </a:pPr>
            <a:r>
              <a:rPr lang="en"/>
              <a:t>We can then sort this matrix for each row to obtain the highest similarity source codes and select the first R samples for MAP@R. (R = 499)</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2"/>
          <p:cNvSpPr txBox="1"/>
          <p:nvPr>
            <p:ph idx="1" type="body"/>
          </p:nvPr>
        </p:nvSpPr>
        <p:spPr>
          <a:xfrm>
            <a:off x="311700" y="304225"/>
            <a:ext cx="8520600" cy="4264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Code Completion : completion of a whole-line of code</a:t>
            </a:r>
            <a:endParaRPr sz="1600"/>
          </a:p>
          <a:p>
            <a:pPr indent="-330200" lvl="1" marL="914400" rtl="0" algn="l">
              <a:spcBef>
                <a:spcPts val="0"/>
              </a:spcBef>
              <a:spcAft>
                <a:spcPts val="0"/>
              </a:spcAft>
              <a:buSzPts val="1600"/>
              <a:buChar char="○"/>
            </a:pPr>
            <a:r>
              <a:rPr lang="en" sz="1600"/>
              <a:t>Dataset : PY150 and Github Java Corpus datasets in CodeXGLUE</a:t>
            </a:r>
            <a:endParaRPr sz="1600"/>
          </a:p>
          <a:p>
            <a:pPr indent="-342900" lvl="1" marL="914400" rtl="0" algn="l">
              <a:spcBef>
                <a:spcPts val="0"/>
              </a:spcBef>
              <a:spcAft>
                <a:spcPts val="0"/>
              </a:spcAft>
              <a:buSzPts val="1800"/>
              <a:buChar char="○"/>
            </a:pPr>
            <a:r>
              <a:rPr lang="en" sz="1600"/>
              <a:t>Evaluation metrics : exact match accuracy and Levenshtein edit similarity</a:t>
            </a:r>
            <a:endParaRPr sz="1800"/>
          </a:p>
        </p:txBody>
      </p:sp>
      <p:pic>
        <p:nvPicPr>
          <p:cNvPr id="451" name="Google Shape;451;p62"/>
          <p:cNvPicPr preferRelativeResize="0"/>
          <p:nvPr/>
        </p:nvPicPr>
        <p:blipFill>
          <a:blip r:embed="rId3">
            <a:alphaModFix/>
          </a:blip>
          <a:stretch>
            <a:fillRect/>
          </a:stretch>
        </p:blipFill>
        <p:spPr>
          <a:xfrm>
            <a:off x="1998300" y="1505025"/>
            <a:ext cx="4312575" cy="2917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idx="1" type="body"/>
          </p:nvPr>
        </p:nvSpPr>
        <p:spPr>
          <a:xfrm>
            <a:off x="311700" y="226400"/>
            <a:ext cx="8520600" cy="434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Zero-shot Code-to-Code Search : Given a source code as the query, the task aims to retrieve codes with the same semantics from a collection of candidates in zero-shot setting.</a:t>
            </a:r>
            <a:endParaRPr sz="1600"/>
          </a:p>
          <a:p>
            <a:pPr indent="-330200" lvl="1" marL="914400" rtl="0" algn="l">
              <a:spcBef>
                <a:spcPts val="0"/>
              </a:spcBef>
              <a:spcAft>
                <a:spcPts val="0"/>
              </a:spcAft>
              <a:buSzPts val="1600"/>
              <a:buChar char="○"/>
            </a:pPr>
            <a:r>
              <a:rPr lang="en" sz="1600"/>
              <a:t>The task can help users translate from one PL to another by retrieving source codes with the same semantics</a:t>
            </a:r>
            <a:endParaRPr sz="1600"/>
          </a:p>
          <a:p>
            <a:pPr indent="-330200" lvl="1" marL="914400" rtl="0" algn="l">
              <a:spcBef>
                <a:spcPts val="0"/>
              </a:spcBef>
              <a:spcAft>
                <a:spcPts val="0"/>
              </a:spcAft>
              <a:buSzPts val="1600"/>
              <a:buChar char="○"/>
            </a:pPr>
            <a:r>
              <a:rPr lang="en" sz="1600"/>
              <a:t>collected 11,744/15,594/23,530 functions from the CodeNet corpus in Ruby/Python/Java PL. Each function solves one of 4,053 problems.</a:t>
            </a:r>
            <a:endParaRPr sz="1600"/>
          </a:p>
          <a:p>
            <a:pPr indent="-330200" lvl="1" marL="914400" rtl="0" algn="l">
              <a:spcBef>
                <a:spcPts val="0"/>
              </a:spcBef>
              <a:spcAft>
                <a:spcPts val="0"/>
              </a:spcAft>
              <a:buSzPts val="1600"/>
              <a:buChar char="○"/>
            </a:pPr>
            <a:r>
              <a:rPr lang="en" sz="1600"/>
              <a:t>Used average MAP score as the evaluation metric</a:t>
            </a:r>
            <a:endParaRPr sz="1600"/>
          </a:p>
        </p:txBody>
      </p:sp>
      <p:pic>
        <p:nvPicPr>
          <p:cNvPr id="457" name="Google Shape;457;p63"/>
          <p:cNvPicPr preferRelativeResize="0"/>
          <p:nvPr/>
        </p:nvPicPr>
        <p:blipFill>
          <a:blip r:embed="rId3">
            <a:alphaModFix/>
          </a:blip>
          <a:stretch>
            <a:fillRect/>
          </a:stretch>
        </p:blipFill>
        <p:spPr>
          <a:xfrm>
            <a:off x="1116875" y="2678850"/>
            <a:ext cx="7365701" cy="2400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a:t>
            </a:r>
            <a:endParaRPr/>
          </a:p>
        </p:txBody>
      </p:sp>
      <p:sp>
        <p:nvSpPr>
          <p:cNvPr id="463" name="Google Shape;46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Taking zero-shot code-code search task as an example, after removing contrastive learning, the performance drops from 20.45% to 13.73%.</a:t>
            </a:r>
            <a:endParaRPr/>
          </a:p>
          <a:p>
            <a:pPr indent="-342900" lvl="0" marL="457200" rtl="0" algn="l">
              <a:spcBef>
                <a:spcPts val="0"/>
              </a:spcBef>
              <a:spcAft>
                <a:spcPts val="0"/>
              </a:spcAft>
              <a:buSzPts val="1800"/>
              <a:buChar char="●"/>
            </a:pPr>
            <a:r>
              <a:rPr lang="en"/>
              <a:t>AST does not bring improvements on generation tasks, which may require a better way to incorporate AST for generation tasks.</a:t>
            </a:r>
            <a:endParaRPr/>
          </a:p>
          <a:p>
            <a:pPr indent="-342900" lvl="0" marL="457200" rtl="0" algn="l">
              <a:spcBef>
                <a:spcPts val="0"/>
              </a:spcBef>
              <a:spcAft>
                <a:spcPts val="0"/>
              </a:spcAft>
              <a:buSzPts val="1800"/>
              <a:buChar char="●"/>
            </a:pPr>
            <a:r>
              <a:rPr lang="en"/>
              <a:t>As we can see, after replacing our mapping function by BFS or DFS algorithms, the performance of UniXcoder drops on both understanding and generation tasks, which demonstrates the effectiveness of our mapping function.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Do They Capture? - A Structural Analysis of Pre-Trained Language Models for Source Code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6"/>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t>
            </a:r>
            <a:endParaRPr/>
          </a:p>
        </p:txBody>
      </p:sp>
      <p:sp>
        <p:nvSpPr>
          <p:cNvPr id="474" name="Google Shape;474;p66"/>
          <p:cNvSpPr txBox="1"/>
          <p:nvPr>
            <p:ph idx="1" type="body"/>
          </p:nvPr>
        </p:nvSpPr>
        <p:spPr>
          <a:xfrm>
            <a:off x="311700" y="940975"/>
            <a:ext cx="8520600" cy="40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Analyze the self-attention weights and align the weights with the syntax structure. Given a code snippet, our assumption is that if two tokens are close to each other in the AST, i.e., have a neighbourhood relationship, the attention weights assigned to them should be high.</a:t>
            </a:r>
            <a:endParaRPr sz="1600"/>
          </a:p>
          <a:p>
            <a:pPr indent="-330200" lvl="0" marL="457200" rtl="0" algn="l">
              <a:spcBef>
                <a:spcPts val="0"/>
              </a:spcBef>
              <a:spcAft>
                <a:spcPts val="0"/>
              </a:spcAft>
              <a:buSzPts val="1600"/>
              <a:buChar char="●"/>
            </a:pPr>
            <a:r>
              <a:rPr lang="en" sz="1600"/>
              <a:t>Design a structural probing approach to investigate whether the syntax structure is embedded in the linear-transformed contextual word embedding of pre-trained code models.</a:t>
            </a:r>
            <a:endParaRPr sz="1600"/>
          </a:p>
          <a:p>
            <a:pPr indent="-330200" lvl="0" marL="457200" rtl="0" algn="l">
              <a:spcBef>
                <a:spcPts val="0"/>
              </a:spcBef>
              <a:spcAft>
                <a:spcPts val="0"/>
              </a:spcAft>
              <a:buSzPts val="1600"/>
              <a:buChar char="●"/>
            </a:pPr>
            <a:r>
              <a:rPr lang="en" sz="1600"/>
              <a:t>Investigate whether the pretrained language models for source code provide the ability of inducing the syntax tree without training. </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7"/>
          <p:cNvPicPr preferRelativeResize="0"/>
          <p:nvPr/>
        </p:nvPicPr>
        <p:blipFill>
          <a:blip r:embed="rId3">
            <a:alphaModFix/>
          </a:blip>
          <a:stretch>
            <a:fillRect/>
          </a:stretch>
        </p:blipFill>
        <p:spPr>
          <a:xfrm>
            <a:off x="0" y="937725"/>
            <a:ext cx="2828925" cy="2800350"/>
          </a:xfrm>
          <a:prstGeom prst="rect">
            <a:avLst/>
          </a:prstGeom>
          <a:noFill/>
          <a:ln>
            <a:noFill/>
          </a:ln>
        </p:spPr>
      </p:pic>
      <p:pic>
        <p:nvPicPr>
          <p:cNvPr id="480" name="Google Shape;480;p67"/>
          <p:cNvPicPr preferRelativeResize="0"/>
          <p:nvPr/>
        </p:nvPicPr>
        <p:blipFill>
          <a:blip r:embed="rId4">
            <a:alphaModFix/>
          </a:blip>
          <a:stretch>
            <a:fillRect/>
          </a:stretch>
        </p:blipFill>
        <p:spPr>
          <a:xfrm>
            <a:off x="2953025" y="937725"/>
            <a:ext cx="3000375" cy="2819400"/>
          </a:xfrm>
          <a:prstGeom prst="rect">
            <a:avLst/>
          </a:prstGeom>
          <a:noFill/>
          <a:ln>
            <a:noFill/>
          </a:ln>
        </p:spPr>
      </p:pic>
      <p:pic>
        <p:nvPicPr>
          <p:cNvPr id="481" name="Google Shape;481;p67"/>
          <p:cNvPicPr preferRelativeResize="0"/>
          <p:nvPr/>
        </p:nvPicPr>
        <p:blipFill>
          <a:blip r:embed="rId5">
            <a:alphaModFix/>
          </a:blip>
          <a:stretch>
            <a:fillRect/>
          </a:stretch>
        </p:blipFill>
        <p:spPr>
          <a:xfrm>
            <a:off x="6077500" y="1132000"/>
            <a:ext cx="2885800" cy="26251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Analysis</a:t>
            </a:r>
            <a:endParaRPr/>
          </a:p>
        </p:txBody>
      </p:sp>
      <p:sp>
        <p:nvSpPr>
          <p:cNvPr id="487" name="Google Shape;487;p68"/>
          <p:cNvSpPr txBox="1"/>
          <p:nvPr>
            <p:ph idx="1" type="body"/>
          </p:nvPr>
        </p:nvSpPr>
        <p:spPr>
          <a:xfrm>
            <a:off x="311700" y="940975"/>
            <a:ext cx="8520600" cy="4185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Let                       denote the code token sequence of code snippet𝑐, with length 𝑛. On the 𝑙-th layer of Transformer, we use                     to denote the sequence of contextual representation of each code token.</a:t>
            </a:r>
            <a:endParaRPr sz="1600"/>
          </a:p>
          <a:p>
            <a:pPr indent="-330200" lvl="0" marL="457200" rtl="0" algn="l">
              <a:spcBef>
                <a:spcPts val="0"/>
              </a:spcBef>
              <a:spcAft>
                <a:spcPts val="0"/>
              </a:spcAft>
              <a:buSzPts val="1600"/>
              <a:buChar char="●"/>
            </a:pPr>
            <a:r>
              <a:rPr lang="en" sz="1600"/>
              <a:t>Intuitively, attention defines the closeness of each pair of code tokens.</a:t>
            </a:r>
            <a:endParaRPr sz="1600"/>
          </a:p>
          <a:p>
            <a:pPr indent="-330200" lvl="0" marL="457200" rtl="0" algn="l">
              <a:spcBef>
                <a:spcPts val="0"/>
              </a:spcBef>
              <a:spcAft>
                <a:spcPts val="0"/>
              </a:spcAft>
              <a:buSzPts val="1600"/>
              <a:buChar char="●"/>
            </a:pPr>
            <a:r>
              <a:rPr lang="en" sz="1600"/>
              <a:t>We consider the syntactical relations such that the attention weight is high between two AST tokens sharing the same parent node.</a:t>
            </a:r>
            <a:endParaRPr sz="1600"/>
          </a:p>
          <a:p>
            <a:pPr indent="-330200" lvl="0" marL="457200" rtl="0" algn="l">
              <a:spcBef>
                <a:spcPts val="0"/>
              </a:spcBef>
              <a:spcAft>
                <a:spcPts val="0"/>
              </a:spcAft>
              <a:buSzPts val="1600"/>
              <a:buChar char="●"/>
            </a:pPr>
            <a:r>
              <a:rPr lang="en" sz="1600"/>
              <a:t>We define an indicator function              that returns 1 if      and      are in a syntactic relation ( have the same parent node in the AST ), and 0 otherwise.</a:t>
            </a:r>
            <a:endParaRPr sz="1600"/>
          </a:p>
          <a:p>
            <a:pPr indent="-330200" lvl="0" marL="457200" rtl="0" algn="l">
              <a:spcBef>
                <a:spcPts val="0"/>
              </a:spcBef>
              <a:spcAft>
                <a:spcPts val="0"/>
              </a:spcAft>
              <a:buSzPts val="1600"/>
              <a:buChar char="●"/>
            </a:pPr>
            <a:r>
              <a:rPr lang="en" sz="1600"/>
              <a:t>We define the attention weight between     and       as          , and if the tokens are very </a:t>
            </a:r>
            <a:r>
              <a:rPr lang="en" sz="1600"/>
              <a:t>close, the attention weight should be larger than a threshold </a:t>
            </a:r>
            <a:r>
              <a:rPr lang="en" sz="1600"/>
              <a:t>    .</a:t>
            </a:r>
            <a:endParaRPr sz="1600"/>
          </a:p>
          <a:p>
            <a:pPr indent="-330200" lvl="0" marL="457200" rtl="0" algn="l">
              <a:spcBef>
                <a:spcPts val="0"/>
              </a:spcBef>
              <a:spcAft>
                <a:spcPts val="0"/>
              </a:spcAft>
              <a:buSzPts val="1600"/>
              <a:buChar char="●"/>
            </a:pPr>
            <a:r>
              <a:rPr lang="en" sz="1600"/>
              <a:t>Therefore, the proportion of high-attention token</a:t>
            </a:r>
            <a:br>
              <a:rPr lang="en" sz="1600"/>
            </a:br>
            <a:r>
              <a:rPr lang="en" sz="1600"/>
              <a:t>pairs                   aggregated over a dataset</a:t>
            </a:r>
            <a:br>
              <a:rPr lang="en" sz="1600"/>
            </a:br>
            <a:r>
              <a:rPr lang="en" sz="1600"/>
              <a:t>C can be formulated as follows:</a:t>
            </a:r>
            <a:endParaRPr sz="1600"/>
          </a:p>
        </p:txBody>
      </p:sp>
      <p:pic>
        <p:nvPicPr>
          <p:cNvPr id="488" name="Google Shape;488;p68"/>
          <p:cNvPicPr preferRelativeResize="0"/>
          <p:nvPr/>
        </p:nvPicPr>
        <p:blipFill>
          <a:blip r:embed="rId3">
            <a:alphaModFix/>
          </a:blip>
          <a:stretch>
            <a:fillRect/>
          </a:stretch>
        </p:blipFill>
        <p:spPr>
          <a:xfrm>
            <a:off x="1171900" y="1028425"/>
            <a:ext cx="1260750" cy="252150"/>
          </a:xfrm>
          <a:prstGeom prst="rect">
            <a:avLst/>
          </a:prstGeom>
          <a:noFill/>
          <a:ln>
            <a:noFill/>
          </a:ln>
        </p:spPr>
      </p:pic>
      <p:pic>
        <p:nvPicPr>
          <p:cNvPr id="489" name="Google Shape;489;p68"/>
          <p:cNvPicPr preferRelativeResize="0"/>
          <p:nvPr/>
        </p:nvPicPr>
        <p:blipFill>
          <a:blip r:embed="rId4">
            <a:alphaModFix/>
          </a:blip>
          <a:stretch>
            <a:fillRect/>
          </a:stretch>
        </p:blipFill>
        <p:spPr>
          <a:xfrm>
            <a:off x="4189375" y="1304850"/>
            <a:ext cx="1053175" cy="256175"/>
          </a:xfrm>
          <a:prstGeom prst="rect">
            <a:avLst/>
          </a:prstGeom>
          <a:noFill/>
          <a:ln>
            <a:noFill/>
          </a:ln>
        </p:spPr>
      </p:pic>
      <p:pic>
        <p:nvPicPr>
          <p:cNvPr id="490" name="Google Shape;490;p68"/>
          <p:cNvPicPr preferRelativeResize="0"/>
          <p:nvPr/>
        </p:nvPicPr>
        <p:blipFill>
          <a:blip r:embed="rId5">
            <a:alphaModFix/>
          </a:blip>
          <a:stretch>
            <a:fillRect/>
          </a:stretch>
        </p:blipFill>
        <p:spPr>
          <a:xfrm rot="1">
            <a:off x="3705525" y="2754700"/>
            <a:ext cx="657775" cy="195550"/>
          </a:xfrm>
          <a:prstGeom prst="rect">
            <a:avLst/>
          </a:prstGeom>
          <a:noFill/>
          <a:ln>
            <a:noFill/>
          </a:ln>
        </p:spPr>
      </p:pic>
      <p:pic>
        <p:nvPicPr>
          <p:cNvPr id="491" name="Google Shape;491;p68"/>
          <p:cNvPicPr preferRelativeResize="0"/>
          <p:nvPr/>
        </p:nvPicPr>
        <p:blipFill>
          <a:blip r:embed="rId6">
            <a:alphaModFix/>
          </a:blip>
          <a:stretch>
            <a:fillRect/>
          </a:stretch>
        </p:blipFill>
        <p:spPr>
          <a:xfrm>
            <a:off x="5851303" y="2761775"/>
            <a:ext cx="249450" cy="181400"/>
          </a:xfrm>
          <a:prstGeom prst="rect">
            <a:avLst/>
          </a:prstGeom>
          <a:noFill/>
          <a:ln>
            <a:noFill/>
          </a:ln>
        </p:spPr>
      </p:pic>
      <p:pic>
        <p:nvPicPr>
          <p:cNvPr id="492" name="Google Shape;492;p68"/>
          <p:cNvPicPr preferRelativeResize="0"/>
          <p:nvPr/>
        </p:nvPicPr>
        <p:blipFill>
          <a:blip r:embed="rId7">
            <a:alphaModFix/>
          </a:blip>
          <a:stretch>
            <a:fillRect/>
          </a:stretch>
        </p:blipFill>
        <p:spPr>
          <a:xfrm>
            <a:off x="6518600" y="2744071"/>
            <a:ext cx="256145" cy="256175"/>
          </a:xfrm>
          <a:prstGeom prst="rect">
            <a:avLst/>
          </a:prstGeom>
          <a:noFill/>
          <a:ln>
            <a:noFill/>
          </a:ln>
        </p:spPr>
      </p:pic>
      <p:pic>
        <p:nvPicPr>
          <p:cNvPr id="493" name="Google Shape;493;p68"/>
          <p:cNvPicPr preferRelativeResize="0"/>
          <p:nvPr/>
        </p:nvPicPr>
        <p:blipFill>
          <a:blip r:embed="rId6">
            <a:alphaModFix/>
          </a:blip>
          <a:stretch>
            <a:fillRect/>
          </a:stretch>
        </p:blipFill>
        <p:spPr>
          <a:xfrm>
            <a:off x="4447278" y="3345750"/>
            <a:ext cx="249450" cy="181400"/>
          </a:xfrm>
          <a:prstGeom prst="rect">
            <a:avLst/>
          </a:prstGeom>
          <a:noFill/>
          <a:ln>
            <a:noFill/>
          </a:ln>
        </p:spPr>
      </p:pic>
      <p:pic>
        <p:nvPicPr>
          <p:cNvPr id="494" name="Google Shape;494;p68"/>
          <p:cNvPicPr preferRelativeResize="0"/>
          <p:nvPr/>
        </p:nvPicPr>
        <p:blipFill>
          <a:blip r:embed="rId7">
            <a:alphaModFix/>
          </a:blip>
          <a:stretch>
            <a:fillRect/>
          </a:stretch>
        </p:blipFill>
        <p:spPr>
          <a:xfrm>
            <a:off x="5121575" y="3308359"/>
            <a:ext cx="256145" cy="256175"/>
          </a:xfrm>
          <a:prstGeom prst="rect">
            <a:avLst/>
          </a:prstGeom>
          <a:noFill/>
          <a:ln>
            <a:noFill/>
          </a:ln>
        </p:spPr>
      </p:pic>
      <p:pic>
        <p:nvPicPr>
          <p:cNvPr id="495" name="Google Shape;495;p68"/>
          <p:cNvPicPr preferRelativeResize="0"/>
          <p:nvPr/>
        </p:nvPicPr>
        <p:blipFill>
          <a:blip r:embed="rId8">
            <a:alphaModFix/>
          </a:blip>
          <a:stretch>
            <a:fillRect/>
          </a:stretch>
        </p:blipFill>
        <p:spPr>
          <a:xfrm>
            <a:off x="5746725" y="3297850"/>
            <a:ext cx="458600" cy="229300"/>
          </a:xfrm>
          <a:prstGeom prst="rect">
            <a:avLst/>
          </a:prstGeom>
          <a:noFill/>
          <a:ln>
            <a:noFill/>
          </a:ln>
        </p:spPr>
      </p:pic>
      <p:pic>
        <p:nvPicPr>
          <p:cNvPr id="496" name="Google Shape;496;p68"/>
          <p:cNvPicPr preferRelativeResize="0"/>
          <p:nvPr/>
        </p:nvPicPr>
        <p:blipFill>
          <a:blip r:embed="rId9">
            <a:alphaModFix/>
          </a:blip>
          <a:stretch>
            <a:fillRect/>
          </a:stretch>
        </p:blipFill>
        <p:spPr>
          <a:xfrm>
            <a:off x="6252725" y="3527150"/>
            <a:ext cx="202200" cy="303300"/>
          </a:xfrm>
          <a:prstGeom prst="rect">
            <a:avLst/>
          </a:prstGeom>
          <a:noFill/>
          <a:ln>
            <a:noFill/>
          </a:ln>
        </p:spPr>
      </p:pic>
      <p:pic>
        <p:nvPicPr>
          <p:cNvPr id="497" name="Google Shape;497;p68"/>
          <p:cNvPicPr preferRelativeResize="0"/>
          <p:nvPr/>
        </p:nvPicPr>
        <p:blipFill>
          <a:blip r:embed="rId10">
            <a:alphaModFix/>
          </a:blip>
          <a:stretch>
            <a:fillRect/>
          </a:stretch>
        </p:blipFill>
        <p:spPr>
          <a:xfrm>
            <a:off x="5186700" y="3830450"/>
            <a:ext cx="3794123" cy="1296125"/>
          </a:xfrm>
          <a:prstGeom prst="rect">
            <a:avLst/>
          </a:prstGeom>
          <a:noFill/>
          <a:ln>
            <a:noFill/>
          </a:ln>
        </p:spPr>
      </p:pic>
      <p:pic>
        <p:nvPicPr>
          <p:cNvPr id="498" name="Google Shape;498;p68"/>
          <p:cNvPicPr preferRelativeResize="0"/>
          <p:nvPr/>
        </p:nvPicPr>
        <p:blipFill>
          <a:blip r:embed="rId11">
            <a:alphaModFix/>
          </a:blip>
          <a:stretch>
            <a:fillRect/>
          </a:stretch>
        </p:blipFill>
        <p:spPr>
          <a:xfrm>
            <a:off x="1403600" y="4109500"/>
            <a:ext cx="939825" cy="252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9"/>
          <p:cNvSpPr txBox="1"/>
          <p:nvPr>
            <p:ph idx="1" type="body"/>
          </p:nvPr>
        </p:nvSpPr>
        <p:spPr>
          <a:xfrm>
            <a:off x="311700" y="191025"/>
            <a:ext cx="8520600" cy="479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hypothesize that those heads that are attending to the position, i.e., those heads that focus on the previous or next code token, would not align well with the syntax structure of code, since they do not consider the content of the code token.</a:t>
            </a:r>
            <a:endParaRPr sz="1600"/>
          </a:p>
          <a:p>
            <a:pPr indent="-330200" lvl="0" marL="457200" rtl="0" algn="l">
              <a:spcBef>
                <a:spcPts val="0"/>
              </a:spcBef>
              <a:spcAft>
                <a:spcPts val="0"/>
              </a:spcAft>
              <a:buSzPts val="1600"/>
              <a:buChar char="●"/>
            </a:pPr>
            <a:r>
              <a:rPr lang="en" sz="1600"/>
              <a:t>To distinguish whether the heads are attending to content or position of the code token, we further investigate the attention variability, which measures how attention varies over different inputs. </a:t>
            </a:r>
            <a:br>
              <a:rPr lang="en" sz="1600"/>
            </a:br>
            <a:br>
              <a:rPr lang="en" sz="1600"/>
            </a:br>
            <a:br>
              <a:rPr lang="en" sz="1600"/>
            </a:br>
            <a:br>
              <a:rPr lang="en" sz="1600"/>
            </a:br>
            <a:br>
              <a:rPr lang="en" sz="1600"/>
            </a:br>
            <a:endParaRPr sz="1600"/>
          </a:p>
          <a:p>
            <a:pPr indent="-330200" lvl="0" marL="457200" rtl="0" algn="l">
              <a:spcBef>
                <a:spcPts val="0"/>
              </a:spcBef>
              <a:spcAft>
                <a:spcPts val="0"/>
              </a:spcAft>
              <a:buSzPts val="1600"/>
              <a:buChar char="●"/>
            </a:pPr>
            <a:r>
              <a:rPr lang="en" sz="1600"/>
              <a:t>The high variability would suggest a content-dependent head, while low variability would indicate a content-independent head.</a:t>
            </a:r>
            <a:br>
              <a:rPr lang="en" sz="1600"/>
            </a:br>
            <a:endParaRPr sz="1600"/>
          </a:p>
        </p:txBody>
      </p:sp>
      <p:pic>
        <p:nvPicPr>
          <p:cNvPr id="504" name="Google Shape;504;p69"/>
          <p:cNvPicPr preferRelativeResize="0"/>
          <p:nvPr/>
        </p:nvPicPr>
        <p:blipFill>
          <a:blip r:embed="rId3">
            <a:alphaModFix/>
          </a:blip>
          <a:stretch>
            <a:fillRect/>
          </a:stretch>
        </p:blipFill>
        <p:spPr>
          <a:xfrm>
            <a:off x="866750" y="1946551"/>
            <a:ext cx="3217500" cy="1109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0"/>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Attention Analysis</a:t>
            </a:r>
            <a:endParaRPr/>
          </a:p>
        </p:txBody>
      </p:sp>
      <p:sp>
        <p:nvSpPr>
          <p:cNvPr id="510" name="Google Shape;510;p70"/>
          <p:cNvSpPr txBox="1"/>
          <p:nvPr>
            <p:ph idx="1" type="body"/>
          </p:nvPr>
        </p:nvSpPr>
        <p:spPr>
          <a:xfrm>
            <a:off x="311700" y="940975"/>
            <a:ext cx="8520600" cy="40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Set the attention threshold 𝜃 as 0.3. Only include the results of attention heads where at least 100 high-confidence attention scores are available in our analysis. </a:t>
            </a:r>
            <a:endParaRPr sz="1600"/>
          </a:p>
        </p:txBody>
      </p:sp>
      <p:pic>
        <p:nvPicPr>
          <p:cNvPr id="511" name="Google Shape;511;p70"/>
          <p:cNvPicPr preferRelativeResize="0"/>
          <p:nvPr/>
        </p:nvPicPr>
        <p:blipFill>
          <a:blip r:embed="rId3">
            <a:alphaModFix/>
          </a:blip>
          <a:stretch>
            <a:fillRect/>
          </a:stretch>
        </p:blipFill>
        <p:spPr>
          <a:xfrm>
            <a:off x="369150" y="1629300"/>
            <a:ext cx="5269600" cy="2852275"/>
          </a:xfrm>
          <a:prstGeom prst="rect">
            <a:avLst/>
          </a:prstGeom>
          <a:noFill/>
          <a:ln>
            <a:noFill/>
          </a:ln>
        </p:spPr>
      </p:pic>
      <p:sp>
        <p:nvSpPr>
          <p:cNvPr id="512" name="Google Shape;512;p70"/>
          <p:cNvSpPr txBox="1"/>
          <p:nvPr/>
        </p:nvSpPr>
        <p:spPr>
          <a:xfrm>
            <a:off x="5829775" y="1629300"/>
            <a:ext cx="3002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e can observe that the most aligned heads are located in the deeper layers and the concentration is as high as 67.25% These high scores indicate that attention aligns strongly with the motif structure in AST, especially in the deeper layers. This is because the heads in deeper layers have stronger capabilities in capturing longer distances.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ph idx="1" type="body"/>
          </p:nvPr>
        </p:nvSpPr>
        <p:spPr>
          <a:xfrm>
            <a:off x="311700" y="77825"/>
            <a:ext cx="8520600" cy="5023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Although there is a strong alignment between the attention and the syntax structure of code, it is still necessary to distinguish whether the attention is based on the position or content of code token.</a:t>
            </a:r>
            <a:br>
              <a:rPr lang="en" sz="1600"/>
            </a:br>
            <a:br>
              <a:rPr lang="en" sz="1600"/>
            </a:br>
            <a:br>
              <a:rPr lang="en" sz="1600"/>
            </a:br>
            <a:br>
              <a:rPr lang="en" sz="1600"/>
            </a:br>
            <a:br>
              <a:rPr lang="en" sz="1600"/>
            </a:br>
            <a:br>
              <a:rPr lang="en" sz="1600"/>
            </a:br>
            <a:br>
              <a:rPr lang="en" sz="1600"/>
            </a:br>
            <a:br>
              <a:rPr lang="en" sz="1600"/>
            </a:br>
            <a:br>
              <a:rPr lang="en" sz="1600"/>
            </a:br>
            <a:endParaRPr sz="1600"/>
          </a:p>
          <a:p>
            <a:pPr indent="-330200" lvl="0" marL="457200" rtl="0" algn="l">
              <a:spcBef>
                <a:spcPts val="0"/>
              </a:spcBef>
              <a:spcAft>
                <a:spcPts val="0"/>
              </a:spcAft>
              <a:buSzPts val="1600"/>
              <a:buChar char="●"/>
            </a:pPr>
            <a:r>
              <a:rPr lang="en" sz="1600"/>
              <a:t>We find that the learned attention weights are strongly aligned with the motif structure in an AST. Additionally, each attention across different heads and layers put different focus on the position and content of the tokens of source code.</a:t>
            </a:r>
            <a:endParaRPr sz="1600"/>
          </a:p>
          <a:p>
            <a:pPr indent="-330200" lvl="0" marL="457200" rtl="0" algn="l">
              <a:spcBef>
                <a:spcPts val="0"/>
              </a:spcBef>
              <a:spcAft>
                <a:spcPts val="0"/>
              </a:spcAft>
              <a:buSzPts val="1600"/>
              <a:buChar char="●"/>
            </a:pPr>
            <a:r>
              <a:rPr lang="en" sz="1600"/>
              <a:t>There are heads which do not consider the context of text. It could suggest that if we remove these heads, it will not affect the final results and we can reduce the number of parameters of the pre-trained models.</a:t>
            </a:r>
            <a:endParaRPr sz="1600"/>
          </a:p>
        </p:txBody>
      </p:sp>
      <p:pic>
        <p:nvPicPr>
          <p:cNvPr id="518" name="Google Shape;518;p71"/>
          <p:cNvPicPr preferRelativeResize="0"/>
          <p:nvPr/>
        </p:nvPicPr>
        <p:blipFill>
          <a:blip r:embed="rId3">
            <a:alphaModFix/>
          </a:blip>
          <a:stretch>
            <a:fillRect/>
          </a:stretch>
        </p:blipFill>
        <p:spPr>
          <a:xfrm>
            <a:off x="866050" y="967275"/>
            <a:ext cx="5105224" cy="2202600"/>
          </a:xfrm>
          <a:prstGeom prst="rect">
            <a:avLst/>
          </a:prstGeom>
          <a:noFill/>
          <a:ln>
            <a:noFill/>
          </a:ln>
        </p:spPr>
      </p:pic>
      <p:sp>
        <p:nvSpPr>
          <p:cNvPr id="519" name="Google Shape;519;p71"/>
          <p:cNvSpPr txBox="1"/>
          <p:nvPr/>
        </p:nvSpPr>
        <p:spPr>
          <a:xfrm>
            <a:off x="6384525" y="898713"/>
            <a:ext cx="2607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Based on the variability defined, we can see that the attention in Layer 5, Head 11, is evenly dispersed, with the variability of 0.25. Moreover, in Layer 2, Head 3, it is apparent to see that the attention is focusing on the next token position. Layer 11, Head 1 is a content-dependent head.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233475"/>
            <a:ext cx="8520600" cy="433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sorting the matrix, used the indices to create a prediction file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Finally used this predictions file and the test.jsonl file to evaluate the MAP@R score.</a:t>
            </a:r>
            <a:endParaRPr/>
          </a:p>
          <a:p>
            <a:pPr indent="0" lvl="0" marL="0" rtl="0" algn="l">
              <a:spcBef>
                <a:spcPts val="1200"/>
              </a:spcBef>
              <a:spcAft>
                <a:spcPts val="0"/>
              </a:spcAft>
              <a:buNone/>
            </a:pPr>
            <a:r>
              <a:rPr lang="en"/>
              <a:t>Wasn’t able to run code on entire dataset due to lack of gpu</a:t>
            </a:r>
            <a:r>
              <a:rPr lang="en"/>
              <a:t>...</a:t>
            </a: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424775" y="643701"/>
            <a:ext cx="7923924" cy="1011850"/>
          </a:xfrm>
          <a:prstGeom prst="rect">
            <a:avLst/>
          </a:prstGeom>
          <a:noFill/>
          <a:ln>
            <a:noFill/>
          </a:ln>
        </p:spPr>
      </p:pic>
      <p:sp>
        <p:nvSpPr>
          <p:cNvPr id="96" name="Google Shape;96;p18"/>
          <p:cNvSpPr txBox="1"/>
          <p:nvPr/>
        </p:nvSpPr>
        <p:spPr>
          <a:xfrm>
            <a:off x="311700" y="1768750"/>
            <a:ext cx="803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a json file with 2 key value pairs :</a:t>
            </a:r>
            <a:endParaRPr/>
          </a:p>
          <a:p>
            <a:pPr indent="-317500" lvl="0" marL="457200" rtl="0" algn="l">
              <a:spcBef>
                <a:spcPts val="0"/>
              </a:spcBef>
              <a:spcAft>
                <a:spcPts val="0"/>
              </a:spcAft>
              <a:buSzPts val="1400"/>
              <a:buAutoNum type="arabicParenR"/>
            </a:pPr>
            <a:r>
              <a:rPr lang="en"/>
              <a:t>index - index of the source code</a:t>
            </a:r>
            <a:endParaRPr/>
          </a:p>
          <a:p>
            <a:pPr indent="-317500" lvl="0" marL="457200" rtl="0" algn="l">
              <a:spcBef>
                <a:spcPts val="0"/>
              </a:spcBef>
              <a:spcAft>
                <a:spcPts val="0"/>
              </a:spcAft>
              <a:buSzPts val="1400"/>
              <a:buAutoNum type="arabicParenR"/>
            </a:pPr>
            <a:r>
              <a:rPr lang="en"/>
              <a:t>answers - list of indices that correspond to the source codes sorted by the </a:t>
            </a:r>
            <a:r>
              <a:rPr lang="en"/>
              <a:t>highest similarities</a:t>
            </a:r>
            <a:r>
              <a:rPr lang="en"/>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 Probing on Word Embedding</a:t>
            </a:r>
            <a:endParaRPr/>
          </a:p>
        </p:txBody>
      </p:sp>
      <p:sp>
        <p:nvSpPr>
          <p:cNvPr id="525" name="Google Shape;525;p72"/>
          <p:cNvSpPr txBox="1"/>
          <p:nvPr>
            <p:ph idx="1" type="body"/>
          </p:nvPr>
        </p:nvSpPr>
        <p:spPr>
          <a:xfrm>
            <a:off x="311700" y="940975"/>
            <a:ext cx="8520600" cy="40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To investigate whether a pre-trained model embeds the syntactical structure in its contextual word embedding.</a:t>
            </a:r>
            <a:endParaRPr sz="1600"/>
          </a:p>
          <a:p>
            <a:pPr indent="-330200" lvl="0" marL="457200" rtl="0" algn="l">
              <a:spcBef>
                <a:spcPts val="0"/>
              </a:spcBef>
              <a:spcAft>
                <a:spcPts val="0"/>
              </a:spcAft>
              <a:buSzPts val="1600"/>
              <a:buChar char="●"/>
            </a:pPr>
            <a:r>
              <a:rPr lang="en" sz="1600"/>
              <a:t>Tree structure is embedded if the transformed space has the property that the Euclidean distance between two words’ vectors corresponds to the number of edges between the words in the syntax tree.</a:t>
            </a:r>
            <a:br>
              <a:rPr lang="en" sz="1600"/>
            </a:br>
            <a:endParaRPr sz="1600"/>
          </a:p>
        </p:txBody>
      </p:sp>
      <p:pic>
        <p:nvPicPr>
          <p:cNvPr id="526" name="Google Shape;526;p72"/>
          <p:cNvPicPr preferRelativeResize="0"/>
          <p:nvPr/>
        </p:nvPicPr>
        <p:blipFill>
          <a:blip r:embed="rId3">
            <a:alphaModFix/>
          </a:blip>
          <a:stretch>
            <a:fillRect/>
          </a:stretch>
        </p:blipFill>
        <p:spPr>
          <a:xfrm>
            <a:off x="766788" y="2451350"/>
            <a:ext cx="2219325" cy="2476500"/>
          </a:xfrm>
          <a:prstGeom prst="rect">
            <a:avLst/>
          </a:prstGeom>
          <a:noFill/>
          <a:ln>
            <a:noFill/>
          </a:ln>
        </p:spPr>
      </p:pic>
      <p:sp>
        <p:nvSpPr>
          <p:cNvPr id="527" name="Google Shape;527;p72"/>
          <p:cNvSpPr txBox="1"/>
          <p:nvPr/>
        </p:nvSpPr>
        <p:spPr>
          <a:xfrm>
            <a:off x="3197875" y="2617725"/>
            <a:ext cx="5634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Learn the mapping function B in a supervised way.</a:t>
            </a:r>
            <a:endParaRPr/>
          </a:p>
          <a:p>
            <a:pPr indent="-317500" lvl="0" marL="457200" rtl="0" algn="l">
              <a:spcBef>
                <a:spcPts val="0"/>
              </a:spcBef>
              <a:spcAft>
                <a:spcPts val="0"/>
              </a:spcAft>
              <a:buSzPts val="1400"/>
              <a:buChar char="●"/>
            </a:pPr>
            <a:r>
              <a:rPr lang="en"/>
              <a:t>G</a:t>
            </a:r>
            <a:r>
              <a:rPr lang="en"/>
              <a:t>iven a code sequence                          as the input, and each model layer generates word vectors                        . We compute the square of distance between the two word vectors </a:t>
            </a:r>
            <a:br>
              <a:rPr lang="en"/>
            </a:br>
            <a:r>
              <a:rPr lang="en"/>
              <a:t>     </a:t>
            </a:r>
            <a:r>
              <a:rPr lang="en"/>
              <a:t>a</a:t>
            </a:r>
            <a:r>
              <a:rPr lang="en"/>
              <a:t>nd     in high-dimensional hidden space as follows: </a:t>
            </a:r>
            <a:br>
              <a:rPr lang="en"/>
            </a:br>
            <a:br>
              <a:rPr lang="en"/>
            </a:br>
            <a:br>
              <a:rPr lang="en"/>
            </a:br>
            <a:r>
              <a:rPr lang="en"/>
              <a:t>where 𝑖 and 𝑗 are indices of the words in the code sequence.</a:t>
            </a:r>
            <a:br>
              <a:rPr lang="en"/>
            </a:br>
            <a:endParaRPr/>
          </a:p>
        </p:txBody>
      </p:sp>
      <p:pic>
        <p:nvPicPr>
          <p:cNvPr id="528" name="Google Shape;528;p72"/>
          <p:cNvPicPr preferRelativeResize="0"/>
          <p:nvPr/>
        </p:nvPicPr>
        <p:blipFill>
          <a:blip r:embed="rId4">
            <a:alphaModFix/>
          </a:blip>
          <a:stretch>
            <a:fillRect/>
          </a:stretch>
        </p:blipFill>
        <p:spPr>
          <a:xfrm>
            <a:off x="5666471" y="2938650"/>
            <a:ext cx="1177975" cy="188475"/>
          </a:xfrm>
          <a:prstGeom prst="rect">
            <a:avLst/>
          </a:prstGeom>
          <a:noFill/>
          <a:ln>
            <a:noFill/>
          </a:ln>
        </p:spPr>
      </p:pic>
      <p:pic>
        <p:nvPicPr>
          <p:cNvPr id="529" name="Google Shape;529;p72"/>
          <p:cNvPicPr preferRelativeResize="0"/>
          <p:nvPr/>
        </p:nvPicPr>
        <p:blipFill>
          <a:blip r:embed="rId5">
            <a:alphaModFix/>
          </a:blip>
          <a:stretch>
            <a:fillRect/>
          </a:stretch>
        </p:blipFill>
        <p:spPr>
          <a:xfrm>
            <a:off x="6558502" y="3155425"/>
            <a:ext cx="1165100" cy="202625"/>
          </a:xfrm>
          <a:prstGeom prst="rect">
            <a:avLst/>
          </a:prstGeom>
          <a:noFill/>
          <a:ln>
            <a:noFill/>
          </a:ln>
        </p:spPr>
      </p:pic>
      <p:pic>
        <p:nvPicPr>
          <p:cNvPr id="530" name="Google Shape;530;p72"/>
          <p:cNvPicPr preferRelativeResize="0"/>
          <p:nvPr/>
        </p:nvPicPr>
        <p:blipFill>
          <a:blip r:embed="rId6">
            <a:alphaModFix/>
          </a:blip>
          <a:stretch>
            <a:fillRect/>
          </a:stretch>
        </p:blipFill>
        <p:spPr>
          <a:xfrm>
            <a:off x="3774375" y="3566312"/>
            <a:ext cx="201750" cy="246575"/>
          </a:xfrm>
          <a:prstGeom prst="rect">
            <a:avLst/>
          </a:prstGeom>
          <a:noFill/>
          <a:ln>
            <a:noFill/>
          </a:ln>
        </p:spPr>
      </p:pic>
      <p:pic>
        <p:nvPicPr>
          <p:cNvPr id="531" name="Google Shape;531;p72"/>
          <p:cNvPicPr preferRelativeResize="0"/>
          <p:nvPr/>
        </p:nvPicPr>
        <p:blipFill>
          <a:blip r:embed="rId7">
            <a:alphaModFix/>
          </a:blip>
          <a:stretch>
            <a:fillRect/>
          </a:stretch>
        </p:blipFill>
        <p:spPr>
          <a:xfrm>
            <a:off x="4311949" y="3558136"/>
            <a:ext cx="201750" cy="232015"/>
          </a:xfrm>
          <a:prstGeom prst="rect">
            <a:avLst/>
          </a:prstGeom>
          <a:noFill/>
          <a:ln>
            <a:noFill/>
          </a:ln>
        </p:spPr>
      </p:pic>
      <p:pic>
        <p:nvPicPr>
          <p:cNvPr id="532" name="Google Shape;532;p72"/>
          <p:cNvPicPr preferRelativeResize="0"/>
          <p:nvPr/>
        </p:nvPicPr>
        <p:blipFill>
          <a:blip r:embed="rId8">
            <a:alphaModFix/>
          </a:blip>
          <a:stretch>
            <a:fillRect/>
          </a:stretch>
        </p:blipFill>
        <p:spPr>
          <a:xfrm>
            <a:off x="3774375" y="3790138"/>
            <a:ext cx="2876550" cy="352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3"/>
          <p:cNvSpPr txBox="1"/>
          <p:nvPr>
            <p:ph idx="1" type="body"/>
          </p:nvPr>
        </p:nvSpPr>
        <p:spPr>
          <a:xfrm>
            <a:off x="311700" y="176875"/>
            <a:ext cx="8520600" cy="481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parameters of the structural probe we use are exactly the matrix 𝐵 (linear mapping), which is trained to reconstruct the tree distance between all word pairs</a:t>
            </a:r>
            <a:br>
              <a:rPr lang="en" sz="1600"/>
            </a:br>
            <a:r>
              <a:rPr lang="en" sz="1600"/>
              <a:t>           ) in the code sequence 𝑇 in the training set of source code.</a:t>
            </a:r>
            <a:endParaRPr sz="1600"/>
          </a:p>
          <a:p>
            <a:pPr indent="-330200" lvl="0" marL="457200" rtl="0" algn="l">
              <a:spcBef>
                <a:spcPts val="0"/>
              </a:spcBef>
              <a:spcAft>
                <a:spcPts val="0"/>
              </a:spcAft>
              <a:buSzPts val="1600"/>
              <a:buChar char="●"/>
            </a:pPr>
            <a:r>
              <a:rPr lang="en" sz="1600"/>
              <a:t>Loss function for parameter training is defined as:</a:t>
            </a:r>
            <a:br>
              <a:rPr lang="en" sz="1600"/>
            </a:br>
            <a:br>
              <a:rPr lang="en" sz="1600"/>
            </a:br>
            <a:br>
              <a:rPr lang="en" sz="1600"/>
            </a:br>
            <a:br>
              <a:rPr lang="en" sz="1600"/>
            </a:br>
            <a:r>
              <a:rPr lang="en" sz="1600"/>
              <a:t>where |𝑐| is the length of code sequence c,                 denotes the distance between code tokens in AST, and                 denotes the distance between the embedding vectors of code tokens, for code sequence 𝑐.  </a:t>
            </a:r>
            <a:endParaRPr sz="1600"/>
          </a:p>
          <a:p>
            <a:pPr indent="-330200" lvl="0" marL="457200" rtl="0" algn="l">
              <a:spcBef>
                <a:spcPts val="0"/>
              </a:spcBef>
              <a:spcAft>
                <a:spcPts val="0"/>
              </a:spcAft>
              <a:buSzPts val="1600"/>
              <a:buChar char="●"/>
            </a:pPr>
            <a:r>
              <a:rPr lang="en" sz="1600"/>
              <a:t>The goal of this supervised training is to propagate the error backwards and update the parameters of the linear mapping matrix 𝐵.</a:t>
            </a:r>
            <a:br>
              <a:rPr lang="en" sz="1600"/>
            </a:br>
            <a:endParaRPr sz="1600"/>
          </a:p>
        </p:txBody>
      </p:sp>
      <p:pic>
        <p:nvPicPr>
          <p:cNvPr id="538" name="Google Shape;538;p73"/>
          <p:cNvPicPr preferRelativeResize="0"/>
          <p:nvPr/>
        </p:nvPicPr>
        <p:blipFill>
          <a:blip r:embed="rId3">
            <a:alphaModFix/>
          </a:blip>
          <a:stretch>
            <a:fillRect/>
          </a:stretch>
        </p:blipFill>
        <p:spPr>
          <a:xfrm>
            <a:off x="864425" y="832650"/>
            <a:ext cx="552450" cy="209550"/>
          </a:xfrm>
          <a:prstGeom prst="rect">
            <a:avLst/>
          </a:prstGeom>
          <a:noFill/>
          <a:ln>
            <a:noFill/>
          </a:ln>
        </p:spPr>
      </p:pic>
      <p:pic>
        <p:nvPicPr>
          <p:cNvPr id="539" name="Google Shape;539;p73"/>
          <p:cNvPicPr preferRelativeResize="0"/>
          <p:nvPr/>
        </p:nvPicPr>
        <p:blipFill>
          <a:blip r:embed="rId4">
            <a:alphaModFix/>
          </a:blip>
          <a:stretch>
            <a:fillRect/>
          </a:stretch>
        </p:blipFill>
        <p:spPr>
          <a:xfrm>
            <a:off x="864427" y="1455677"/>
            <a:ext cx="3639425" cy="723425"/>
          </a:xfrm>
          <a:prstGeom prst="rect">
            <a:avLst/>
          </a:prstGeom>
          <a:noFill/>
          <a:ln>
            <a:noFill/>
          </a:ln>
        </p:spPr>
      </p:pic>
      <p:pic>
        <p:nvPicPr>
          <p:cNvPr id="540" name="Google Shape;540;p73"/>
          <p:cNvPicPr preferRelativeResize="0"/>
          <p:nvPr/>
        </p:nvPicPr>
        <p:blipFill>
          <a:blip r:embed="rId5">
            <a:alphaModFix/>
          </a:blip>
          <a:stretch>
            <a:fillRect/>
          </a:stretch>
        </p:blipFill>
        <p:spPr>
          <a:xfrm>
            <a:off x="4732913" y="2275975"/>
            <a:ext cx="866775" cy="209550"/>
          </a:xfrm>
          <a:prstGeom prst="rect">
            <a:avLst/>
          </a:prstGeom>
          <a:noFill/>
          <a:ln>
            <a:noFill/>
          </a:ln>
        </p:spPr>
      </p:pic>
      <p:pic>
        <p:nvPicPr>
          <p:cNvPr id="541" name="Google Shape;541;p73"/>
          <p:cNvPicPr preferRelativeResize="0"/>
          <p:nvPr/>
        </p:nvPicPr>
        <p:blipFill>
          <a:blip r:embed="rId6">
            <a:alphaModFix/>
          </a:blip>
          <a:stretch>
            <a:fillRect/>
          </a:stretch>
        </p:blipFill>
        <p:spPr>
          <a:xfrm>
            <a:off x="3122400" y="2485513"/>
            <a:ext cx="819150" cy="257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Structural Probing on Word Embedding</a:t>
            </a:r>
            <a:endParaRPr/>
          </a:p>
        </p:txBody>
      </p:sp>
      <p:sp>
        <p:nvSpPr>
          <p:cNvPr id="547" name="Google Shape;547;p74"/>
          <p:cNvSpPr txBox="1"/>
          <p:nvPr>
            <p:ph idx="1" type="body"/>
          </p:nvPr>
        </p:nvSpPr>
        <p:spPr>
          <a:xfrm>
            <a:off x="311700" y="940975"/>
            <a:ext cx="8520600" cy="40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measure the correlation between the predicted distance using word embedding and the distance in the AST. Used Spearman correlation.</a:t>
            </a:r>
            <a:endParaRPr sz="1600"/>
          </a:p>
          <a:p>
            <a:pPr indent="-330200" lvl="0" marL="457200" rtl="0" algn="l">
              <a:spcBef>
                <a:spcPts val="0"/>
              </a:spcBef>
              <a:spcAft>
                <a:spcPts val="0"/>
              </a:spcAft>
              <a:buSzPts val="1600"/>
              <a:buChar char="●"/>
            </a:pPr>
            <a:r>
              <a:rPr lang="en" sz="1600"/>
              <a:t>Probe the contextual representations in each layer of Transformer, and denote the investigated pre-trained code models as CodeBERT-𝐾 and GraphCodeBERT-𝐾, where 𝐾 indexes the layer of Transformer in corresponding model.</a:t>
            </a:r>
            <a:endParaRPr sz="1600"/>
          </a:p>
          <a:p>
            <a:pPr indent="-330200" lvl="0" marL="457200" rtl="0" algn="l">
              <a:spcBef>
                <a:spcPts val="0"/>
              </a:spcBef>
              <a:spcAft>
                <a:spcPts val="0"/>
              </a:spcAft>
              <a:buSzPts val="1600"/>
              <a:buChar char="●"/>
            </a:pPr>
            <a:r>
              <a:rPr lang="en" sz="1600"/>
              <a:t>To serve as a comparison against the pre-trained code models, we also design a baseline model – CodeBERT-0, which denotes the simple word embedding before being fed into the Transformer layers.</a:t>
            </a:r>
            <a:endParaRPr sz="1600"/>
          </a:p>
        </p:txBody>
      </p:sp>
      <p:pic>
        <p:nvPicPr>
          <p:cNvPr id="548" name="Google Shape;548;p74"/>
          <p:cNvPicPr preferRelativeResize="0"/>
          <p:nvPr/>
        </p:nvPicPr>
        <p:blipFill>
          <a:blip r:embed="rId3">
            <a:alphaModFix/>
          </a:blip>
          <a:stretch>
            <a:fillRect/>
          </a:stretch>
        </p:blipFill>
        <p:spPr>
          <a:xfrm>
            <a:off x="902100" y="3435763"/>
            <a:ext cx="3505200" cy="1285875"/>
          </a:xfrm>
          <a:prstGeom prst="rect">
            <a:avLst/>
          </a:prstGeom>
          <a:noFill/>
          <a:ln>
            <a:noFill/>
          </a:ln>
        </p:spPr>
      </p:pic>
      <p:sp>
        <p:nvSpPr>
          <p:cNvPr id="549" name="Google Shape;549;p74"/>
          <p:cNvSpPr txBox="1"/>
          <p:nvPr/>
        </p:nvSpPr>
        <p:spPr>
          <a:xfrm>
            <a:off x="5193025" y="3452575"/>
            <a:ext cx="296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Spearman correlation of probing in Python.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ph idx="1" type="body"/>
          </p:nvPr>
        </p:nvSpPr>
        <p:spPr>
          <a:xfrm>
            <a:off x="311700" y="155650"/>
            <a:ext cx="8520600" cy="483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CodeBERT-0 without Transformer layers achieves inferior performance than that with multiple layers of Transformer. This confirms our assumption that Transformer has the ability of capturing the syntax information of source code. </a:t>
            </a:r>
            <a:endParaRPr sz="1600"/>
          </a:p>
          <a:p>
            <a:pPr indent="-330200" lvl="0" marL="457200" rtl="0" algn="l">
              <a:spcBef>
                <a:spcPts val="0"/>
              </a:spcBef>
              <a:spcAft>
                <a:spcPts val="0"/>
              </a:spcAft>
              <a:buSzPts val="1600"/>
              <a:buChar char="●"/>
            </a:pPr>
            <a:r>
              <a:rPr lang="en" sz="1600"/>
              <a:t>GraphCodeBERT performs better than CodeBERT, indicting that it is helpful to explicitly incorporate the syntax structure into model pre-training.</a:t>
            </a:r>
            <a:endParaRPr sz="1600"/>
          </a:p>
        </p:txBody>
      </p:sp>
      <p:pic>
        <p:nvPicPr>
          <p:cNvPr id="555" name="Google Shape;555;p75"/>
          <p:cNvPicPr preferRelativeResize="0"/>
          <p:nvPr/>
        </p:nvPicPr>
        <p:blipFill>
          <a:blip r:embed="rId3">
            <a:alphaModFix/>
          </a:blip>
          <a:stretch>
            <a:fillRect/>
          </a:stretch>
        </p:blipFill>
        <p:spPr>
          <a:xfrm>
            <a:off x="850925" y="1777688"/>
            <a:ext cx="3848100" cy="2790825"/>
          </a:xfrm>
          <a:prstGeom prst="rect">
            <a:avLst/>
          </a:prstGeom>
          <a:noFill/>
          <a:ln>
            <a:noFill/>
          </a:ln>
        </p:spPr>
      </p:pic>
      <p:sp>
        <p:nvSpPr>
          <p:cNvPr id="556" name="Google Shape;556;p75"/>
          <p:cNvSpPr txBox="1"/>
          <p:nvPr/>
        </p:nvSpPr>
        <p:spPr>
          <a:xfrm>
            <a:off x="5023225" y="1931475"/>
            <a:ext cx="36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observe that the capability of capturing syntax structure differs across different layers of Transformer. The best performance is obtained in the </a:t>
            </a:r>
            <a:r>
              <a:rPr lang="en"/>
              <a:t>5th</a:t>
            </a:r>
            <a:r>
              <a:rPr lang="en"/>
              <a:t> layer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76"/>
          <p:cNvPicPr preferRelativeResize="0"/>
          <p:nvPr/>
        </p:nvPicPr>
        <p:blipFill>
          <a:blip r:embed="rId3">
            <a:alphaModFix/>
          </a:blip>
          <a:stretch>
            <a:fillRect/>
          </a:stretch>
        </p:blipFill>
        <p:spPr>
          <a:xfrm>
            <a:off x="33338" y="389125"/>
            <a:ext cx="9077325" cy="2076450"/>
          </a:xfrm>
          <a:prstGeom prst="rect">
            <a:avLst/>
          </a:prstGeom>
          <a:noFill/>
          <a:ln>
            <a:noFill/>
          </a:ln>
        </p:spPr>
      </p:pic>
      <p:sp>
        <p:nvSpPr>
          <p:cNvPr id="562" name="Google Shape;562;p76"/>
          <p:cNvSpPr txBox="1"/>
          <p:nvPr/>
        </p:nvSpPr>
        <p:spPr>
          <a:xfrm>
            <a:off x="360825" y="2752150"/>
            <a:ext cx="8567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can see that Figures c and d look more similar to the gold-standard one (Figure a) than to Figure b. In these figures, some matching parts are marked in red. The result confirms that CodeBERT-5 and GraphCodeBERT-5 (with multiple layers of Transformer) perform better than CodeBERT-0 (without passing through the Transformer layers).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7"/>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Tree Induction</a:t>
            </a:r>
            <a:endParaRPr/>
          </a:p>
        </p:txBody>
      </p:sp>
      <p:sp>
        <p:nvSpPr>
          <p:cNvPr id="568" name="Google Shape;568;p77"/>
          <p:cNvSpPr txBox="1"/>
          <p:nvPr>
            <p:ph idx="1" type="body"/>
          </p:nvPr>
        </p:nvSpPr>
        <p:spPr>
          <a:xfrm>
            <a:off x="311700" y="940975"/>
            <a:ext cx="8520600" cy="404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key insight of our approach is that if the distance between two tokens is close (e.g., with a similar attention distribution, or with a similar representation), they are expected to be close in the syntax tree, i.e., sharing the same parent. </a:t>
            </a:r>
            <a:endParaRPr sz="1600"/>
          </a:p>
          <a:p>
            <a:pPr indent="-330200" lvl="0" marL="457200" rtl="0" algn="l">
              <a:spcBef>
                <a:spcPts val="0"/>
              </a:spcBef>
              <a:spcAft>
                <a:spcPts val="0"/>
              </a:spcAft>
              <a:buSzPts val="1600"/>
              <a:buChar char="●"/>
            </a:pPr>
            <a:r>
              <a:rPr lang="en" sz="1600"/>
              <a:t>If the induced tree derived from the pre-training model is similar to the gold standard syntax tree, we can reasonably infer that the syntactic structures have been preserved during the model pre-training.</a:t>
            </a:r>
            <a:endParaRPr sz="1600"/>
          </a:p>
          <a:p>
            <a:pPr indent="-330200" lvl="0" marL="457200" rtl="0" algn="l">
              <a:spcBef>
                <a:spcPts val="0"/>
              </a:spcBef>
              <a:spcAft>
                <a:spcPts val="0"/>
              </a:spcAft>
              <a:buSzPts val="1600"/>
              <a:buChar char="●"/>
            </a:pPr>
            <a:r>
              <a:rPr lang="en" sz="1600"/>
              <a:t>Formally, given a code sequence                           , we compute d =                             , where      corresponds to the syntactic distance between tokens       and         . Each      is defined as follows:  </a:t>
            </a:r>
            <a:br>
              <a:rPr lang="en" sz="1600"/>
            </a:br>
            <a:br>
              <a:rPr lang="en" sz="1600"/>
            </a:br>
            <a:br>
              <a:rPr lang="en" sz="1600"/>
            </a:br>
            <a:r>
              <a:rPr lang="en" sz="1600"/>
              <a:t>where 𝑓 (·, ·) and 𝑔(·) denote the function of distance measurement and code representation learning, respectively.    </a:t>
            </a:r>
            <a:endParaRPr sz="1600"/>
          </a:p>
        </p:txBody>
      </p:sp>
      <p:pic>
        <p:nvPicPr>
          <p:cNvPr id="569" name="Google Shape;569;p77"/>
          <p:cNvPicPr preferRelativeResize="0"/>
          <p:nvPr/>
        </p:nvPicPr>
        <p:blipFill>
          <a:blip r:embed="rId3">
            <a:alphaModFix/>
          </a:blip>
          <a:stretch>
            <a:fillRect/>
          </a:stretch>
        </p:blipFill>
        <p:spPr>
          <a:xfrm>
            <a:off x="3838575" y="2676288"/>
            <a:ext cx="1466850" cy="333375"/>
          </a:xfrm>
          <a:prstGeom prst="rect">
            <a:avLst/>
          </a:prstGeom>
          <a:noFill/>
          <a:ln>
            <a:noFill/>
          </a:ln>
        </p:spPr>
      </p:pic>
      <p:pic>
        <p:nvPicPr>
          <p:cNvPr id="570" name="Google Shape;570;p77"/>
          <p:cNvPicPr preferRelativeResize="0"/>
          <p:nvPr/>
        </p:nvPicPr>
        <p:blipFill>
          <a:blip r:embed="rId4">
            <a:alphaModFix/>
          </a:blip>
          <a:stretch>
            <a:fillRect/>
          </a:stretch>
        </p:blipFill>
        <p:spPr>
          <a:xfrm>
            <a:off x="6963592" y="2706450"/>
            <a:ext cx="1567675" cy="273075"/>
          </a:xfrm>
          <a:prstGeom prst="rect">
            <a:avLst/>
          </a:prstGeom>
          <a:noFill/>
          <a:ln>
            <a:noFill/>
          </a:ln>
        </p:spPr>
      </p:pic>
      <p:pic>
        <p:nvPicPr>
          <p:cNvPr id="571" name="Google Shape;571;p77"/>
          <p:cNvPicPr preferRelativeResize="0"/>
          <p:nvPr/>
        </p:nvPicPr>
        <p:blipFill>
          <a:blip r:embed="rId5">
            <a:alphaModFix/>
          </a:blip>
          <a:stretch>
            <a:fillRect/>
          </a:stretch>
        </p:blipFill>
        <p:spPr>
          <a:xfrm>
            <a:off x="1470558" y="2979525"/>
            <a:ext cx="237450" cy="273075"/>
          </a:xfrm>
          <a:prstGeom prst="rect">
            <a:avLst/>
          </a:prstGeom>
          <a:noFill/>
          <a:ln>
            <a:noFill/>
          </a:ln>
        </p:spPr>
      </p:pic>
      <p:pic>
        <p:nvPicPr>
          <p:cNvPr id="572" name="Google Shape;572;p77"/>
          <p:cNvPicPr preferRelativeResize="0"/>
          <p:nvPr/>
        </p:nvPicPr>
        <p:blipFill>
          <a:blip r:embed="rId6">
            <a:alphaModFix/>
          </a:blip>
          <a:stretch>
            <a:fillRect/>
          </a:stretch>
        </p:blipFill>
        <p:spPr>
          <a:xfrm>
            <a:off x="6646900" y="2999625"/>
            <a:ext cx="283191" cy="273075"/>
          </a:xfrm>
          <a:prstGeom prst="rect">
            <a:avLst/>
          </a:prstGeom>
          <a:noFill/>
          <a:ln>
            <a:noFill/>
          </a:ln>
        </p:spPr>
      </p:pic>
      <p:pic>
        <p:nvPicPr>
          <p:cNvPr id="573" name="Google Shape;573;p77"/>
          <p:cNvPicPr preferRelativeResize="0"/>
          <p:nvPr/>
        </p:nvPicPr>
        <p:blipFill>
          <a:blip r:embed="rId7">
            <a:alphaModFix/>
          </a:blip>
          <a:stretch>
            <a:fillRect/>
          </a:stretch>
        </p:blipFill>
        <p:spPr>
          <a:xfrm>
            <a:off x="7392623" y="3009679"/>
            <a:ext cx="394438" cy="273075"/>
          </a:xfrm>
          <a:prstGeom prst="rect">
            <a:avLst/>
          </a:prstGeom>
          <a:noFill/>
          <a:ln>
            <a:noFill/>
          </a:ln>
        </p:spPr>
      </p:pic>
      <p:pic>
        <p:nvPicPr>
          <p:cNvPr id="574" name="Google Shape;574;p77"/>
          <p:cNvPicPr preferRelativeResize="0"/>
          <p:nvPr/>
        </p:nvPicPr>
        <p:blipFill>
          <a:blip r:embed="rId5">
            <a:alphaModFix/>
          </a:blip>
          <a:stretch>
            <a:fillRect/>
          </a:stretch>
        </p:blipFill>
        <p:spPr>
          <a:xfrm>
            <a:off x="8444133" y="2979525"/>
            <a:ext cx="237450" cy="273067"/>
          </a:xfrm>
          <a:prstGeom prst="rect">
            <a:avLst/>
          </a:prstGeom>
          <a:noFill/>
          <a:ln>
            <a:noFill/>
          </a:ln>
        </p:spPr>
      </p:pic>
      <p:pic>
        <p:nvPicPr>
          <p:cNvPr id="575" name="Google Shape;575;p77"/>
          <p:cNvPicPr preferRelativeResize="0"/>
          <p:nvPr/>
        </p:nvPicPr>
        <p:blipFill>
          <a:blip r:embed="rId8">
            <a:alphaModFix/>
          </a:blip>
          <a:stretch>
            <a:fillRect/>
          </a:stretch>
        </p:blipFill>
        <p:spPr>
          <a:xfrm>
            <a:off x="856525" y="3617725"/>
            <a:ext cx="2489200" cy="3333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8"/>
          <p:cNvSpPr txBox="1"/>
          <p:nvPr>
            <p:ph idx="1" type="body"/>
          </p:nvPr>
        </p:nvSpPr>
        <p:spPr>
          <a:xfrm>
            <a:off x="311700" y="301375"/>
            <a:ext cx="8520600" cy="46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      and       denote the functions to generate the intermediate representation and self-attention in 𝑙-th layer and 𝑘-th head.</a:t>
            </a:r>
            <a:endParaRPr/>
          </a:p>
          <a:p>
            <a:pPr indent="-330200" lvl="0" marL="457200" rtl="0" algn="l">
              <a:spcBef>
                <a:spcPts val="0"/>
              </a:spcBef>
              <a:spcAft>
                <a:spcPts val="0"/>
              </a:spcAft>
              <a:buSzPts val="1600"/>
              <a:buChar char="●"/>
            </a:pPr>
            <a:r>
              <a:rPr lang="en"/>
              <a:t>we can use 𝐿1 and 𝐿2 to calculate the similarity between two intermediate representation vectors. We can use Jensen-Shannon divergence and Hellinger distance to calculate the similarity between two attention distributions.</a:t>
            </a:r>
            <a:r>
              <a:rPr lang="en"/>
              <a:t>  </a:t>
            </a:r>
            <a:br>
              <a:rPr lang="en" sz="1600"/>
            </a:br>
            <a:br>
              <a:rPr lang="en" sz="1600"/>
            </a:br>
            <a:br>
              <a:rPr lang="en" sz="1600"/>
            </a:br>
            <a:br>
              <a:rPr lang="en" sz="1600"/>
            </a:br>
            <a:br>
              <a:rPr lang="en" sz="1600"/>
            </a:br>
            <a:br>
              <a:rPr lang="en" sz="1600"/>
            </a:br>
            <a:br>
              <a:rPr lang="en" sz="1600"/>
            </a:br>
            <a:br>
              <a:rPr lang="en" sz="1600"/>
            </a:br>
            <a:endParaRPr sz="1600"/>
          </a:p>
        </p:txBody>
      </p:sp>
      <p:pic>
        <p:nvPicPr>
          <p:cNvPr id="581" name="Google Shape;581;p78"/>
          <p:cNvPicPr preferRelativeResize="0"/>
          <p:nvPr/>
        </p:nvPicPr>
        <p:blipFill>
          <a:blip r:embed="rId3">
            <a:alphaModFix/>
          </a:blip>
          <a:stretch>
            <a:fillRect/>
          </a:stretch>
        </p:blipFill>
        <p:spPr>
          <a:xfrm>
            <a:off x="1244225" y="370863"/>
            <a:ext cx="252575" cy="343500"/>
          </a:xfrm>
          <a:prstGeom prst="rect">
            <a:avLst/>
          </a:prstGeom>
          <a:noFill/>
          <a:ln>
            <a:noFill/>
          </a:ln>
        </p:spPr>
      </p:pic>
      <p:pic>
        <p:nvPicPr>
          <p:cNvPr id="582" name="Google Shape;582;p78"/>
          <p:cNvPicPr preferRelativeResize="0"/>
          <p:nvPr/>
        </p:nvPicPr>
        <p:blipFill>
          <a:blip r:embed="rId4">
            <a:alphaModFix/>
          </a:blip>
          <a:stretch>
            <a:fillRect/>
          </a:stretch>
        </p:blipFill>
        <p:spPr>
          <a:xfrm>
            <a:off x="2026638" y="361650"/>
            <a:ext cx="352425" cy="361950"/>
          </a:xfrm>
          <a:prstGeom prst="rect">
            <a:avLst/>
          </a:prstGeom>
          <a:noFill/>
          <a:ln>
            <a:noFill/>
          </a:ln>
        </p:spPr>
      </p:pic>
      <p:pic>
        <p:nvPicPr>
          <p:cNvPr id="583" name="Google Shape;583;p78"/>
          <p:cNvPicPr preferRelativeResize="0"/>
          <p:nvPr/>
        </p:nvPicPr>
        <p:blipFill>
          <a:blip r:embed="rId5">
            <a:alphaModFix/>
          </a:blip>
          <a:stretch>
            <a:fillRect/>
          </a:stretch>
        </p:blipFill>
        <p:spPr>
          <a:xfrm>
            <a:off x="823075" y="2275950"/>
            <a:ext cx="4154375" cy="2465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9"/>
          <p:cNvSpPr txBox="1"/>
          <p:nvPr>
            <p:ph idx="1" type="body"/>
          </p:nvPr>
        </p:nvSpPr>
        <p:spPr>
          <a:xfrm>
            <a:off x="311700" y="221000"/>
            <a:ext cx="8520600" cy="476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Once the distance vector d is computed, we can easily convert it to the target syntax tree through a simple greedy top-down inference algorithm based on recursive partitioning of the input.</a:t>
            </a:r>
            <a:endParaRPr sz="1600"/>
          </a:p>
        </p:txBody>
      </p:sp>
      <p:pic>
        <p:nvPicPr>
          <p:cNvPr id="589" name="Google Shape;589;p79"/>
          <p:cNvPicPr preferRelativeResize="0"/>
          <p:nvPr/>
        </p:nvPicPr>
        <p:blipFill>
          <a:blip r:embed="rId3">
            <a:alphaModFix/>
          </a:blip>
          <a:stretch>
            <a:fillRect/>
          </a:stretch>
        </p:blipFill>
        <p:spPr>
          <a:xfrm>
            <a:off x="874300" y="1193697"/>
            <a:ext cx="4229025" cy="36848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0"/>
          <p:cNvSpPr txBox="1"/>
          <p:nvPr>
            <p:ph idx="1" type="body"/>
          </p:nvPr>
        </p:nvSpPr>
        <p:spPr>
          <a:xfrm>
            <a:off x="311700" y="771175"/>
            <a:ext cx="8520600" cy="421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AST of source code tends to be right-skewed. We have influenced the induced tree such that they are moderately right-skewed following the nature of gold-standard ASTs.</a:t>
            </a:r>
            <a:endParaRPr/>
          </a:p>
          <a:p>
            <a:pPr indent="-342900" lvl="0" marL="457200" rtl="0" algn="l">
              <a:spcBef>
                <a:spcPts val="0"/>
              </a:spcBef>
              <a:spcAft>
                <a:spcPts val="0"/>
              </a:spcAft>
              <a:buSzPts val="1800"/>
              <a:buChar char="●"/>
            </a:pPr>
            <a:r>
              <a:rPr lang="en"/>
              <a:t>We propose to inject the inductive deviation into the framework by simply modifying the value of the syntactic distance. We introduce the right-skewness bias to influence the spanning tree to make it right-biased appropriately.</a:t>
            </a:r>
            <a:endParaRPr/>
          </a:p>
          <a:p>
            <a:pPr indent="-330200" lvl="0" marL="457200" rtl="0" algn="l">
              <a:spcBef>
                <a:spcPts val="0"/>
              </a:spcBef>
              <a:spcAft>
                <a:spcPts val="0"/>
              </a:spcAft>
              <a:buSzPts val="1600"/>
              <a:buChar char="●"/>
            </a:pPr>
            <a:r>
              <a:rPr lang="en"/>
              <a:t>New distances are obtained by adding a linear bias term as follows : </a:t>
            </a:r>
            <a:br>
              <a:rPr lang="en" sz="1600"/>
            </a:br>
            <a:br>
              <a:rPr lang="en" sz="1600"/>
            </a:br>
            <a:br>
              <a:rPr lang="en" sz="1600"/>
            </a:br>
            <a:endParaRPr sz="1600"/>
          </a:p>
          <a:p>
            <a:pPr indent="0" lvl="0" marL="0" rtl="0" algn="l">
              <a:spcBef>
                <a:spcPts val="1200"/>
              </a:spcBef>
              <a:spcAft>
                <a:spcPts val="1200"/>
              </a:spcAft>
              <a:buNone/>
            </a:pPr>
            <a:r>
              <a:t/>
            </a:r>
            <a:endParaRPr sz="1600"/>
          </a:p>
        </p:txBody>
      </p:sp>
      <p:pic>
        <p:nvPicPr>
          <p:cNvPr id="595" name="Google Shape;595;p80"/>
          <p:cNvPicPr preferRelativeResize="0"/>
          <p:nvPr/>
        </p:nvPicPr>
        <p:blipFill>
          <a:blip r:embed="rId3">
            <a:alphaModFix/>
          </a:blip>
          <a:stretch>
            <a:fillRect/>
          </a:stretch>
        </p:blipFill>
        <p:spPr>
          <a:xfrm>
            <a:off x="855100" y="3538125"/>
            <a:ext cx="4152900" cy="6286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1"/>
          <p:cNvSpPr txBox="1"/>
          <p:nvPr>
            <p:ph idx="1" type="body"/>
          </p:nvPr>
        </p:nvSpPr>
        <p:spPr>
          <a:xfrm>
            <a:off x="311700" y="212250"/>
            <a:ext cx="8520600" cy="477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Similarity between the two trees : first transform the tree structure into a collection of intermediate nodes, where each intermediate node is composed of two leaf nodes. Then we measure the similarity between the two collections.</a:t>
            </a:r>
            <a:br>
              <a:rPr lang="en" sz="1600"/>
            </a:br>
            <a:br>
              <a:rPr lang="en" sz="1600"/>
            </a:br>
            <a:br>
              <a:rPr lang="en" sz="1600"/>
            </a:br>
            <a:br>
              <a:rPr lang="en" sz="1600"/>
            </a:br>
            <a:br>
              <a:rPr lang="en" sz="1600"/>
            </a:br>
            <a:br>
              <a:rPr lang="en" sz="1600"/>
            </a:br>
            <a:br>
              <a:rPr lang="en" sz="1600"/>
            </a:br>
            <a:br>
              <a:rPr lang="en" sz="1600"/>
            </a:br>
            <a:br>
              <a:rPr lang="en" sz="1600"/>
            </a:br>
            <a:endParaRPr sz="1600"/>
          </a:p>
          <a:p>
            <a:pPr indent="-330200" lvl="0" marL="457200" rtl="0" algn="l">
              <a:spcBef>
                <a:spcPts val="0"/>
              </a:spcBef>
              <a:spcAft>
                <a:spcPts val="0"/>
              </a:spcAft>
              <a:buSzPts val="1600"/>
              <a:buChar char="●"/>
            </a:pPr>
            <a:r>
              <a:rPr lang="en" sz="1600"/>
              <a:t>Given the two sets, we use F1 score to measure their similarity. The F1 score is the the harmonic mean of precision and recall, as follows: </a:t>
            </a:r>
            <a:br>
              <a:rPr lang="en" sz="1600"/>
            </a:br>
            <a:endParaRPr sz="1600"/>
          </a:p>
        </p:txBody>
      </p:sp>
      <p:pic>
        <p:nvPicPr>
          <p:cNvPr id="601" name="Google Shape;601;p81"/>
          <p:cNvPicPr preferRelativeResize="0"/>
          <p:nvPr/>
        </p:nvPicPr>
        <p:blipFill>
          <a:blip r:embed="rId3">
            <a:alphaModFix/>
          </a:blip>
          <a:stretch>
            <a:fillRect/>
          </a:stretch>
        </p:blipFill>
        <p:spPr>
          <a:xfrm>
            <a:off x="850050" y="1218538"/>
            <a:ext cx="4514850" cy="2352675"/>
          </a:xfrm>
          <a:prstGeom prst="rect">
            <a:avLst/>
          </a:prstGeom>
          <a:noFill/>
          <a:ln>
            <a:noFill/>
          </a:ln>
        </p:spPr>
      </p:pic>
      <p:sp>
        <p:nvSpPr>
          <p:cNvPr id="602" name="Google Shape;602;p81"/>
          <p:cNvSpPr txBox="1"/>
          <p:nvPr/>
        </p:nvSpPr>
        <p:spPr>
          <a:xfrm>
            <a:off x="5843925" y="1393775"/>
            <a:ext cx="317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 𝑆 denote the set of gold-standard tree, and 𝑆 ′ denote the set of predicted tree, we can calculate the precision and recall by </a:t>
            </a:r>
            <a:br>
              <a:rPr lang="en"/>
            </a:br>
            <a:br>
              <a:rPr lang="en"/>
            </a:br>
            <a:r>
              <a:rPr lang="en"/>
              <a:t>p</a:t>
            </a:r>
            <a:r>
              <a:rPr lang="en"/>
              <a:t>recision = </a:t>
            </a:r>
            <a:br>
              <a:rPr lang="en"/>
            </a:br>
            <a:endParaRPr/>
          </a:p>
          <a:p>
            <a:pPr indent="0" lvl="0" marL="0" rtl="0" algn="l">
              <a:spcBef>
                <a:spcPts val="0"/>
              </a:spcBef>
              <a:spcAft>
                <a:spcPts val="0"/>
              </a:spcAft>
              <a:buNone/>
            </a:pPr>
            <a:r>
              <a:rPr lang="en"/>
              <a:t>r</a:t>
            </a:r>
            <a:r>
              <a:rPr lang="en"/>
              <a:t>ecall = </a:t>
            </a:r>
            <a:endParaRPr/>
          </a:p>
        </p:txBody>
      </p:sp>
      <p:pic>
        <p:nvPicPr>
          <p:cNvPr id="603" name="Google Shape;603;p81"/>
          <p:cNvPicPr preferRelativeResize="0"/>
          <p:nvPr/>
        </p:nvPicPr>
        <p:blipFill>
          <a:blip r:embed="rId4">
            <a:alphaModFix/>
          </a:blip>
          <a:stretch>
            <a:fillRect/>
          </a:stretch>
        </p:blipFill>
        <p:spPr>
          <a:xfrm>
            <a:off x="6862100" y="2487675"/>
            <a:ext cx="457200" cy="323850"/>
          </a:xfrm>
          <a:prstGeom prst="rect">
            <a:avLst/>
          </a:prstGeom>
          <a:noFill/>
          <a:ln>
            <a:noFill/>
          </a:ln>
        </p:spPr>
      </p:pic>
      <p:pic>
        <p:nvPicPr>
          <p:cNvPr id="604" name="Google Shape;604;p81"/>
          <p:cNvPicPr preferRelativeResize="0"/>
          <p:nvPr/>
        </p:nvPicPr>
        <p:blipFill>
          <a:blip r:embed="rId5">
            <a:alphaModFix/>
          </a:blip>
          <a:stretch>
            <a:fillRect/>
          </a:stretch>
        </p:blipFill>
        <p:spPr>
          <a:xfrm>
            <a:off x="6568913" y="2927813"/>
            <a:ext cx="428625" cy="314325"/>
          </a:xfrm>
          <a:prstGeom prst="rect">
            <a:avLst/>
          </a:prstGeom>
          <a:noFill/>
          <a:ln>
            <a:noFill/>
          </a:ln>
        </p:spPr>
      </p:pic>
      <p:pic>
        <p:nvPicPr>
          <p:cNvPr id="605" name="Google Shape;605;p81"/>
          <p:cNvPicPr preferRelativeResize="0"/>
          <p:nvPr/>
        </p:nvPicPr>
        <p:blipFill>
          <a:blip r:embed="rId6">
            <a:alphaModFix/>
          </a:blip>
          <a:stretch>
            <a:fillRect/>
          </a:stretch>
        </p:blipFill>
        <p:spPr>
          <a:xfrm>
            <a:off x="850053" y="4241150"/>
            <a:ext cx="2317975" cy="66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1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Code-MVP</a:t>
            </a:r>
            <a:endParaRPr/>
          </a:p>
        </p:txBody>
      </p:sp>
      <p:sp>
        <p:nvSpPr>
          <p:cNvPr id="102" name="Google Shape;102;p19"/>
          <p:cNvSpPr txBox="1"/>
          <p:nvPr>
            <p:ph idx="1" type="body"/>
          </p:nvPr>
        </p:nvSpPr>
        <p:spPr>
          <a:xfrm>
            <a:off x="311700" y="7488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Code MVP stands for </a:t>
            </a:r>
            <a:r>
              <a:rPr b="1" lang="en" sz="1600"/>
              <a:t>M</a:t>
            </a:r>
            <a:r>
              <a:rPr lang="en" sz="1600"/>
              <a:t>ulti-</a:t>
            </a:r>
            <a:r>
              <a:rPr b="1" lang="en" sz="1600"/>
              <a:t>V</a:t>
            </a:r>
            <a:r>
              <a:rPr lang="en" sz="1600"/>
              <a:t>iew Contrastive </a:t>
            </a:r>
            <a:r>
              <a:rPr b="1" lang="en" sz="1600"/>
              <a:t>P</a:t>
            </a:r>
            <a:r>
              <a:rPr lang="en" sz="1600"/>
              <a:t>re-Training</a:t>
            </a:r>
            <a:endParaRPr sz="1600"/>
          </a:p>
          <a:p>
            <a:pPr indent="-330200" lvl="0" marL="457200" rtl="0" algn="l">
              <a:spcBef>
                <a:spcPts val="0"/>
              </a:spcBef>
              <a:spcAft>
                <a:spcPts val="0"/>
              </a:spcAft>
              <a:buSzPts val="1600"/>
              <a:buChar char="●"/>
            </a:pPr>
            <a:r>
              <a:rPr lang="en" sz="1600"/>
              <a:t>We can obtain representation of source code through its different views such as plain text, Abstract Syntax Tree, Control/Data Flow Graphs etc. This has been used in many existing approaches but each of them consider only any one of these views.</a:t>
            </a:r>
            <a:endParaRPr sz="1600"/>
          </a:p>
          <a:p>
            <a:pPr indent="-330200" lvl="0" marL="457200" rtl="0" algn="l">
              <a:spcBef>
                <a:spcPts val="0"/>
              </a:spcBef>
              <a:spcAft>
                <a:spcPts val="0"/>
              </a:spcAft>
              <a:buSzPts val="1600"/>
              <a:buChar char="●"/>
            </a:pPr>
            <a:r>
              <a:rPr lang="en" sz="1600"/>
              <a:t>But these views contain complementary semantics of the program.</a:t>
            </a:r>
            <a:endParaRPr sz="1600"/>
          </a:p>
          <a:p>
            <a:pPr indent="-330200" lvl="0" marL="457200" rtl="0" algn="l">
              <a:spcBef>
                <a:spcPts val="0"/>
              </a:spcBef>
              <a:spcAft>
                <a:spcPts val="0"/>
              </a:spcAft>
              <a:buSzPts val="1600"/>
              <a:buChar char="●"/>
            </a:pPr>
            <a:r>
              <a:rPr lang="en" sz="1600"/>
              <a:t>Code - MVP aims to integrate these multiple views of the code into a unified framework.</a:t>
            </a:r>
            <a:endParaRPr sz="1600"/>
          </a:p>
        </p:txBody>
      </p:sp>
      <p:pic>
        <p:nvPicPr>
          <p:cNvPr id="103" name="Google Shape;103;p19"/>
          <p:cNvPicPr preferRelativeResize="0"/>
          <p:nvPr/>
        </p:nvPicPr>
        <p:blipFill>
          <a:blip r:embed="rId3">
            <a:alphaModFix/>
          </a:blip>
          <a:stretch>
            <a:fillRect/>
          </a:stretch>
        </p:blipFill>
        <p:spPr>
          <a:xfrm>
            <a:off x="2587825" y="2641973"/>
            <a:ext cx="3121675" cy="22215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2"/>
          <p:cNvSpPr txBox="1"/>
          <p:nvPr>
            <p:ph type="title"/>
          </p:nvPr>
        </p:nvSpPr>
        <p:spPr>
          <a:xfrm>
            <a:off x="311700" y="2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Syntax Tree Induction</a:t>
            </a:r>
            <a:endParaRPr/>
          </a:p>
        </p:txBody>
      </p:sp>
      <p:sp>
        <p:nvSpPr>
          <p:cNvPr id="611" name="Google Shape;611;p82"/>
          <p:cNvSpPr txBox="1"/>
          <p:nvPr>
            <p:ph idx="1" type="body"/>
          </p:nvPr>
        </p:nvSpPr>
        <p:spPr>
          <a:xfrm>
            <a:off x="311700" y="833775"/>
            <a:ext cx="8520600" cy="4154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 comparison, we introduce four traditional greedy top-down tree induction baselines for comparison, e.g., random, balanced, left-branching, and right-branching binary trees. Take the random-based approach as an example, we recursively partition the code snippet based on a randomly selected position.</a:t>
            </a:r>
            <a:endParaRPr sz="1600"/>
          </a:p>
          <a:p>
            <a:pPr indent="-330200" lvl="0" marL="457200" rtl="0" algn="l">
              <a:spcBef>
                <a:spcPts val="0"/>
              </a:spcBef>
              <a:spcAft>
                <a:spcPts val="0"/>
              </a:spcAft>
              <a:buSzPts val="1600"/>
              <a:buChar char="●"/>
            </a:pPr>
            <a:r>
              <a:rPr lang="en" sz="1600"/>
              <a:t>We also derive another baseline, CodeBERT-0, which is based on the word embedding before being fed into Transformer layers.</a:t>
            </a:r>
            <a:endParaRPr sz="1600"/>
          </a:p>
          <a:p>
            <a:pPr indent="0" lvl="0" marL="0" rtl="0" algn="l">
              <a:spcBef>
                <a:spcPts val="1200"/>
              </a:spcBef>
              <a:spcAft>
                <a:spcPts val="1200"/>
              </a:spcAft>
              <a:buNone/>
            </a:pPr>
            <a:r>
              <a:t/>
            </a:r>
            <a:endParaRPr sz="1600"/>
          </a:p>
        </p:txBody>
      </p:sp>
      <p:pic>
        <p:nvPicPr>
          <p:cNvPr id="612" name="Google Shape;612;p82"/>
          <p:cNvPicPr preferRelativeResize="0"/>
          <p:nvPr/>
        </p:nvPicPr>
        <p:blipFill>
          <a:blip r:embed="rId3">
            <a:alphaModFix/>
          </a:blip>
          <a:stretch>
            <a:fillRect/>
          </a:stretch>
        </p:blipFill>
        <p:spPr>
          <a:xfrm>
            <a:off x="605050" y="2687125"/>
            <a:ext cx="7715099" cy="2428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3"/>
          <p:cNvSpPr txBox="1"/>
          <p:nvPr>
            <p:ph idx="1" type="body"/>
          </p:nvPr>
        </p:nvSpPr>
        <p:spPr>
          <a:xfrm>
            <a:off x="311700" y="84900"/>
            <a:ext cx="8631000" cy="503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can observe that the right-branching tree induction approach achieves the best performance among all the baselines, confirming our assumption that the AST tends to be right-skewed.</a:t>
            </a:r>
            <a:endParaRPr sz="1600"/>
          </a:p>
          <a:p>
            <a:pPr indent="-330200" lvl="0" marL="457200" rtl="0" algn="l">
              <a:spcBef>
                <a:spcPts val="0"/>
              </a:spcBef>
              <a:spcAft>
                <a:spcPts val="0"/>
              </a:spcAft>
              <a:buSzPts val="1600"/>
              <a:buChar char="●"/>
            </a:pPr>
            <a:r>
              <a:rPr lang="en" sz="1600"/>
              <a:t>Pre-trained code models significantly outperform other baselines, even without bias injection. </a:t>
            </a:r>
            <a:endParaRPr sz="1600"/>
          </a:p>
          <a:p>
            <a:pPr indent="-330200" lvl="0" marL="457200" rtl="0" algn="l">
              <a:spcBef>
                <a:spcPts val="0"/>
              </a:spcBef>
              <a:spcAft>
                <a:spcPts val="0"/>
              </a:spcAft>
              <a:buSzPts val="1600"/>
              <a:buChar char="●"/>
            </a:pPr>
            <a:r>
              <a:rPr lang="en" sz="1600"/>
              <a:t>These results show that the Transformer-based pre-training models are more capable of capturing the syntax structure of code to a certain extent through pre-training on a large-scale code corpus.</a:t>
            </a:r>
            <a:endParaRPr sz="1600"/>
          </a:p>
          <a:p>
            <a:pPr indent="-330200" lvl="0" marL="457200" rtl="0" algn="l">
              <a:spcBef>
                <a:spcPts val="0"/>
              </a:spcBef>
              <a:spcAft>
                <a:spcPts val="0"/>
              </a:spcAft>
              <a:buSzPts val="1600"/>
              <a:buChar char="●"/>
            </a:pPr>
            <a:r>
              <a:rPr lang="en" sz="1600"/>
              <a:t>We can observe that injecting bias can increase the performance of syntax tree induction up to 5%. This improvement indirectly shows that the current pre-trained code models do not capture well the property of the right-skewness of AST. However, in certain cases, injecting bias can reduce performance. This can be due to the fact that although the AST shows a right-skewness trend as whole, several subtrees are not right-skewed.</a:t>
            </a:r>
            <a:endParaRPr sz="1600"/>
          </a:p>
          <a:p>
            <a:pPr indent="-330200" lvl="0" marL="457200" rtl="0" algn="l">
              <a:spcBef>
                <a:spcPts val="0"/>
              </a:spcBef>
              <a:spcAft>
                <a:spcPts val="0"/>
              </a:spcAft>
              <a:buSzPts val="1600"/>
              <a:buChar char="●"/>
            </a:pPr>
            <a:r>
              <a:rPr lang="en" sz="1600"/>
              <a:t>We can find that the JSD and HEL distance functions that are performed over attention distributions perform better than those over contextual word representations. It shows that parsing trees from attention information is more effective than extracting from the contextual representation of pre-trained code models.</a:t>
            </a:r>
            <a:endParaRPr sz="16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t>Modeling Hierarchical Syntax Structure with Triplet Position for Source</a:t>
            </a:r>
            <a:endParaRPr/>
          </a:p>
          <a:p>
            <a:pPr indent="0" lvl="0" marL="0" rtl="0" algn="ctr">
              <a:spcBef>
                <a:spcPts val="0"/>
              </a:spcBef>
              <a:spcAft>
                <a:spcPts val="0"/>
              </a:spcAft>
              <a:buClr>
                <a:schemeClr val="dk1"/>
              </a:buClr>
              <a:buSzPct val="30555"/>
              <a:buFont typeface="Arial"/>
              <a:buNone/>
            </a:pPr>
            <a:r>
              <a:rPr lang="en"/>
              <a:t>Code Summarization</a:t>
            </a:r>
            <a:endParaRPr/>
          </a:p>
          <a:p>
            <a:pPr indent="0" lvl="0" marL="0" rtl="0" algn="ctr">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title"/>
          </p:nvPr>
        </p:nvSpPr>
        <p:spPr>
          <a:xfrm>
            <a:off x="269250" y="27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8" name="Google Shape;628;p85"/>
          <p:cNvSpPr txBox="1"/>
          <p:nvPr>
            <p:ph idx="1" type="body"/>
          </p:nvPr>
        </p:nvSpPr>
        <p:spPr>
          <a:xfrm>
            <a:off x="311700" y="983425"/>
            <a:ext cx="8520600" cy="40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model the hierarchical syntax structure of code using triplet position. The triplet position records the depth, width position of its parent, and width position among its siblings for each node.</a:t>
            </a:r>
            <a:endParaRPr/>
          </a:p>
          <a:p>
            <a:pPr indent="-342900" lvl="0" marL="457200" rtl="0" algn="l">
              <a:spcBef>
                <a:spcPts val="0"/>
              </a:spcBef>
              <a:spcAft>
                <a:spcPts val="0"/>
              </a:spcAft>
              <a:buSzPts val="1800"/>
              <a:buChar char="●"/>
            </a:pPr>
            <a:r>
              <a:rPr lang="en"/>
              <a:t>To utilize the triplet position in AST, this paper proposes CODESCRIBE, an encoder-decoder based neural network.</a:t>
            </a:r>
            <a:endParaRPr/>
          </a:p>
          <a:p>
            <a:pPr indent="-342900" lvl="0" marL="457200" rtl="0" algn="l">
              <a:spcBef>
                <a:spcPts val="0"/>
              </a:spcBef>
              <a:spcAft>
                <a:spcPts val="0"/>
              </a:spcAft>
              <a:buSzPts val="1800"/>
              <a:buChar char="●"/>
            </a:pPr>
            <a:r>
              <a:rPr lang="en"/>
              <a:t>Initialize the embedding of each AST node by incorporating the triplet positional embeddings, and then feed them into an improved GNN, i.e., GraphSAGE to represent the syntax of code.</a:t>
            </a:r>
            <a:endParaRPr sz="20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6"/>
          <p:cNvSpPr txBox="1"/>
          <p:nvPr>
            <p:ph idx="1" type="body"/>
          </p:nvPr>
        </p:nvSpPr>
        <p:spPr>
          <a:xfrm>
            <a:off x="311700" y="396200"/>
            <a:ext cx="8520600" cy="41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Also account for the sequential information of code by using a Transformer encoder.</a:t>
            </a:r>
            <a:endParaRPr/>
          </a:p>
          <a:p>
            <a:pPr indent="-342900" lvl="0" marL="457200" rtl="0" algn="l">
              <a:spcBef>
                <a:spcPts val="0"/>
              </a:spcBef>
              <a:spcAft>
                <a:spcPts val="0"/>
              </a:spcAft>
              <a:buSzPts val="1800"/>
              <a:buChar char="●"/>
            </a:pPr>
            <a:r>
              <a:rPr lang="en"/>
              <a:t>Decoding process is performed over the learned structural features of AST and sequential features of code tokens with two multi-head attention modules.</a:t>
            </a:r>
            <a:endParaRPr/>
          </a:p>
          <a:p>
            <a:pPr indent="-342900" lvl="0" marL="457200" rtl="0" algn="l">
              <a:spcBef>
                <a:spcPts val="0"/>
              </a:spcBef>
              <a:spcAft>
                <a:spcPts val="0"/>
              </a:spcAft>
              <a:buSzPts val="1800"/>
              <a:buChar char="●"/>
            </a:pPr>
            <a:r>
              <a:rPr lang="en"/>
              <a:t>To generate summaries with higher quality, we further design a pointer-generator network based on multi-head attention which allows the summary tokens to be generated from the vocabulary or copied from the input source code tokens and ASTs.</a:t>
            </a:r>
            <a:endParaRPr sz="20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269250" y="21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Triplet Position</a:t>
            </a:r>
            <a:endParaRPr/>
          </a:p>
        </p:txBody>
      </p:sp>
      <p:sp>
        <p:nvSpPr>
          <p:cNvPr id="639" name="Google Shape;639;p87"/>
          <p:cNvSpPr txBox="1"/>
          <p:nvPr>
            <p:ph idx="1" type="body"/>
          </p:nvPr>
        </p:nvSpPr>
        <p:spPr>
          <a:xfrm>
            <a:off x="311700" y="849000"/>
            <a:ext cx="8520600" cy="42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we divide the nodes into two categories: (1) function node that controls the structure of AST and function realization, e.g., Module and Assign and (2) attribute node that provides the value or name of its parent function node, which is always visualized as leaf node, such as ‘a’ and ‘b’ in dotted boxes.</a:t>
            </a:r>
            <a:endParaRPr sz="1600"/>
          </a:p>
        </p:txBody>
      </p:sp>
      <p:pic>
        <p:nvPicPr>
          <p:cNvPr id="640" name="Google Shape;640;p87"/>
          <p:cNvPicPr preferRelativeResize="0"/>
          <p:nvPr/>
        </p:nvPicPr>
        <p:blipFill>
          <a:blip r:embed="rId3">
            <a:alphaModFix/>
          </a:blip>
          <a:stretch>
            <a:fillRect/>
          </a:stretch>
        </p:blipFill>
        <p:spPr>
          <a:xfrm>
            <a:off x="406150" y="912675"/>
            <a:ext cx="8543925" cy="2381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8"/>
          <p:cNvSpPr txBox="1"/>
          <p:nvPr>
            <p:ph idx="1" type="body"/>
          </p:nvPr>
        </p:nvSpPr>
        <p:spPr>
          <a:xfrm>
            <a:off x="311700" y="445725"/>
            <a:ext cx="8520600" cy="442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Due to the strict construction rules of AST, positions are crucial for AST nodes. . However, GNNs are insensitive to the positions of neighbouring nodes when encoding such tree structures.</a:t>
            </a:r>
            <a:endParaRPr sz="1600"/>
          </a:p>
          <a:p>
            <a:pPr indent="-330200" lvl="0" marL="457200" rtl="0" algn="l">
              <a:spcBef>
                <a:spcPts val="0"/>
              </a:spcBef>
              <a:spcAft>
                <a:spcPts val="0"/>
              </a:spcAft>
              <a:buSzPts val="1600"/>
              <a:buChar char="●"/>
            </a:pPr>
            <a:r>
              <a:rPr lang="en" sz="1600"/>
              <a:t>We specify triplet positions for AST nodes to retain accurate structural information in AST learning.</a:t>
            </a:r>
            <a:endParaRPr sz="1600"/>
          </a:p>
          <a:p>
            <a:pPr indent="-330200" lvl="0" marL="457200" rtl="0" algn="l">
              <a:spcBef>
                <a:spcPts val="0"/>
              </a:spcBef>
              <a:spcAft>
                <a:spcPts val="0"/>
              </a:spcAft>
              <a:buSzPts val="1600"/>
              <a:buChar char="●"/>
            </a:pPr>
            <a:r>
              <a:rPr lang="en" sz="1600"/>
              <a:t>The triplet position of a node includes:</a:t>
            </a:r>
            <a:endParaRPr sz="1600"/>
          </a:p>
          <a:p>
            <a:pPr indent="-330200" lvl="1" marL="914400" rtl="0" algn="l">
              <a:spcBef>
                <a:spcPts val="0"/>
              </a:spcBef>
              <a:spcAft>
                <a:spcPts val="0"/>
              </a:spcAft>
              <a:buSzPts val="1600"/>
              <a:buChar char="○"/>
            </a:pPr>
            <a:r>
              <a:rPr lang="en" sz="1600"/>
              <a:t>the depth of the node in the AST</a:t>
            </a:r>
            <a:endParaRPr sz="1600"/>
          </a:p>
          <a:p>
            <a:pPr indent="-330200" lvl="1" marL="914400" rtl="0" algn="l">
              <a:spcBef>
                <a:spcPts val="0"/>
              </a:spcBef>
              <a:spcAft>
                <a:spcPts val="0"/>
              </a:spcAft>
              <a:buSzPts val="1600"/>
              <a:buChar char="○"/>
            </a:pPr>
            <a:r>
              <a:rPr lang="en" sz="1600"/>
              <a:t>the width position of its parent node in the layer</a:t>
            </a:r>
            <a:endParaRPr sz="1600"/>
          </a:p>
          <a:p>
            <a:pPr indent="-330200" lvl="1" marL="914400" rtl="0" algn="l">
              <a:spcBef>
                <a:spcPts val="0"/>
              </a:spcBef>
              <a:spcAft>
                <a:spcPts val="0"/>
              </a:spcAft>
              <a:buSzPts val="1600"/>
              <a:buChar char="○"/>
            </a:pPr>
            <a:r>
              <a:rPr lang="en" sz="1600"/>
              <a:t>the node’s width position among its siblings</a:t>
            </a:r>
            <a:endParaRPr sz="1600"/>
          </a:p>
          <a:p>
            <a:pPr indent="-330200" lvl="0" marL="457200" rtl="0" algn="l">
              <a:spcBef>
                <a:spcPts val="0"/>
              </a:spcBef>
              <a:spcAft>
                <a:spcPts val="0"/>
              </a:spcAft>
              <a:buSzPts val="1600"/>
              <a:buChar char="●"/>
            </a:pPr>
            <a:r>
              <a:rPr lang="en" sz="1600"/>
              <a:t>The width position of a function node is a non-negative integer starting from 0, while the width position of an attribute node is a negative integer counting from -1.</a:t>
            </a:r>
            <a:endParaRPr sz="1600"/>
          </a:p>
          <a:p>
            <a:pPr indent="-330200" lvl="0" marL="457200" rtl="0" algn="l">
              <a:spcBef>
                <a:spcPts val="0"/>
              </a:spcBef>
              <a:spcAft>
                <a:spcPts val="0"/>
              </a:spcAft>
              <a:buSzPts val="1600"/>
              <a:buChar char="●"/>
            </a:pPr>
            <a:r>
              <a:rPr lang="en" sz="1600"/>
              <a:t>With such triplet indices specified, all nodes can be marked with unique positions in a given AST.</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9"/>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pic>
        <p:nvPicPr>
          <p:cNvPr id="651" name="Google Shape;651;p89"/>
          <p:cNvPicPr preferRelativeResize="0"/>
          <p:nvPr/>
        </p:nvPicPr>
        <p:blipFill rotWithShape="1">
          <a:blip r:embed="rId3">
            <a:alphaModFix/>
          </a:blip>
          <a:srcRect b="1117" l="0" r="0" t="0"/>
          <a:stretch/>
        </p:blipFill>
        <p:spPr>
          <a:xfrm>
            <a:off x="269250" y="635675"/>
            <a:ext cx="3357100" cy="4231899"/>
          </a:xfrm>
          <a:prstGeom prst="rect">
            <a:avLst/>
          </a:prstGeom>
          <a:noFill/>
          <a:ln>
            <a:noFill/>
          </a:ln>
        </p:spPr>
      </p:pic>
      <p:sp>
        <p:nvSpPr>
          <p:cNvPr id="652" name="Google Shape;652;p89"/>
          <p:cNvSpPr txBox="1"/>
          <p:nvPr/>
        </p:nvSpPr>
        <p:spPr>
          <a:xfrm>
            <a:off x="3891225" y="749950"/>
            <a:ext cx="4775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snippet with     tokens                                        </a:t>
            </a:r>
            <a:endParaRPr/>
          </a:p>
          <a:p>
            <a:pPr indent="0" lvl="0" marL="0" rtl="0" algn="l">
              <a:spcBef>
                <a:spcPts val="0"/>
              </a:spcBef>
              <a:spcAft>
                <a:spcPts val="0"/>
              </a:spcAft>
              <a:buNone/>
            </a:pPr>
            <a:r>
              <a:rPr lang="en"/>
              <a:t>sequential positions                              </a:t>
            </a:r>
            <a:endParaRPr/>
          </a:p>
          <a:p>
            <a:pPr indent="0" lvl="0" marL="0" rtl="0" algn="l">
              <a:spcBef>
                <a:spcPts val="0"/>
              </a:spcBef>
              <a:spcAft>
                <a:spcPts val="0"/>
              </a:spcAft>
              <a:buNone/>
            </a:pPr>
            <a:r>
              <a:rPr lang="en"/>
              <a:t>and its AST with      nodes </a:t>
            </a:r>
            <a:endParaRPr/>
          </a:p>
          <a:p>
            <a:pPr indent="0" lvl="0" marL="0" rtl="0" algn="l">
              <a:spcBef>
                <a:spcPts val="0"/>
              </a:spcBef>
              <a:spcAft>
                <a:spcPts val="0"/>
              </a:spcAft>
              <a:buNone/>
            </a:pPr>
            <a:r>
              <a:rPr lang="en"/>
              <a:t>and triplet positions</a:t>
            </a:r>
            <a:endParaRPr/>
          </a:p>
          <a:p>
            <a:pPr indent="0" lvl="0" marL="0" rtl="0" algn="l">
              <a:spcBef>
                <a:spcPts val="0"/>
              </a:spcBef>
              <a:spcAft>
                <a:spcPts val="0"/>
              </a:spcAft>
              <a:buNone/>
            </a:pPr>
            <a:r>
              <a:rPr lang="en"/>
              <a:t>CODESCRIBE predicts the next summary token</a:t>
            </a:r>
            <a:endParaRPr/>
          </a:p>
          <a:p>
            <a:pPr indent="0" lvl="0" marL="0" rtl="0" algn="l">
              <a:spcBef>
                <a:spcPts val="0"/>
              </a:spcBef>
              <a:spcAft>
                <a:spcPts val="0"/>
              </a:spcAft>
              <a:buNone/>
            </a:pPr>
            <a:r>
              <a:rPr lang="en"/>
              <a:t>based on the existing tokens</a:t>
            </a:r>
            <a:endParaRPr/>
          </a:p>
          <a:p>
            <a:pPr indent="0" lvl="0" marL="0" rtl="0" algn="l">
              <a:spcBef>
                <a:spcPts val="0"/>
              </a:spcBef>
              <a:spcAft>
                <a:spcPts val="0"/>
              </a:spcAft>
              <a:buNone/>
            </a:pPr>
            <a:r>
              <a:rPr lang="en"/>
              <a:t>with the sequential positions</a:t>
            </a:r>
            <a:endParaRPr/>
          </a:p>
          <a:p>
            <a:pPr indent="0" lvl="0" marL="0" rtl="0" algn="l">
              <a:spcBef>
                <a:spcPts val="0"/>
              </a:spcBef>
              <a:spcAft>
                <a:spcPts val="0"/>
              </a:spcAft>
              <a:buNone/>
            </a:pPr>
            <a:r>
              <a:rPr lang="en"/>
              <a:t>where &lt;/s&gt; is a special starting tag for summary 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t>
            </a:r>
            <a:r>
              <a:rPr lang="en"/>
              <a:t>he architecture of CODESCRIBE model is mainly composed of four modules: source code encoder, AST encoder, summary decoder and multi-source pointer-generator network (MPG) for output.</a:t>
            </a:r>
            <a:r>
              <a:rPr lang="en"/>
              <a:t>         </a:t>
            </a:r>
            <a:endParaRPr/>
          </a:p>
        </p:txBody>
      </p:sp>
      <p:pic>
        <p:nvPicPr>
          <p:cNvPr id="653" name="Google Shape;653;p89"/>
          <p:cNvPicPr preferRelativeResize="0"/>
          <p:nvPr/>
        </p:nvPicPr>
        <p:blipFill>
          <a:blip r:embed="rId4">
            <a:alphaModFix/>
          </a:blip>
          <a:stretch>
            <a:fillRect/>
          </a:stretch>
        </p:blipFill>
        <p:spPr>
          <a:xfrm>
            <a:off x="5395150" y="826225"/>
            <a:ext cx="209550" cy="247650"/>
          </a:xfrm>
          <a:prstGeom prst="rect">
            <a:avLst/>
          </a:prstGeom>
          <a:noFill/>
          <a:ln>
            <a:noFill/>
          </a:ln>
        </p:spPr>
      </p:pic>
      <p:pic>
        <p:nvPicPr>
          <p:cNvPr id="654" name="Google Shape;654;p89"/>
          <p:cNvPicPr preferRelativeResize="0"/>
          <p:nvPr/>
        </p:nvPicPr>
        <p:blipFill>
          <a:blip r:embed="rId5">
            <a:alphaModFix/>
          </a:blip>
          <a:stretch>
            <a:fillRect/>
          </a:stretch>
        </p:blipFill>
        <p:spPr>
          <a:xfrm>
            <a:off x="6170200" y="826225"/>
            <a:ext cx="1695450" cy="247650"/>
          </a:xfrm>
          <a:prstGeom prst="rect">
            <a:avLst/>
          </a:prstGeom>
          <a:noFill/>
          <a:ln>
            <a:noFill/>
          </a:ln>
        </p:spPr>
      </p:pic>
      <p:pic>
        <p:nvPicPr>
          <p:cNvPr id="655" name="Google Shape;655;p89"/>
          <p:cNvPicPr preferRelativeResize="0"/>
          <p:nvPr/>
        </p:nvPicPr>
        <p:blipFill>
          <a:blip r:embed="rId6">
            <a:alphaModFix/>
          </a:blip>
          <a:stretch>
            <a:fillRect/>
          </a:stretch>
        </p:blipFill>
        <p:spPr>
          <a:xfrm>
            <a:off x="5604700" y="1024350"/>
            <a:ext cx="1447800" cy="238125"/>
          </a:xfrm>
          <a:prstGeom prst="rect">
            <a:avLst/>
          </a:prstGeom>
          <a:noFill/>
          <a:ln>
            <a:noFill/>
          </a:ln>
        </p:spPr>
      </p:pic>
      <p:pic>
        <p:nvPicPr>
          <p:cNvPr id="656" name="Google Shape;656;p89"/>
          <p:cNvPicPr preferRelativeResize="0"/>
          <p:nvPr/>
        </p:nvPicPr>
        <p:blipFill>
          <a:blip r:embed="rId7">
            <a:alphaModFix/>
          </a:blip>
          <a:stretch>
            <a:fillRect/>
          </a:stretch>
        </p:blipFill>
        <p:spPr>
          <a:xfrm>
            <a:off x="5332575" y="1286288"/>
            <a:ext cx="190500" cy="171450"/>
          </a:xfrm>
          <a:prstGeom prst="rect">
            <a:avLst/>
          </a:prstGeom>
          <a:noFill/>
          <a:ln>
            <a:noFill/>
          </a:ln>
        </p:spPr>
      </p:pic>
      <p:pic>
        <p:nvPicPr>
          <p:cNvPr id="657" name="Google Shape;657;p89"/>
          <p:cNvPicPr preferRelativeResize="0"/>
          <p:nvPr/>
        </p:nvPicPr>
        <p:blipFill>
          <a:blip r:embed="rId8">
            <a:alphaModFix/>
          </a:blip>
          <a:stretch>
            <a:fillRect/>
          </a:stretch>
        </p:blipFill>
        <p:spPr>
          <a:xfrm>
            <a:off x="6054225" y="1262488"/>
            <a:ext cx="1695450" cy="219075"/>
          </a:xfrm>
          <a:prstGeom prst="rect">
            <a:avLst/>
          </a:prstGeom>
          <a:noFill/>
          <a:ln>
            <a:noFill/>
          </a:ln>
        </p:spPr>
      </p:pic>
      <p:pic>
        <p:nvPicPr>
          <p:cNvPr id="658" name="Google Shape;658;p89"/>
          <p:cNvPicPr preferRelativeResize="0"/>
          <p:nvPr/>
        </p:nvPicPr>
        <p:blipFill>
          <a:blip r:embed="rId9">
            <a:alphaModFix/>
          </a:blip>
          <a:stretch>
            <a:fillRect/>
          </a:stretch>
        </p:blipFill>
        <p:spPr>
          <a:xfrm>
            <a:off x="5604700" y="1491125"/>
            <a:ext cx="438150" cy="238125"/>
          </a:xfrm>
          <a:prstGeom prst="rect">
            <a:avLst/>
          </a:prstGeom>
          <a:noFill/>
          <a:ln>
            <a:noFill/>
          </a:ln>
        </p:spPr>
      </p:pic>
      <p:pic>
        <p:nvPicPr>
          <p:cNvPr id="659" name="Google Shape;659;p89"/>
          <p:cNvPicPr preferRelativeResize="0"/>
          <p:nvPr/>
        </p:nvPicPr>
        <p:blipFill>
          <a:blip r:embed="rId10">
            <a:alphaModFix/>
          </a:blip>
          <a:stretch>
            <a:fillRect/>
          </a:stretch>
        </p:blipFill>
        <p:spPr>
          <a:xfrm>
            <a:off x="5961225" y="1481600"/>
            <a:ext cx="3137175" cy="257175"/>
          </a:xfrm>
          <a:prstGeom prst="rect">
            <a:avLst/>
          </a:prstGeom>
          <a:noFill/>
          <a:ln>
            <a:noFill/>
          </a:ln>
        </p:spPr>
      </p:pic>
      <p:pic>
        <p:nvPicPr>
          <p:cNvPr id="660" name="Google Shape;660;p89"/>
          <p:cNvPicPr preferRelativeResize="0"/>
          <p:nvPr/>
        </p:nvPicPr>
        <p:blipFill>
          <a:blip r:embed="rId11">
            <a:alphaModFix/>
          </a:blip>
          <a:stretch>
            <a:fillRect/>
          </a:stretch>
        </p:blipFill>
        <p:spPr>
          <a:xfrm>
            <a:off x="7822950" y="1729250"/>
            <a:ext cx="285750" cy="200025"/>
          </a:xfrm>
          <a:prstGeom prst="rect">
            <a:avLst/>
          </a:prstGeom>
          <a:noFill/>
          <a:ln>
            <a:noFill/>
          </a:ln>
        </p:spPr>
      </p:pic>
      <p:pic>
        <p:nvPicPr>
          <p:cNvPr id="661" name="Google Shape;661;p89"/>
          <p:cNvPicPr preferRelativeResize="0"/>
          <p:nvPr/>
        </p:nvPicPr>
        <p:blipFill>
          <a:blip r:embed="rId12">
            <a:alphaModFix/>
          </a:blip>
          <a:stretch>
            <a:fillRect/>
          </a:stretch>
        </p:blipFill>
        <p:spPr>
          <a:xfrm>
            <a:off x="6288525" y="1884600"/>
            <a:ext cx="2809875" cy="257175"/>
          </a:xfrm>
          <a:prstGeom prst="rect">
            <a:avLst/>
          </a:prstGeom>
          <a:noFill/>
          <a:ln>
            <a:noFill/>
          </a:ln>
        </p:spPr>
      </p:pic>
      <p:pic>
        <p:nvPicPr>
          <p:cNvPr id="662" name="Google Shape;662;p89"/>
          <p:cNvPicPr preferRelativeResize="0"/>
          <p:nvPr/>
        </p:nvPicPr>
        <p:blipFill>
          <a:blip r:embed="rId13">
            <a:alphaModFix/>
          </a:blip>
          <a:stretch>
            <a:fillRect/>
          </a:stretch>
        </p:blipFill>
        <p:spPr>
          <a:xfrm>
            <a:off x="6238175" y="2093250"/>
            <a:ext cx="1457325" cy="2571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0"/>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Embeddings</a:t>
            </a:r>
            <a:endParaRPr/>
          </a:p>
        </p:txBody>
      </p:sp>
      <p:sp>
        <p:nvSpPr>
          <p:cNvPr id="668" name="Google Shape;668;p90"/>
          <p:cNvSpPr txBox="1"/>
          <p:nvPr>
            <p:ph idx="1" type="body"/>
          </p:nvPr>
        </p:nvSpPr>
        <p:spPr>
          <a:xfrm>
            <a:off x="311700" y="813625"/>
            <a:ext cx="8520600" cy="41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For AST, we take each triplet position                in       as an individual tuple, and directly map it into a positional embedding vector            .  The embedded triplet positional information is then added to the node embeddings for initializing the AST representation.</a:t>
            </a:r>
            <a:endParaRPr sz="1600"/>
          </a:p>
          <a:p>
            <a:pPr indent="0" lvl="0" marL="0" rtl="0" algn="l">
              <a:spcBef>
                <a:spcPts val="1200"/>
              </a:spcBef>
              <a:spcAft>
                <a:spcPts val="1200"/>
              </a:spcAft>
              <a:buNone/>
            </a:pPr>
            <a:r>
              <a:rPr lang="en" sz="1600"/>
              <a:t>In the above equations, CNEmb denotes the shared embedding operation for source code tokens and AST nodes; SEmb means the token embedding operation for summary text; CPEmb, NPEmb, and SPEmb are the corresponding positional embedding operations.</a:t>
            </a:r>
            <a:endParaRPr sz="1600"/>
          </a:p>
        </p:txBody>
      </p:sp>
      <p:pic>
        <p:nvPicPr>
          <p:cNvPr id="669" name="Google Shape;669;p90"/>
          <p:cNvPicPr preferRelativeResize="0"/>
          <p:nvPr/>
        </p:nvPicPr>
        <p:blipFill>
          <a:blip r:embed="rId3">
            <a:alphaModFix/>
          </a:blip>
          <a:stretch>
            <a:fillRect/>
          </a:stretch>
        </p:blipFill>
        <p:spPr>
          <a:xfrm>
            <a:off x="2748725" y="1025875"/>
            <a:ext cx="2976200" cy="1025875"/>
          </a:xfrm>
          <a:prstGeom prst="rect">
            <a:avLst/>
          </a:prstGeom>
          <a:noFill/>
          <a:ln>
            <a:noFill/>
          </a:ln>
        </p:spPr>
      </p:pic>
      <p:pic>
        <p:nvPicPr>
          <p:cNvPr id="670" name="Google Shape;670;p90"/>
          <p:cNvPicPr preferRelativeResize="0"/>
          <p:nvPr/>
        </p:nvPicPr>
        <p:blipFill rotWithShape="1">
          <a:blip r:embed="rId4">
            <a:alphaModFix/>
          </a:blip>
          <a:srcRect b="11433" l="0" r="0" t="0"/>
          <a:stretch/>
        </p:blipFill>
        <p:spPr>
          <a:xfrm>
            <a:off x="3829050" y="2200325"/>
            <a:ext cx="742950" cy="219325"/>
          </a:xfrm>
          <a:prstGeom prst="rect">
            <a:avLst/>
          </a:prstGeom>
          <a:noFill/>
          <a:ln>
            <a:noFill/>
          </a:ln>
        </p:spPr>
      </p:pic>
      <p:pic>
        <p:nvPicPr>
          <p:cNvPr id="671" name="Google Shape;671;p90"/>
          <p:cNvPicPr preferRelativeResize="0"/>
          <p:nvPr/>
        </p:nvPicPr>
        <p:blipFill>
          <a:blip r:embed="rId5">
            <a:alphaModFix/>
          </a:blip>
          <a:stretch>
            <a:fillRect/>
          </a:stretch>
        </p:blipFill>
        <p:spPr>
          <a:xfrm>
            <a:off x="4901727" y="2249845"/>
            <a:ext cx="227558" cy="219325"/>
          </a:xfrm>
          <a:prstGeom prst="rect">
            <a:avLst/>
          </a:prstGeom>
          <a:noFill/>
          <a:ln>
            <a:noFill/>
          </a:ln>
        </p:spPr>
      </p:pic>
      <p:pic>
        <p:nvPicPr>
          <p:cNvPr id="672" name="Google Shape;672;p90"/>
          <p:cNvPicPr preferRelativeResize="0"/>
          <p:nvPr/>
        </p:nvPicPr>
        <p:blipFill>
          <a:blip r:embed="rId6">
            <a:alphaModFix/>
          </a:blip>
          <a:stretch>
            <a:fillRect/>
          </a:stretch>
        </p:blipFill>
        <p:spPr>
          <a:xfrm>
            <a:off x="3724875" y="2502213"/>
            <a:ext cx="590550" cy="2381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1"/>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Code Encoder</a:t>
            </a:r>
            <a:endParaRPr/>
          </a:p>
        </p:txBody>
      </p:sp>
      <p:sp>
        <p:nvSpPr>
          <p:cNvPr id="678" name="Google Shape;678;p91"/>
          <p:cNvSpPr txBox="1"/>
          <p:nvPr>
            <p:ph idx="1" type="body"/>
          </p:nvPr>
        </p:nvSpPr>
        <p:spPr>
          <a:xfrm>
            <a:off x="311700" y="813625"/>
            <a:ext cx="8520600" cy="41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code encoder is composed of two identical layers. And each layer consists of two sub-layers: multi-head attention mechanism and fully connected position-wise feed-forward network (FFN).</a:t>
            </a:r>
            <a:endParaRPr sz="1600"/>
          </a:p>
          <a:p>
            <a:pPr indent="-330200" lvl="0" marL="457200" rtl="0" algn="l">
              <a:spcBef>
                <a:spcPts val="0"/>
              </a:spcBef>
              <a:spcAft>
                <a:spcPts val="0"/>
              </a:spcAft>
              <a:buSzPts val="1600"/>
              <a:buChar char="●"/>
            </a:pPr>
            <a:r>
              <a:rPr lang="en" sz="1600"/>
              <a:t>In addition, residual connection and layer normalization are performed in the two sub-layers for the sake of vanishing gradient problem in multi-layer processing and high offset of vectors in residual connection.</a:t>
            </a:r>
            <a:endParaRPr sz="1600"/>
          </a:p>
          <a:p>
            <a:pPr indent="-330200" lvl="0" marL="457200" rtl="0" algn="l">
              <a:spcBef>
                <a:spcPts val="0"/>
              </a:spcBef>
              <a:spcAft>
                <a:spcPts val="0"/>
              </a:spcAft>
              <a:buSzPts val="1600"/>
              <a:buChar char="●"/>
            </a:pPr>
            <a:r>
              <a:rPr lang="en" sz="1600"/>
              <a:t>For the k-th layer, the process can be formulated as:</a:t>
            </a:r>
            <a:br>
              <a:rPr lang="en" sz="1600"/>
            </a:br>
            <a:br>
              <a:rPr lang="en" sz="1600"/>
            </a:br>
            <a:endParaRPr sz="1600"/>
          </a:p>
          <a:p>
            <a:pPr indent="0" lvl="0" marL="457200" rtl="0" algn="l">
              <a:spcBef>
                <a:spcPts val="1200"/>
              </a:spcBef>
              <a:spcAft>
                <a:spcPts val="1200"/>
              </a:spcAft>
              <a:buNone/>
            </a:pPr>
            <a:r>
              <a:rPr lang="en" sz="1600"/>
              <a:t>Where                      is the output vectors from the (k−1)-th layer                        </a:t>
            </a:r>
            <a:br>
              <a:rPr lang="en" sz="1600"/>
            </a:br>
            <a:endParaRPr sz="1600"/>
          </a:p>
        </p:txBody>
      </p:sp>
      <p:pic>
        <p:nvPicPr>
          <p:cNvPr id="679" name="Google Shape;679;p91"/>
          <p:cNvPicPr preferRelativeResize="0"/>
          <p:nvPr/>
        </p:nvPicPr>
        <p:blipFill rotWithShape="1">
          <a:blip r:embed="rId3">
            <a:alphaModFix/>
          </a:blip>
          <a:srcRect b="1117" l="0" r="0" t="0"/>
          <a:stretch/>
        </p:blipFill>
        <p:spPr>
          <a:xfrm>
            <a:off x="6671525" y="2384275"/>
            <a:ext cx="2160775" cy="2723851"/>
          </a:xfrm>
          <a:prstGeom prst="rect">
            <a:avLst/>
          </a:prstGeom>
          <a:noFill/>
          <a:ln>
            <a:noFill/>
          </a:ln>
        </p:spPr>
      </p:pic>
      <p:pic>
        <p:nvPicPr>
          <p:cNvPr id="680" name="Google Shape;680;p91"/>
          <p:cNvPicPr preferRelativeResize="0"/>
          <p:nvPr/>
        </p:nvPicPr>
        <p:blipFill>
          <a:blip r:embed="rId4">
            <a:alphaModFix/>
          </a:blip>
          <a:stretch>
            <a:fillRect/>
          </a:stretch>
        </p:blipFill>
        <p:spPr>
          <a:xfrm>
            <a:off x="880501" y="2934725"/>
            <a:ext cx="3323705" cy="572700"/>
          </a:xfrm>
          <a:prstGeom prst="rect">
            <a:avLst/>
          </a:prstGeom>
          <a:noFill/>
          <a:ln>
            <a:noFill/>
          </a:ln>
        </p:spPr>
      </p:pic>
      <p:pic>
        <p:nvPicPr>
          <p:cNvPr id="681" name="Google Shape;681;p91"/>
          <p:cNvPicPr preferRelativeResize="0"/>
          <p:nvPr/>
        </p:nvPicPr>
        <p:blipFill>
          <a:blip r:embed="rId5">
            <a:alphaModFix/>
          </a:blip>
          <a:stretch>
            <a:fillRect/>
          </a:stretch>
        </p:blipFill>
        <p:spPr>
          <a:xfrm>
            <a:off x="1516400" y="3543475"/>
            <a:ext cx="1123950" cy="28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Transformation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Produce multiple variants of program that have same functional semantics.</a:t>
            </a:r>
            <a:endParaRPr sz="1600"/>
          </a:p>
          <a:p>
            <a:pPr indent="0" lvl="0" marL="0" rtl="0" algn="l">
              <a:spcBef>
                <a:spcPts val="1200"/>
              </a:spcBef>
              <a:spcAft>
                <a:spcPts val="0"/>
              </a:spcAft>
              <a:buNone/>
            </a:pPr>
            <a:r>
              <a:rPr lang="en" sz="1600"/>
              <a:t>Program transformation heuristics:</a:t>
            </a:r>
            <a:endParaRPr sz="1600"/>
          </a:p>
          <a:p>
            <a:pPr indent="-330200" lvl="0" marL="457200" rtl="0" algn="l">
              <a:spcBef>
                <a:spcPts val="1200"/>
              </a:spcBef>
              <a:spcAft>
                <a:spcPts val="0"/>
              </a:spcAft>
              <a:buSzPts val="1600"/>
              <a:buAutoNum type="arabicParenR"/>
            </a:pPr>
            <a:r>
              <a:rPr lang="en" sz="1600"/>
              <a:t>Function and Variable Renaming</a:t>
            </a:r>
            <a:endParaRPr sz="1600"/>
          </a:p>
          <a:p>
            <a:pPr indent="-330200" lvl="0" marL="457200" rtl="0" algn="l">
              <a:spcBef>
                <a:spcPts val="0"/>
              </a:spcBef>
              <a:spcAft>
                <a:spcPts val="0"/>
              </a:spcAft>
              <a:buSzPts val="1600"/>
              <a:buAutoNum type="arabicParenR"/>
            </a:pPr>
            <a:r>
              <a:rPr lang="en" sz="1600"/>
              <a:t>Loop Exchange - exchanging of for and while loops</a:t>
            </a:r>
            <a:endParaRPr sz="1600"/>
          </a:p>
          <a:p>
            <a:pPr indent="-330200" lvl="0" marL="457200" rtl="0" algn="l">
              <a:spcBef>
                <a:spcPts val="0"/>
              </a:spcBef>
              <a:spcAft>
                <a:spcPts val="0"/>
              </a:spcAft>
              <a:buSzPts val="1600"/>
              <a:buAutoNum type="arabicParenR"/>
            </a:pPr>
            <a:r>
              <a:rPr lang="en" sz="1600"/>
              <a:t>Dead Code Insertion - Inserting dead code snippets</a:t>
            </a:r>
            <a:endParaRPr sz="1600"/>
          </a:p>
          <a:p>
            <a:pPr indent="0" lvl="0" marL="0" rtl="0" algn="l">
              <a:spcBef>
                <a:spcPts val="1200"/>
              </a:spcBef>
              <a:spcAft>
                <a:spcPts val="1200"/>
              </a:spcAft>
              <a:buNone/>
            </a:pPr>
            <a:r>
              <a:t/>
            </a:r>
            <a:endParaRPr sz="16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2"/>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AST Encoder</a:t>
            </a:r>
            <a:endParaRPr/>
          </a:p>
        </p:txBody>
      </p:sp>
      <p:sp>
        <p:nvSpPr>
          <p:cNvPr id="687" name="Google Shape;687;p92"/>
          <p:cNvSpPr txBox="1"/>
          <p:nvPr>
            <p:ph idx="1" type="body"/>
          </p:nvPr>
        </p:nvSpPr>
        <p:spPr>
          <a:xfrm>
            <a:off x="311700" y="813625"/>
            <a:ext cx="8520600" cy="41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GraphSAGE shows high efficiency and performance dealing with graphs, we introduce the idea of GraphSAGE and improve it by adding residual connection for AST encoding.</a:t>
            </a:r>
            <a:endParaRPr sz="1600"/>
          </a:p>
          <a:p>
            <a:pPr indent="-330200" lvl="0" marL="457200" rtl="0" algn="l">
              <a:spcBef>
                <a:spcPts val="0"/>
              </a:spcBef>
              <a:spcAft>
                <a:spcPts val="0"/>
              </a:spcAft>
              <a:buSzPts val="1600"/>
              <a:buChar char="●"/>
            </a:pPr>
            <a:r>
              <a:rPr lang="en" sz="1600"/>
              <a:t>The encoding layer processes the AST by firstly aggregating the neighbors of the nodes with edge information and then updating the nodes with their aggregated neighborhood information. </a:t>
            </a:r>
            <a:endParaRPr sz="1600"/>
          </a:p>
          <a:p>
            <a:pPr indent="-330200" lvl="0" marL="457200" rtl="0" algn="l">
              <a:spcBef>
                <a:spcPts val="0"/>
              </a:spcBef>
              <a:spcAft>
                <a:spcPts val="0"/>
              </a:spcAft>
              <a:buSzPts val="1600"/>
              <a:buChar char="●"/>
            </a:pPr>
            <a:r>
              <a:rPr lang="en" sz="1600"/>
              <a:t>For a node i and its neighbors in the k-th layer, the process can be formulated as follows:</a:t>
            </a:r>
            <a:br>
              <a:rPr lang="en" sz="1600"/>
            </a:br>
            <a:br>
              <a:rPr lang="en" sz="1600"/>
            </a:br>
            <a:br>
              <a:rPr lang="en" sz="1600"/>
            </a:br>
            <a:r>
              <a:rPr lang="en" sz="1600"/>
              <a:t>w</a:t>
            </a:r>
            <a:r>
              <a:rPr lang="en" sz="1600"/>
              <a:t>here                means the vector representation of i-th node from the (k−1)-th layer; N(i) is the neighbors of the node i;                 denotes the j-th neighbor vector for node i</a:t>
            </a:r>
            <a:br>
              <a:rPr lang="en" sz="1600"/>
            </a:br>
            <a:r>
              <a:rPr lang="en" sz="1600"/>
              <a:t>                       are learnable weight matrices; Aggr represents aggregation function.   </a:t>
            </a:r>
            <a:br>
              <a:rPr lang="en" sz="1600"/>
            </a:br>
            <a:endParaRPr sz="1600"/>
          </a:p>
        </p:txBody>
      </p:sp>
      <p:pic>
        <p:nvPicPr>
          <p:cNvPr id="688" name="Google Shape;688;p92"/>
          <p:cNvPicPr preferRelativeResize="0"/>
          <p:nvPr/>
        </p:nvPicPr>
        <p:blipFill>
          <a:blip r:embed="rId3">
            <a:alphaModFix/>
          </a:blip>
          <a:stretch>
            <a:fillRect/>
          </a:stretch>
        </p:blipFill>
        <p:spPr>
          <a:xfrm>
            <a:off x="835450" y="3192851"/>
            <a:ext cx="3375625" cy="337550"/>
          </a:xfrm>
          <a:prstGeom prst="rect">
            <a:avLst/>
          </a:prstGeom>
          <a:noFill/>
          <a:ln>
            <a:noFill/>
          </a:ln>
        </p:spPr>
      </p:pic>
      <p:pic>
        <p:nvPicPr>
          <p:cNvPr id="689" name="Google Shape;689;p92"/>
          <p:cNvPicPr preferRelativeResize="0"/>
          <p:nvPr/>
        </p:nvPicPr>
        <p:blipFill>
          <a:blip r:embed="rId4">
            <a:alphaModFix/>
          </a:blip>
          <a:stretch>
            <a:fillRect/>
          </a:stretch>
        </p:blipFill>
        <p:spPr>
          <a:xfrm>
            <a:off x="1477913" y="3708650"/>
            <a:ext cx="790575" cy="266700"/>
          </a:xfrm>
          <a:prstGeom prst="rect">
            <a:avLst/>
          </a:prstGeom>
          <a:noFill/>
          <a:ln>
            <a:noFill/>
          </a:ln>
        </p:spPr>
      </p:pic>
      <p:pic>
        <p:nvPicPr>
          <p:cNvPr id="690" name="Google Shape;690;p92"/>
          <p:cNvPicPr preferRelativeResize="0"/>
          <p:nvPr/>
        </p:nvPicPr>
        <p:blipFill>
          <a:blip r:embed="rId5">
            <a:alphaModFix/>
          </a:blip>
          <a:stretch>
            <a:fillRect/>
          </a:stretch>
        </p:blipFill>
        <p:spPr>
          <a:xfrm>
            <a:off x="3973575" y="3975338"/>
            <a:ext cx="857250" cy="276225"/>
          </a:xfrm>
          <a:prstGeom prst="rect">
            <a:avLst/>
          </a:prstGeom>
          <a:noFill/>
          <a:ln>
            <a:noFill/>
          </a:ln>
        </p:spPr>
      </p:pic>
      <p:pic>
        <p:nvPicPr>
          <p:cNvPr id="691" name="Google Shape;691;p92"/>
          <p:cNvPicPr preferRelativeResize="0"/>
          <p:nvPr/>
        </p:nvPicPr>
        <p:blipFill>
          <a:blip r:embed="rId6">
            <a:alphaModFix/>
          </a:blip>
          <a:stretch>
            <a:fillRect/>
          </a:stretch>
        </p:blipFill>
        <p:spPr>
          <a:xfrm>
            <a:off x="835450" y="4282800"/>
            <a:ext cx="1257300" cy="2286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3"/>
          <p:cNvSpPr txBox="1"/>
          <p:nvPr>
            <p:ph idx="1" type="body"/>
          </p:nvPr>
        </p:nvSpPr>
        <p:spPr>
          <a:xfrm>
            <a:off x="311700" y="148575"/>
            <a:ext cx="8520600" cy="481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After updating the node information, the node vectors are put </a:t>
            </a:r>
            <a:br>
              <a:rPr lang="en" sz="1600"/>
            </a:br>
            <a:r>
              <a:rPr lang="en" sz="1600"/>
              <a:t>together into a ReLU activation for non-linear transformation:</a:t>
            </a:r>
            <a:br>
              <a:rPr lang="en" sz="1600"/>
            </a:br>
            <a:br>
              <a:rPr lang="en" sz="1600"/>
            </a:br>
            <a:endParaRPr sz="1600"/>
          </a:p>
          <a:p>
            <a:pPr indent="-330200" lvl="0" marL="457200" rtl="0" algn="l">
              <a:spcBef>
                <a:spcPts val="0"/>
              </a:spcBef>
              <a:spcAft>
                <a:spcPts val="0"/>
              </a:spcAft>
              <a:buSzPts val="1600"/>
              <a:buChar char="●"/>
            </a:pPr>
            <a:r>
              <a:rPr lang="en" sz="1600"/>
              <a:t>With the increase of the number of layers, a node aggregates the</a:t>
            </a:r>
            <a:br>
              <a:rPr lang="en" sz="1600"/>
            </a:br>
            <a:r>
              <a:rPr lang="en" sz="1600"/>
              <a:t> neighborhood information from a deeper depth. In order to </a:t>
            </a:r>
            <a:br>
              <a:rPr lang="en" sz="1600"/>
            </a:br>
            <a:r>
              <a:rPr lang="en" sz="1600"/>
              <a:t>achieve strong capability of aggregation, the AST encoder is </a:t>
            </a:r>
            <a:br>
              <a:rPr lang="en" sz="1600"/>
            </a:br>
            <a:r>
              <a:rPr lang="en" sz="1600"/>
              <a:t>composed of six layers.</a:t>
            </a:r>
            <a:br>
              <a:rPr lang="en" sz="1600"/>
            </a:br>
            <a:br>
              <a:rPr lang="en" sz="1600"/>
            </a:br>
            <a:br>
              <a:rPr lang="en" sz="1600"/>
            </a:br>
            <a:br>
              <a:rPr lang="en" sz="1600"/>
            </a:br>
            <a:r>
              <a:rPr lang="en" sz="1600"/>
              <a:t>                    in this formula denotes the output vectors of nodes from the (k−1)-th layer.</a:t>
            </a:r>
            <a:endParaRPr sz="1600"/>
          </a:p>
        </p:txBody>
      </p:sp>
      <p:pic>
        <p:nvPicPr>
          <p:cNvPr id="697" name="Google Shape;697;p93"/>
          <p:cNvPicPr preferRelativeResize="0"/>
          <p:nvPr/>
        </p:nvPicPr>
        <p:blipFill rotWithShape="1">
          <a:blip r:embed="rId3">
            <a:alphaModFix/>
          </a:blip>
          <a:srcRect b="1117" l="0" r="0" t="0"/>
          <a:stretch/>
        </p:blipFill>
        <p:spPr>
          <a:xfrm>
            <a:off x="6983225" y="0"/>
            <a:ext cx="2160775" cy="2723851"/>
          </a:xfrm>
          <a:prstGeom prst="rect">
            <a:avLst/>
          </a:prstGeom>
          <a:noFill/>
          <a:ln>
            <a:noFill/>
          </a:ln>
        </p:spPr>
      </p:pic>
      <p:pic>
        <p:nvPicPr>
          <p:cNvPr id="698" name="Google Shape;698;p93"/>
          <p:cNvPicPr preferRelativeResize="0"/>
          <p:nvPr/>
        </p:nvPicPr>
        <p:blipFill>
          <a:blip r:embed="rId4">
            <a:alphaModFix/>
          </a:blip>
          <a:stretch>
            <a:fillRect/>
          </a:stretch>
        </p:blipFill>
        <p:spPr>
          <a:xfrm>
            <a:off x="845025" y="877000"/>
            <a:ext cx="2379300" cy="339900"/>
          </a:xfrm>
          <a:prstGeom prst="rect">
            <a:avLst/>
          </a:prstGeom>
          <a:noFill/>
          <a:ln>
            <a:noFill/>
          </a:ln>
        </p:spPr>
      </p:pic>
      <p:pic>
        <p:nvPicPr>
          <p:cNvPr id="699" name="Google Shape;699;p93"/>
          <p:cNvPicPr preferRelativeResize="0"/>
          <p:nvPr/>
        </p:nvPicPr>
        <p:blipFill>
          <a:blip r:embed="rId5">
            <a:alphaModFix/>
          </a:blip>
          <a:stretch>
            <a:fillRect/>
          </a:stretch>
        </p:blipFill>
        <p:spPr>
          <a:xfrm>
            <a:off x="845025" y="2785075"/>
            <a:ext cx="2500693" cy="339900"/>
          </a:xfrm>
          <a:prstGeom prst="rect">
            <a:avLst/>
          </a:prstGeom>
          <a:noFill/>
          <a:ln>
            <a:noFill/>
          </a:ln>
        </p:spPr>
      </p:pic>
      <p:pic>
        <p:nvPicPr>
          <p:cNvPr id="700" name="Google Shape;700;p93"/>
          <p:cNvPicPr preferRelativeResize="0"/>
          <p:nvPr/>
        </p:nvPicPr>
        <p:blipFill>
          <a:blip r:embed="rId6">
            <a:alphaModFix/>
          </a:blip>
          <a:stretch>
            <a:fillRect/>
          </a:stretch>
        </p:blipFill>
        <p:spPr>
          <a:xfrm>
            <a:off x="845013" y="3347825"/>
            <a:ext cx="1095375" cy="266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4"/>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Decoder</a:t>
            </a:r>
            <a:endParaRPr/>
          </a:p>
        </p:txBody>
      </p:sp>
      <p:sp>
        <p:nvSpPr>
          <p:cNvPr id="706" name="Google Shape;706;p94"/>
          <p:cNvSpPr txBox="1"/>
          <p:nvPr>
            <p:ph idx="1" type="body"/>
          </p:nvPr>
        </p:nvSpPr>
        <p:spPr>
          <a:xfrm>
            <a:off x="311700" y="813625"/>
            <a:ext cx="8520600" cy="41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Six stacks of modified Transformer decoding blocks.</a:t>
            </a:r>
            <a:endParaRPr sz="1600"/>
          </a:p>
          <a:p>
            <a:pPr indent="-330200" lvl="0" marL="457200" rtl="0" algn="l">
              <a:spcBef>
                <a:spcPts val="0"/>
              </a:spcBef>
              <a:spcAft>
                <a:spcPts val="0"/>
              </a:spcAft>
              <a:buSzPts val="1600"/>
              <a:buChar char="●"/>
            </a:pPr>
            <a:r>
              <a:rPr lang="en" sz="1600"/>
              <a:t>Given the existing summary tokens, the k-th decoding block firstly encodes them by masked multihead attention with residual connection and layer normalization, which is formalized as:</a:t>
            </a:r>
            <a:br>
              <a:rPr lang="en" sz="1600"/>
            </a:br>
            <a:br>
              <a:rPr lang="en" sz="1600"/>
            </a:br>
            <a:r>
              <a:rPr lang="en" sz="1600"/>
              <a:t>w</a:t>
            </a:r>
            <a:r>
              <a:rPr lang="en" sz="1600"/>
              <a:t>here                     is the output vectors from the (k−1)-th layer.</a:t>
            </a:r>
            <a:endParaRPr sz="1600"/>
          </a:p>
          <a:p>
            <a:pPr indent="-330200" lvl="0" marL="457200" rtl="0" algn="l">
              <a:spcBef>
                <a:spcPts val="0"/>
              </a:spcBef>
              <a:spcAft>
                <a:spcPts val="0"/>
              </a:spcAft>
              <a:buSzPts val="1600"/>
              <a:buChar char="●"/>
            </a:pPr>
            <a:r>
              <a:rPr lang="en" sz="1600"/>
              <a:t>Two multi-head attention modules to interact with the two encoders for summary decoding. One s performed over the AST features to get the first-stage decoded information, which will then be fed into the other over the learned source code for the second-stage decoding.</a:t>
            </a:r>
            <a:endParaRPr sz="1600"/>
          </a:p>
          <a:p>
            <a:pPr indent="-330200" lvl="0" marL="457200" rtl="0" algn="l">
              <a:spcBef>
                <a:spcPts val="0"/>
              </a:spcBef>
              <a:spcAft>
                <a:spcPts val="0"/>
              </a:spcAft>
              <a:buSzPts val="1600"/>
              <a:buChar char="●"/>
            </a:pPr>
            <a:r>
              <a:rPr lang="en" sz="1600"/>
              <a:t>Then the decoded summary vectors are put into FFN for non-linear transformation</a:t>
            </a:r>
            <a:br>
              <a:rPr lang="en" sz="1600"/>
            </a:br>
            <a:br>
              <a:rPr lang="en" sz="1600"/>
            </a:br>
            <a:br>
              <a:rPr lang="en" sz="1600"/>
            </a:br>
            <a:endParaRPr sz="1600"/>
          </a:p>
        </p:txBody>
      </p:sp>
      <p:pic>
        <p:nvPicPr>
          <p:cNvPr id="707" name="Google Shape;707;p94"/>
          <p:cNvPicPr preferRelativeResize="0"/>
          <p:nvPr/>
        </p:nvPicPr>
        <p:blipFill>
          <a:blip r:embed="rId3">
            <a:alphaModFix/>
          </a:blip>
          <a:stretch>
            <a:fillRect/>
          </a:stretch>
        </p:blipFill>
        <p:spPr>
          <a:xfrm>
            <a:off x="867426" y="1999926"/>
            <a:ext cx="3704575" cy="262364"/>
          </a:xfrm>
          <a:prstGeom prst="rect">
            <a:avLst/>
          </a:prstGeom>
          <a:noFill/>
          <a:ln>
            <a:noFill/>
          </a:ln>
        </p:spPr>
      </p:pic>
      <p:pic>
        <p:nvPicPr>
          <p:cNvPr id="708" name="Google Shape;708;p94"/>
          <p:cNvPicPr preferRelativeResize="0"/>
          <p:nvPr/>
        </p:nvPicPr>
        <p:blipFill>
          <a:blip r:embed="rId4">
            <a:alphaModFix/>
          </a:blip>
          <a:stretch>
            <a:fillRect/>
          </a:stretch>
        </p:blipFill>
        <p:spPr>
          <a:xfrm>
            <a:off x="1441300" y="2304750"/>
            <a:ext cx="1047750" cy="266700"/>
          </a:xfrm>
          <a:prstGeom prst="rect">
            <a:avLst/>
          </a:prstGeom>
          <a:noFill/>
          <a:ln>
            <a:noFill/>
          </a:ln>
        </p:spPr>
      </p:pic>
      <p:pic>
        <p:nvPicPr>
          <p:cNvPr id="709" name="Google Shape;709;p94"/>
          <p:cNvPicPr preferRelativeResize="0"/>
          <p:nvPr/>
        </p:nvPicPr>
        <p:blipFill>
          <a:blip r:embed="rId5">
            <a:alphaModFix/>
          </a:blip>
          <a:stretch>
            <a:fillRect/>
          </a:stretch>
        </p:blipFill>
        <p:spPr>
          <a:xfrm>
            <a:off x="822675" y="4051351"/>
            <a:ext cx="3129250" cy="865750"/>
          </a:xfrm>
          <a:prstGeom prst="rect">
            <a:avLst/>
          </a:prstGeom>
          <a:noFill/>
          <a:ln>
            <a:noFill/>
          </a:ln>
        </p:spPr>
      </p:pic>
      <p:sp>
        <p:nvSpPr>
          <p:cNvPr id="710" name="Google Shape;710;p94"/>
          <p:cNvSpPr txBox="1"/>
          <p:nvPr/>
        </p:nvSpPr>
        <p:spPr>
          <a:xfrm>
            <a:off x="4655325" y="4131775"/>
            <a:ext cx="39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here       and       are the learned features of AST nodes and code tokens, respectively.  </a:t>
            </a:r>
            <a:endParaRPr/>
          </a:p>
        </p:txBody>
      </p:sp>
      <p:pic>
        <p:nvPicPr>
          <p:cNvPr id="711" name="Google Shape;711;p94"/>
          <p:cNvPicPr preferRelativeResize="0"/>
          <p:nvPr/>
        </p:nvPicPr>
        <p:blipFill>
          <a:blip r:embed="rId6">
            <a:alphaModFix/>
          </a:blip>
          <a:stretch>
            <a:fillRect/>
          </a:stretch>
        </p:blipFill>
        <p:spPr>
          <a:xfrm>
            <a:off x="5263781" y="4232671"/>
            <a:ext cx="240175" cy="198400"/>
          </a:xfrm>
          <a:prstGeom prst="rect">
            <a:avLst/>
          </a:prstGeom>
          <a:noFill/>
          <a:ln>
            <a:noFill/>
          </a:ln>
        </p:spPr>
      </p:pic>
      <p:pic>
        <p:nvPicPr>
          <p:cNvPr id="712" name="Google Shape;712;p94"/>
          <p:cNvPicPr preferRelativeResize="0"/>
          <p:nvPr/>
        </p:nvPicPr>
        <p:blipFill>
          <a:blip r:embed="rId7">
            <a:alphaModFix/>
          </a:blip>
          <a:stretch>
            <a:fillRect/>
          </a:stretch>
        </p:blipFill>
        <p:spPr>
          <a:xfrm>
            <a:off x="5938572" y="4232672"/>
            <a:ext cx="198400" cy="198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5"/>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Multi-Source Pointer-Generator Network</a:t>
            </a:r>
            <a:endParaRPr/>
          </a:p>
        </p:txBody>
      </p:sp>
      <p:sp>
        <p:nvSpPr>
          <p:cNvPr id="718" name="Google Shape;718;p95"/>
          <p:cNvSpPr txBox="1"/>
          <p:nvPr>
            <p:ph idx="1" type="body"/>
          </p:nvPr>
        </p:nvSpPr>
        <p:spPr>
          <a:xfrm>
            <a:off x="311700" y="813625"/>
            <a:ext cx="8598900" cy="414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To yield the final probability of the next summary token. It allows</a:t>
            </a:r>
            <a:br>
              <a:rPr lang="en" sz="1600"/>
            </a:br>
            <a:r>
              <a:rPr lang="en" sz="1600"/>
              <a:t>CODESCRIBE to generate summary tokens both from the </a:t>
            </a:r>
            <a:br>
              <a:rPr lang="en" sz="1600"/>
            </a:br>
            <a:r>
              <a:rPr lang="en" sz="1600"/>
              <a:t>summary vocabulary and from the AST and source code.</a:t>
            </a:r>
            <a:endParaRPr sz="1600"/>
          </a:p>
          <a:p>
            <a:pPr indent="-330200" lvl="0" marL="457200" rtl="0" algn="l">
              <a:spcBef>
                <a:spcPts val="0"/>
              </a:spcBef>
              <a:spcAft>
                <a:spcPts val="0"/>
              </a:spcAft>
              <a:buSzPts val="1600"/>
              <a:buChar char="●"/>
            </a:pPr>
            <a:r>
              <a:rPr lang="en" sz="1600"/>
              <a:t>Taking the m-th output token as an example, to get the first </a:t>
            </a:r>
            <a:br>
              <a:rPr lang="en" sz="1600"/>
            </a:br>
            <a:r>
              <a:rPr lang="en" sz="1600"/>
              <a:t>probability distribution pv, a Linear sub-layer with Softmax is </a:t>
            </a:r>
            <a:br>
              <a:rPr lang="en" sz="1600"/>
            </a:br>
            <a:r>
              <a:rPr lang="en" sz="1600"/>
              <a:t>applied over the decoded summary token vector              as follows:</a:t>
            </a:r>
            <a:br>
              <a:rPr lang="en" sz="1600"/>
            </a:br>
            <a:r>
              <a:rPr lang="en" sz="1600"/>
              <a:t> </a:t>
            </a:r>
            <a:br>
              <a:rPr lang="en" sz="1600"/>
            </a:br>
            <a:br>
              <a:rPr lang="en" sz="1600"/>
            </a:br>
            <a:r>
              <a:rPr lang="en" sz="1600"/>
              <a:t>For a token w,                     if w is an out-of-vocabulary word to the summary vocabulary.</a:t>
            </a:r>
            <a:endParaRPr sz="1600"/>
          </a:p>
          <a:p>
            <a:pPr indent="-330200" lvl="0" marL="457200" rtl="0" algn="l">
              <a:spcBef>
                <a:spcPts val="0"/>
              </a:spcBef>
              <a:spcAft>
                <a:spcPts val="0"/>
              </a:spcAft>
              <a:buSzPts val="1600"/>
              <a:buChar char="●"/>
            </a:pPr>
            <a:r>
              <a:rPr lang="en" sz="1600"/>
              <a:t>For distribution      model applies an additional multi-head attention layer stacked on the last code encoding block and summary decoding block. It takes the decoded summary token vector              as query and the encoded code information                    as key and value:       </a:t>
            </a:r>
            <a:endParaRPr sz="1600"/>
          </a:p>
        </p:txBody>
      </p:sp>
      <p:pic>
        <p:nvPicPr>
          <p:cNvPr id="719" name="Google Shape;719;p95"/>
          <p:cNvPicPr preferRelativeResize="0"/>
          <p:nvPr/>
        </p:nvPicPr>
        <p:blipFill rotWithShape="1">
          <a:blip r:embed="rId3">
            <a:alphaModFix/>
          </a:blip>
          <a:srcRect b="1117" l="0" r="0" t="0"/>
          <a:stretch/>
        </p:blipFill>
        <p:spPr>
          <a:xfrm>
            <a:off x="6983225" y="0"/>
            <a:ext cx="2160775" cy="2723851"/>
          </a:xfrm>
          <a:prstGeom prst="rect">
            <a:avLst/>
          </a:prstGeom>
          <a:noFill/>
          <a:ln>
            <a:noFill/>
          </a:ln>
        </p:spPr>
      </p:pic>
      <p:pic>
        <p:nvPicPr>
          <p:cNvPr id="720" name="Google Shape;720;p95"/>
          <p:cNvPicPr preferRelativeResize="0"/>
          <p:nvPr/>
        </p:nvPicPr>
        <p:blipFill>
          <a:blip r:embed="rId4">
            <a:alphaModFix/>
          </a:blip>
          <a:stretch>
            <a:fillRect/>
          </a:stretch>
        </p:blipFill>
        <p:spPr>
          <a:xfrm>
            <a:off x="5253775" y="2286000"/>
            <a:ext cx="685800" cy="285750"/>
          </a:xfrm>
          <a:prstGeom prst="rect">
            <a:avLst/>
          </a:prstGeom>
          <a:noFill/>
          <a:ln>
            <a:noFill/>
          </a:ln>
        </p:spPr>
      </p:pic>
      <p:pic>
        <p:nvPicPr>
          <p:cNvPr id="721" name="Google Shape;721;p95"/>
          <p:cNvPicPr preferRelativeResize="0"/>
          <p:nvPr/>
        </p:nvPicPr>
        <p:blipFill>
          <a:blip r:embed="rId5">
            <a:alphaModFix/>
          </a:blip>
          <a:stretch>
            <a:fillRect/>
          </a:stretch>
        </p:blipFill>
        <p:spPr>
          <a:xfrm>
            <a:off x="890902" y="2672200"/>
            <a:ext cx="2160775" cy="365846"/>
          </a:xfrm>
          <a:prstGeom prst="rect">
            <a:avLst/>
          </a:prstGeom>
          <a:noFill/>
          <a:ln>
            <a:noFill/>
          </a:ln>
        </p:spPr>
      </p:pic>
      <p:pic>
        <p:nvPicPr>
          <p:cNvPr id="722" name="Google Shape;722;p95"/>
          <p:cNvPicPr preferRelativeResize="0"/>
          <p:nvPr/>
        </p:nvPicPr>
        <p:blipFill>
          <a:blip r:embed="rId6">
            <a:alphaModFix/>
          </a:blip>
          <a:stretch>
            <a:fillRect/>
          </a:stretch>
        </p:blipFill>
        <p:spPr>
          <a:xfrm>
            <a:off x="2218750" y="3170725"/>
            <a:ext cx="1009650" cy="228600"/>
          </a:xfrm>
          <a:prstGeom prst="rect">
            <a:avLst/>
          </a:prstGeom>
          <a:noFill/>
          <a:ln>
            <a:noFill/>
          </a:ln>
        </p:spPr>
      </p:pic>
      <p:pic>
        <p:nvPicPr>
          <p:cNvPr id="723" name="Google Shape;723;p95"/>
          <p:cNvPicPr preferRelativeResize="0"/>
          <p:nvPr/>
        </p:nvPicPr>
        <p:blipFill>
          <a:blip r:embed="rId7">
            <a:alphaModFix/>
          </a:blip>
          <a:stretch>
            <a:fillRect/>
          </a:stretch>
        </p:blipFill>
        <p:spPr>
          <a:xfrm>
            <a:off x="2218750" y="3439521"/>
            <a:ext cx="264900" cy="245275"/>
          </a:xfrm>
          <a:prstGeom prst="rect">
            <a:avLst/>
          </a:prstGeom>
          <a:noFill/>
          <a:ln>
            <a:noFill/>
          </a:ln>
        </p:spPr>
      </p:pic>
      <p:pic>
        <p:nvPicPr>
          <p:cNvPr id="724" name="Google Shape;724;p95"/>
          <p:cNvPicPr preferRelativeResize="0"/>
          <p:nvPr/>
        </p:nvPicPr>
        <p:blipFill>
          <a:blip r:embed="rId8">
            <a:alphaModFix/>
          </a:blip>
          <a:stretch>
            <a:fillRect/>
          </a:stretch>
        </p:blipFill>
        <p:spPr>
          <a:xfrm>
            <a:off x="2034863" y="3975425"/>
            <a:ext cx="714375" cy="266700"/>
          </a:xfrm>
          <a:prstGeom prst="rect">
            <a:avLst/>
          </a:prstGeom>
          <a:noFill/>
          <a:ln>
            <a:noFill/>
          </a:ln>
        </p:spPr>
      </p:pic>
      <p:pic>
        <p:nvPicPr>
          <p:cNvPr id="725" name="Google Shape;725;p95"/>
          <p:cNvPicPr preferRelativeResize="0"/>
          <p:nvPr/>
        </p:nvPicPr>
        <p:blipFill>
          <a:blip r:embed="rId9">
            <a:alphaModFix/>
          </a:blip>
          <a:stretch>
            <a:fillRect/>
          </a:stretch>
        </p:blipFill>
        <p:spPr>
          <a:xfrm>
            <a:off x="6732538" y="3975425"/>
            <a:ext cx="942975" cy="266700"/>
          </a:xfrm>
          <a:prstGeom prst="rect">
            <a:avLst/>
          </a:prstGeom>
          <a:noFill/>
          <a:ln>
            <a:noFill/>
          </a:ln>
        </p:spPr>
      </p:pic>
      <p:pic>
        <p:nvPicPr>
          <p:cNvPr id="726" name="Google Shape;726;p95"/>
          <p:cNvPicPr preferRelativeResize="0"/>
          <p:nvPr/>
        </p:nvPicPr>
        <p:blipFill>
          <a:blip r:embed="rId10">
            <a:alphaModFix/>
          </a:blip>
          <a:stretch>
            <a:fillRect/>
          </a:stretch>
        </p:blipFill>
        <p:spPr>
          <a:xfrm>
            <a:off x="890900" y="4532754"/>
            <a:ext cx="1867097" cy="3658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6"/>
          <p:cNvSpPr txBox="1"/>
          <p:nvPr>
            <p:ph idx="1" type="body"/>
          </p:nvPr>
        </p:nvSpPr>
        <p:spPr>
          <a:xfrm>
            <a:off x="311700" y="140650"/>
            <a:ext cx="8520600" cy="481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Through the function Mean and Softmax, the attention vectors                       of all heads are averaged as            . For the token w, its probability : </a:t>
            </a:r>
            <a:br>
              <a:rPr lang="en" sz="1600"/>
            </a:br>
            <a:br>
              <a:rPr lang="en" sz="1600"/>
            </a:br>
            <a:br>
              <a:rPr lang="en" sz="1600"/>
            </a:br>
            <a:r>
              <a:rPr lang="en" sz="1600"/>
              <a:t>where     means the e i-th token in the source code.</a:t>
            </a:r>
            <a:endParaRPr sz="1600"/>
          </a:p>
          <a:p>
            <a:pPr indent="-330200" lvl="0" marL="457200" rtl="0" algn="l">
              <a:spcBef>
                <a:spcPts val="0"/>
              </a:spcBef>
              <a:spcAft>
                <a:spcPts val="0"/>
              </a:spcAft>
              <a:buSzPts val="1600"/>
              <a:buChar char="●"/>
            </a:pPr>
            <a:r>
              <a:rPr lang="en" sz="1600"/>
              <a:t>Similarly, we can get     and      corresponding to the AST. After that, the final probability of the token w is defined as a mixture of the three probabilities:</a:t>
            </a:r>
            <a:br>
              <a:rPr lang="en" sz="1600"/>
            </a:br>
            <a:br>
              <a:rPr lang="en" sz="1600"/>
            </a:br>
            <a:br>
              <a:rPr lang="en" sz="1600"/>
            </a:br>
            <a:r>
              <a:rPr lang="en" sz="1600"/>
              <a:t>     </a:t>
            </a:r>
            <a:endParaRPr sz="1600"/>
          </a:p>
        </p:txBody>
      </p:sp>
      <p:pic>
        <p:nvPicPr>
          <p:cNvPr id="732" name="Google Shape;732;p96"/>
          <p:cNvPicPr preferRelativeResize="0"/>
          <p:nvPr/>
        </p:nvPicPr>
        <p:blipFill>
          <a:blip r:embed="rId3">
            <a:alphaModFix/>
          </a:blip>
          <a:stretch>
            <a:fillRect/>
          </a:stretch>
        </p:blipFill>
        <p:spPr>
          <a:xfrm>
            <a:off x="741752" y="250452"/>
            <a:ext cx="2899125" cy="732975"/>
          </a:xfrm>
          <a:prstGeom prst="rect">
            <a:avLst/>
          </a:prstGeom>
          <a:noFill/>
          <a:ln>
            <a:noFill/>
          </a:ln>
        </p:spPr>
      </p:pic>
      <p:pic>
        <p:nvPicPr>
          <p:cNvPr id="733" name="Google Shape;733;p96"/>
          <p:cNvPicPr preferRelativeResize="0"/>
          <p:nvPr/>
        </p:nvPicPr>
        <p:blipFill>
          <a:blip r:embed="rId4">
            <a:alphaModFix/>
          </a:blip>
          <a:stretch>
            <a:fillRect/>
          </a:stretch>
        </p:blipFill>
        <p:spPr>
          <a:xfrm>
            <a:off x="6471713" y="1120413"/>
            <a:ext cx="1209675" cy="200025"/>
          </a:xfrm>
          <a:prstGeom prst="rect">
            <a:avLst/>
          </a:prstGeom>
          <a:noFill/>
          <a:ln>
            <a:noFill/>
          </a:ln>
        </p:spPr>
      </p:pic>
      <p:pic>
        <p:nvPicPr>
          <p:cNvPr id="734" name="Google Shape;734;p96"/>
          <p:cNvPicPr preferRelativeResize="0"/>
          <p:nvPr/>
        </p:nvPicPr>
        <p:blipFill>
          <a:blip r:embed="rId5">
            <a:alphaModFix/>
          </a:blip>
          <a:stretch>
            <a:fillRect/>
          </a:stretch>
        </p:blipFill>
        <p:spPr>
          <a:xfrm>
            <a:off x="3005413" y="1422213"/>
            <a:ext cx="600075" cy="219075"/>
          </a:xfrm>
          <a:prstGeom prst="rect">
            <a:avLst/>
          </a:prstGeom>
          <a:noFill/>
          <a:ln>
            <a:noFill/>
          </a:ln>
        </p:spPr>
      </p:pic>
      <p:pic>
        <p:nvPicPr>
          <p:cNvPr id="735" name="Google Shape;735;p96"/>
          <p:cNvPicPr preferRelativeResize="0"/>
          <p:nvPr/>
        </p:nvPicPr>
        <p:blipFill>
          <a:blip r:embed="rId6">
            <a:alphaModFix/>
          </a:blip>
          <a:stretch>
            <a:fillRect/>
          </a:stretch>
        </p:blipFill>
        <p:spPr>
          <a:xfrm>
            <a:off x="741750" y="1804280"/>
            <a:ext cx="1771650" cy="304075"/>
          </a:xfrm>
          <a:prstGeom prst="rect">
            <a:avLst/>
          </a:prstGeom>
          <a:noFill/>
          <a:ln>
            <a:noFill/>
          </a:ln>
        </p:spPr>
      </p:pic>
      <p:pic>
        <p:nvPicPr>
          <p:cNvPr id="736" name="Google Shape;736;p96"/>
          <p:cNvPicPr preferRelativeResize="0"/>
          <p:nvPr/>
        </p:nvPicPr>
        <p:blipFill>
          <a:blip r:embed="rId7">
            <a:alphaModFix/>
          </a:blip>
          <a:stretch>
            <a:fillRect/>
          </a:stretch>
        </p:blipFill>
        <p:spPr>
          <a:xfrm>
            <a:off x="1432751" y="2253375"/>
            <a:ext cx="239700" cy="227068"/>
          </a:xfrm>
          <a:prstGeom prst="rect">
            <a:avLst/>
          </a:prstGeom>
          <a:noFill/>
          <a:ln>
            <a:noFill/>
          </a:ln>
        </p:spPr>
      </p:pic>
      <p:pic>
        <p:nvPicPr>
          <p:cNvPr id="737" name="Google Shape;737;p96"/>
          <p:cNvPicPr preferRelativeResize="0"/>
          <p:nvPr/>
        </p:nvPicPr>
        <p:blipFill>
          <a:blip r:embed="rId8">
            <a:alphaModFix/>
          </a:blip>
          <a:stretch>
            <a:fillRect/>
          </a:stretch>
        </p:blipFill>
        <p:spPr>
          <a:xfrm>
            <a:off x="2729177" y="2541102"/>
            <a:ext cx="239700" cy="239700"/>
          </a:xfrm>
          <a:prstGeom prst="rect">
            <a:avLst/>
          </a:prstGeom>
          <a:noFill/>
          <a:ln>
            <a:noFill/>
          </a:ln>
        </p:spPr>
      </p:pic>
      <p:pic>
        <p:nvPicPr>
          <p:cNvPr id="738" name="Google Shape;738;p96"/>
          <p:cNvPicPr preferRelativeResize="0"/>
          <p:nvPr/>
        </p:nvPicPr>
        <p:blipFill>
          <a:blip r:embed="rId9">
            <a:alphaModFix/>
          </a:blip>
          <a:stretch>
            <a:fillRect/>
          </a:stretch>
        </p:blipFill>
        <p:spPr>
          <a:xfrm>
            <a:off x="3397948" y="2541112"/>
            <a:ext cx="207550" cy="187775"/>
          </a:xfrm>
          <a:prstGeom prst="rect">
            <a:avLst/>
          </a:prstGeom>
          <a:noFill/>
          <a:ln>
            <a:noFill/>
          </a:ln>
        </p:spPr>
      </p:pic>
      <p:pic>
        <p:nvPicPr>
          <p:cNvPr id="739" name="Google Shape;739;p96"/>
          <p:cNvPicPr preferRelativeResize="0"/>
          <p:nvPr/>
        </p:nvPicPr>
        <p:blipFill>
          <a:blip r:embed="rId10">
            <a:alphaModFix/>
          </a:blip>
          <a:stretch>
            <a:fillRect/>
          </a:stretch>
        </p:blipFill>
        <p:spPr>
          <a:xfrm>
            <a:off x="848300" y="3171350"/>
            <a:ext cx="3772900" cy="5217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7"/>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745" name="Google Shape;745;p97"/>
          <p:cNvPicPr preferRelativeResize="0"/>
          <p:nvPr/>
        </p:nvPicPr>
        <p:blipFill>
          <a:blip r:embed="rId3">
            <a:alphaModFix/>
          </a:blip>
          <a:stretch>
            <a:fillRect/>
          </a:stretch>
        </p:blipFill>
        <p:spPr>
          <a:xfrm>
            <a:off x="329804" y="925263"/>
            <a:ext cx="8710525" cy="30382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8"/>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Ablation Study</a:t>
            </a:r>
            <a:endParaRPr/>
          </a:p>
        </p:txBody>
      </p:sp>
      <p:pic>
        <p:nvPicPr>
          <p:cNvPr id="751" name="Google Shape;751;p98"/>
          <p:cNvPicPr preferRelativeResize="0"/>
          <p:nvPr/>
        </p:nvPicPr>
        <p:blipFill>
          <a:blip r:embed="rId3">
            <a:alphaModFix/>
          </a:blip>
          <a:stretch>
            <a:fillRect/>
          </a:stretch>
        </p:blipFill>
        <p:spPr>
          <a:xfrm>
            <a:off x="2421501" y="813250"/>
            <a:ext cx="4469525" cy="3629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9"/>
          <p:cNvSpPr txBox="1"/>
          <p:nvPr>
            <p:ph type="title"/>
          </p:nvPr>
        </p:nvSpPr>
        <p:spPr>
          <a:xfrm>
            <a:off x="269250" y="14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on Model Size</a:t>
            </a:r>
            <a:endParaRPr/>
          </a:p>
        </p:txBody>
      </p:sp>
      <p:pic>
        <p:nvPicPr>
          <p:cNvPr id="757" name="Google Shape;757;p99"/>
          <p:cNvPicPr preferRelativeResize="0"/>
          <p:nvPr/>
        </p:nvPicPr>
        <p:blipFill>
          <a:blip r:embed="rId3">
            <a:alphaModFix/>
          </a:blip>
          <a:stretch>
            <a:fillRect/>
          </a:stretch>
        </p:blipFill>
        <p:spPr>
          <a:xfrm>
            <a:off x="386600" y="927700"/>
            <a:ext cx="3718750" cy="1725400"/>
          </a:xfrm>
          <a:prstGeom prst="rect">
            <a:avLst/>
          </a:prstGeom>
          <a:noFill/>
          <a:ln>
            <a:noFill/>
          </a:ln>
        </p:spPr>
      </p:pic>
      <p:pic>
        <p:nvPicPr>
          <p:cNvPr id="758" name="Google Shape;758;p99"/>
          <p:cNvPicPr preferRelativeResize="0"/>
          <p:nvPr/>
        </p:nvPicPr>
        <p:blipFill>
          <a:blip r:embed="rId4">
            <a:alphaModFix/>
          </a:blip>
          <a:stretch>
            <a:fillRect/>
          </a:stretch>
        </p:blipFill>
        <p:spPr>
          <a:xfrm>
            <a:off x="4572000" y="927700"/>
            <a:ext cx="3588416" cy="1725400"/>
          </a:xfrm>
          <a:prstGeom prst="rect">
            <a:avLst/>
          </a:prstGeom>
          <a:noFill/>
          <a:ln>
            <a:noFill/>
          </a:ln>
        </p:spPr>
      </p:pic>
      <p:pic>
        <p:nvPicPr>
          <p:cNvPr id="759" name="Google Shape;759;p99"/>
          <p:cNvPicPr preferRelativeResize="0"/>
          <p:nvPr/>
        </p:nvPicPr>
        <p:blipFill>
          <a:blip r:embed="rId5">
            <a:alphaModFix/>
          </a:blip>
          <a:stretch>
            <a:fillRect/>
          </a:stretch>
        </p:blipFill>
        <p:spPr>
          <a:xfrm>
            <a:off x="421975" y="2741825"/>
            <a:ext cx="3718750" cy="1741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Multi-View Contrastive Learning (MVCL)</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Set of views of program - {NL, PL, AST, CFG, PT}</a:t>
            </a:r>
            <a:endParaRPr sz="1600"/>
          </a:p>
          <a:p>
            <a:pPr indent="-330200" lvl="1" marL="914400" rtl="0" algn="l">
              <a:spcBef>
                <a:spcPts val="0"/>
              </a:spcBef>
              <a:spcAft>
                <a:spcPts val="0"/>
              </a:spcAft>
              <a:buSzPts val="1600"/>
              <a:buChar char="○"/>
            </a:pPr>
            <a:r>
              <a:rPr lang="en" sz="1600"/>
              <a:t>NL - natural language</a:t>
            </a:r>
            <a:endParaRPr sz="1600"/>
          </a:p>
          <a:p>
            <a:pPr indent="-330200" lvl="1" marL="914400" rtl="0" algn="l">
              <a:spcBef>
                <a:spcPts val="0"/>
              </a:spcBef>
              <a:spcAft>
                <a:spcPts val="0"/>
              </a:spcAft>
              <a:buSzPts val="1600"/>
              <a:buChar char="○"/>
            </a:pPr>
            <a:r>
              <a:rPr lang="en" sz="1600"/>
              <a:t>PL - programming language</a:t>
            </a:r>
            <a:endParaRPr sz="1600"/>
          </a:p>
          <a:p>
            <a:pPr indent="-330200" lvl="1" marL="914400" rtl="0" algn="l">
              <a:spcBef>
                <a:spcPts val="0"/>
              </a:spcBef>
              <a:spcAft>
                <a:spcPts val="0"/>
              </a:spcAft>
              <a:buSzPts val="1600"/>
              <a:buChar char="○"/>
            </a:pPr>
            <a:r>
              <a:rPr lang="en" sz="1600"/>
              <a:t>PT - program transformation (variants of program)</a:t>
            </a:r>
            <a:endParaRPr sz="1600"/>
          </a:p>
          <a:p>
            <a:pPr indent="-330200" lvl="1" marL="914400" rtl="0" algn="l">
              <a:spcBef>
                <a:spcPts val="0"/>
              </a:spcBef>
              <a:spcAft>
                <a:spcPts val="0"/>
              </a:spcAft>
              <a:buSzPts val="1600"/>
              <a:buChar char="○"/>
            </a:pPr>
            <a:r>
              <a:rPr lang="en" sz="1600"/>
              <a:t>AST - Abstract Syntax Tree</a:t>
            </a:r>
            <a:endParaRPr sz="1600"/>
          </a:p>
          <a:p>
            <a:pPr indent="-330200" lvl="1" marL="914400" rtl="0" algn="l">
              <a:spcBef>
                <a:spcPts val="0"/>
              </a:spcBef>
              <a:spcAft>
                <a:spcPts val="0"/>
              </a:spcAft>
              <a:buSzPts val="1600"/>
              <a:buChar char="○"/>
            </a:pPr>
            <a:r>
              <a:rPr lang="en" sz="1600"/>
              <a:t>CFG - Control Flow Graph</a:t>
            </a:r>
            <a:endParaRPr sz="1600"/>
          </a:p>
          <a:p>
            <a:pPr indent="-330200" lvl="0" marL="457200" rtl="0" algn="l">
              <a:spcBef>
                <a:spcPts val="0"/>
              </a:spcBef>
              <a:spcAft>
                <a:spcPts val="0"/>
              </a:spcAft>
              <a:buSzPts val="1600"/>
              <a:buChar char="●"/>
            </a:pPr>
            <a:r>
              <a:rPr lang="en" sz="1600"/>
              <a:t>Code - MVP takes input in two forms : </a:t>
            </a:r>
            <a:endParaRPr sz="1600"/>
          </a:p>
          <a:p>
            <a:pPr indent="-330200" lvl="1" marL="914400" rtl="0" algn="l">
              <a:spcBef>
                <a:spcPts val="0"/>
              </a:spcBef>
              <a:spcAft>
                <a:spcPts val="0"/>
              </a:spcAft>
              <a:buSzPts val="1600"/>
              <a:buChar char="○"/>
            </a:pPr>
            <a:r>
              <a:rPr lang="en" sz="1600"/>
              <a:t>Single-view input - </a:t>
            </a:r>
            <a:endParaRPr sz="1600"/>
          </a:p>
          <a:p>
            <a:pPr indent="-330200" lvl="1" marL="914400" rtl="0" algn="l">
              <a:spcBef>
                <a:spcPts val="0"/>
              </a:spcBef>
              <a:spcAft>
                <a:spcPts val="0"/>
              </a:spcAft>
              <a:buSzPts val="1600"/>
              <a:buChar char="○"/>
            </a:pPr>
            <a:r>
              <a:rPr lang="en" sz="1600"/>
              <a:t>Dual-view input - </a:t>
            </a:r>
            <a:endParaRPr sz="1600"/>
          </a:p>
        </p:txBody>
      </p:sp>
      <p:pic>
        <p:nvPicPr>
          <p:cNvPr id="116" name="Google Shape;116;p21"/>
          <p:cNvPicPr preferRelativeResize="0"/>
          <p:nvPr/>
        </p:nvPicPr>
        <p:blipFill>
          <a:blip r:embed="rId3">
            <a:alphaModFix/>
          </a:blip>
          <a:stretch>
            <a:fillRect/>
          </a:stretch>
        </p:blipFill>
        <p:spPr>
          <a:xfrm>
            <a:off x="3067275" y="3198175"/>
            <a:ext cx="1504725" cy="259809"/>
          </a:xfrm>
          <a:prstGeom prst="rect">
            <a:avLst/>
          </a:prstGeom>
          <a:noFill/>
          <a:ln>
            <a:noFill/>
          </a:ln>
        </p:spPr>
      </p:pic>
      <p:pic>
        <p:nvPicPr>
          <p:cNvPr id="117" name="Google Shape;117;p21"/>
          <p:cNvPicPr preferRelativeResize="0"/>
          <p:nvPr/>
        </p:nvPicPr>
        <p:blipFill>
          <a:blip r:embed="rId4">
            <a:alphaModFix/>
          </a:blip>
          <a:stretch>
            <a:fillRect/>
          </a:stretch>
        </p:blipFill>
        <p:spPr>
          <a:xfrm>
            <a:off x="2918700" y="3493350"/>
            <a:ext cx="2421336" cy="25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