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Corbel"/>
      <p:regular r:id="rId18"/>
      <p:bold r:id="rId19"/>
      <p:italic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5" name="Google Shape;20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3" name="Google Shape;16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9" name="Google Shape;169;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5" name="Google Shape;17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1" name="Google Shape;18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3" name="Google Shape;19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203200" y="0"/>
            <a:ext cx="3778250" cy="6858001"/>
            <a:chOff x="203200" y="0"/>
            <a:chExt cx="3778250" cy="6858001"/>
          </a:xfrm>
        </p:grpSpPr>
        <p:sp>
          <p:nvSpPr>
            <p:cNvPr id="20" name="Google Shape;20;p2"/>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1" name="Google Shape;21;p2"/>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2" name="Google Shape;22;p2"/>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3" name="Google Shape;23;p2"/>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0B5982"/>
            </a:solidFill>
            <a:ln>
              <a:noFill/>
            </a:ln>
          </p:spPr>
        </p:sp>
        <p:sp>
          <p:nvSpPr>
            <p:cNvPr id="24" name="Google Shape;24;p2"/>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1186C3"/>
            </a:solidFill>
            <a:ln>
              <a:noFill/>
            </a:ln>
          </p:spPr>
        </p:sp>
        <p:sp>
          <p:nvSpPr>
            <p:cNvPr id="25" name="Google Shape;25;p2"/>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26" name="Google Shape;26;p2"/>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28" name="Google Shape;28;p2"/>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2" name="Google Shape;32;p2"/>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4" name="Shape 84"/>
        <p:cNvGrpSpPr/>
        <p:nvPr/>
      </p:nvGrpSpPr>
      <p:grpSpPr>
        <a:xfrm>
          <a:off x="0" y="0"/>
          <a:ext cx="0" cy="0"/>
          <a:chOff x="0" y="0"/>
          <a:chExt cx="0" cy="0"/>
        </a:xfrm>
      </p:grpSpPr>
      <p:sp>
        <p:nvSpPr>
          <p:cNvPr id="85" name="Google Shape;85;p11"/>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7" name="Google Shape;87;p11"/>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8" name="Google Shape;88;p1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2"/>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4" name="Google Shape;94;p1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3"/>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8000" u="none" cap="none" strike="noStrike">
              <a:solidFill>
                <a:schemeClr val="dk1"/>
              </a:solidFill>
              <a:latin typeface="Corbel"/>
              <a:ea typeface="Corbel"/>
              <a:cs typeface="Corbel"/>
              <a:sym typeface="Corbel"/>
            </a:endParaRPr>
          </a:p>
        </p:txBody>
      </p:sp>
      <p:sp>
        <p:nvSpPr>
          <p:cNvPr id="99" name="Google Shape;99;p13"/>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8000" u="none" cap="none" strike="noStrike">
              <a:solidFill>
                <a:schemeClr val="dk1"/>
              </a:solidFill>
              <a:latin typeface="Corbel"/>
              <a:ea typeface="Corbel"/>
              <a:cs typeface="Corbel"/>
              <a:sym typeface="Corbel"/>
            </a:endParaRPr>
          </a:p>
        </p:txBody>
      </p:sp>
      <p:sp>
        <p:nvSpPr>
          <p:cNvPr id="100" name="Google Shape;100;p13"/>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2" name="Google Shape;102;p13"/>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3" name="Google Shape;103;p1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14"/>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9" name="Google Shape;109;p1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15"/>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8000" u="none" cap="none" strike="noStrike">
              <a:solidFill>
                <a:schemeClr val="dk1"/>
              </a:solidFill>
              <a:latin typeface="Corbel"/>
              <a:ea typeface="Corbel"/>
              <a:cs typeface="Corbel"/>
              <a:sym typeface="Corbel"/>
            </a:endParaRPr>
          </a:p>
        </p:txBody>
      </p:sp>
      <p:sp>
        <p:nvSpPr>
          <p:cNvPr id="114" name="Google Shape;114;p15"/>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8000" u="none" cap="none" strike="noStrike">
              <a:solidFill>
                <a:schemeClr val="dk1"/>
              </a:solidFill>
              <a:latin typeface="Corbel"/>
              <a:ea typeface="Corbel"/>
              <a:cs typeface="Corbel"/>
              <a:sym typeface="Corbel"/>
            </a:endParaRPr>
          </a:p>
        </p:txBody>
      </p:sp>
      <p:sp>
        <p:nvSpPr>
          <p:cNvPr id="115" name="Google Shape;115;p15"/>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7" name="Google Shape;117;p15"/>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8" name="Google Shape;118;p1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16"/>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4" name="Google Shape;124;p16"/>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5" name="Google Shape;125;p1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7"/>
          <p:cNvSpPr txBox="1"/>
          <p:nvPr>
            <p:ph idx="1" type="body"/>
          </p:nvPr>
        </p:nvSpPr>
        <p:spPr>
          <a:xfrm rot="5400000">
            <a:off x="3155970" y="493164"/>
            <a:ext cx="3356995" cy="7704666"/>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1" name="Google Shape;131;p1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8"/>
          <p:cNvSpPr txBox="1"/>
          <p:nvPr>
            <p:ph type="title"/>
          </p:nvPr>
        </p:nvSpPr>
        <p:spPr>
          <a:xfrm rot="5400000">
            <a:off x="5412754" y="2574439"/>
            <a:ext cx="5105400" cy="1328123"/>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1569011"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7" name="Google Shape;137;p1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6" name="Google Shape;36;p3"/>
          <p:cNvSpPr txBox="1"/>
          <p:nvPr>
            <p:ph idx="10" type="dt"/>
          </p:nvPr>
        </p:nvSpPr>
        <p:spPr>
          <a:xfrm>
            <a:off x="7344329" y="6108173"/>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
          <p:cNvSpPr txBox="1"/>
          <p:nvPr>
            <p:ph idx="11" type="ftr"/>
          </p:nvPr>
        </p:nvSpPr>
        <p:spPr>
          <a:xfrm>
            <a:off x="1972647" y="6108173"/>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4"/>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2" name="Google Shape;42;p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82133" y="685801"/>
            <a:ext cx="7704667"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 type="body"/>
          </p:nvPr>
        </p:nvSpPr>
        <p:spPr>
          <a:xfrm>
            <a:off x="982133" y="2667000"/>
            <a:ext cx="3739896" cy="33686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8" name="Google Shape;48;p5"/>
          <p:cNvSpPr txBox="1"/>
          <p:nvPr>
            <p:ph idx="2" type="body"/>
          </p:nvPr>
        </p:nvSpPr>
        <p:spPr>
          <a:xfrm>
            <a:off x="4946904" y="2667000"/>
            <a:ext cx="3739896" cy="33468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9" name="Google Shape;49;p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5" name="Google Shape;55;p6"/>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6" name="Google Shape;56;p6"/>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6"/>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3" name="Google Shape;73;p9"/>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4" name="Google Shape;74;p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0" name="Google Shape;80;p10"/>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1" name="Google Shape;81;p1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0" y="0"/>
            <a:ext cx="2132013" cy="6858001"/>
            <a:chOff x="0" y="0"/>
            <a:chExt cx="2132013" cy="6858001"/>
          </a:xfrm>
        </p:grpSpPr>
        <p:sp>
          <p:nvSpPr>
            <p:cNvPr id="7" name="Google Shape;7;p1"/>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8" name="Google Shape;8;p1"/>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9" name="Google Shape;9;p1"/>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0" name="Google Shape;10;p1"/>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0B5982"/>
            </a:solidFill>
            <a:ln>
              <a:noFill/>
            </a:ln>
          </p:spPr>
        </p:sp>
        <p:sp>
          <p:nvSpPr>
            <p:cNvPr id="11" name="Google Shape;11;p1"/>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1186C3"/>
            </a:solidFill>
            <a:ln>
              <a:noFill/>
            </a:ln>
          </p:spPr>
        </p:sp>
        <p:sp>
          <p:nvSpPr>
            <p:cNvPr id="12" name="Google Shape;12;p1"/>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3" name="Google Shape;13;p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4" name="Google Shape;14;p1"/>
          <p:cNvSpPr txBox="1"/>
          <p:nvPr>
            <p:ph idx="1" type="body"/>
          </p:nvPr>
        </p:nvSpPr>
        <p:spPr>
          <a:xfrm>
            <a:off x="982134" y="2667000"/>
            <a:ext cx="7704666" cy="3356995"/>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6" name="Google Shape;16;p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7" name="Google Shape;17;p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5400"/>
              <a:buFont typeface="Corbel"/>
              <a:buNone/>
            </a:pPr>
            <a:r>
              <a:rPr lang="en-US">
                <a:latin typeface="Times New Roman"/>
                <a:ea typeface="Times New Roman"/>
                <a:cs typeface="Times New Roman"/>
                <a:sym typeface="Times New Roman"/>
              </a:rPr>
              <a:t>NYC Airbnb Analysis</a:t>
            </a:r>
            <a:endParaRPr>
              <a:latin typeface="Times New Roman"/>
              <a:ea typeface="Times New Roman"/>
              <a:cs typeface="Times New Roman"/>
              <a:sym typeface="Times New Roman"/>
            </a:endParaRPr>
          </a:p>
        </p:txBody>
      </p:sp>
      <p:sp>
        <p:nvSpPr>
          <p:cNvPr id="145" name="Google Shape;145;p19"/>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sz="2100">
                <a:latin typeface="Times New Roman"/>
                <a:ea typeface="Times New Roman"/>
                <a:cs typeface="Times New Roman"/>
                <a:sym typeface="Times New Roman"/>
              </a:rPr>
              <a:t>presented By: Neha Kedar </a:t>
            </a:r>
            <a:endParaRPr sz="2100">
              <a:latin typeface="Times New Roman"/>
              <a:ea typeface="Times New Roman"/>
              <a:cs typeface="Times New Roman"/>
              <a:sym typeface="Times New Roman"/>
            </a:endParaRPr>
          </a:p>
          <a:p>
            <a:pPr indent="0" lvl="0" marL="0" rtl="0" algn="r">
              <a:lnSpc>
                <a:spcPct val="100000"/>
              </a:lnSpc>
              <a:spcBef>
                <a:spcPts val="960"/>
              </a:spcBef>
              <a:spcAft>
                <a:spcPts val="0"/>
              </a:spcAft>
              <a:buSzPts val="2610"/>
              <a:buNone/>
            </a:pPr>
            <a:r>
              <a:rPr lang="en-US" sz="2100">
                <a:latin typeface="Times New Roman"/>
                <a:ea typeface="Times New Roman"/>
                <a:cs typeface="Times New Roman"/>
                <a:sym typeface="Times New Roman"/>
              </a:rPr>
              <a:t>Manasi Patil</a:t>
            </a:r>
            <a:endParaRPr sz="2100">
              <a:latin typeface="Times New Roman"/>
              <a:ea typeface="Times New Roman"/>
              <a:cs typeface="Times New Roman"/>
              <a:sym typeface="Times New Roman"/>
            </a:endParaRPr>
          </a:p>
        </p:txBody>
      </p:sp>
      <p:sp>
        <p:nvSpPr>
          <p:cNvPr id="146" name="Google Shape;146;p19"/>
          <p:cNvSpPr txBox="1"/>
          <p:nvPr/>
        </p:nvSpPr>
        <p:spPr>
          <a:xfrm>
            <a:off x="1739673" y="914401"/>
            <a:ext cx="637018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rial Black"/>
                <a:ea typeface="Arial Black"/>
                <a:cs typeface="Arial Black"/>
                <a:sym typeface="Arial Black"/>
              </a:rPr>
              <a:t>Anudip Foundation</a:t>
            </a:r>
            <a:endParaRPr b="0" i="0" sz="4000" u="none" cap="none" strike="noStrike">
              <a:solidFill>
                <a:schemeClr val="dk1"/>
              </a:solidFill>
              <a:latin typeface="Arial Black"/>
              <a:ea typeface="Arial Black"/>
              <a:cs typeface="Arial Black"/>
              <a:sym typeface="Arial Black"/>
            </a:endParaRPr>
          </a:p>
        </p:txBody>
      </p:sp>
      <p:pic>
        <p:nvPicPr>
          <p:cNvPr id="147" name="Google Shape;147;p19" title="4405659-large.jpeg"/>
          <p:cNvPicPr preferRelativeResize="0"/>
          <p:nvPr/>
        </p:nvPicPr>
        <p:blipFill rotWithShape="1">
          <a:blip r:embed="rId3">
            <a:alphaModFix/>
          </a:blip>
          <a:srcRect b="0" l="0" r="0" t="0"/>
          <a:stretch/>
        </p:blipFill>
        <p:spPr>
          <a:xfrm>
            <a:off x="7062400" y="986175"/>
            <a:ext cx="489525" cy="564325"/>
          </a:xfrm>
          <a:prstGeom prst="rect">
            <a:avLst/>
          </a:prstGeom>
          <a:noFill/>
          <a:ln>
            <a:noFill/>
          </a:ln>
        </p:spPr>
      </p:pic>
      <p:sp>
        <p:nvSpPr>
          <p:cNvPr id="148" name="Google Shape;148;p19"/>
          <p:cNvSpPr txBox="1"/>
          <p:nvPr/>
        </p:nvSpPr>
        <p:spPr>
          <a:xfrm>
            <a:off x="5075675" y="5607425"/>
            <a:ext cx="3727500" cy="4155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US" sz="2100" u="none" cap="none" strike="noStrike">
                <a:solidFill>
                  <a:schemeClr val="dk1"/>
                </a:solidFill>
                <a:latin typeface="Times New Roman"/>
                <a:ea typeface="Times New Roman"/>
                <a:cs typeface="Times New Roman"/>
                <a:sym typeface="Times New Roman"/>
              </a:rPr>
              <a:t>Guided By:</a:t>
            </a:r>
            <a:r>
              <a:rPr b="0" i="0" lang="en-US" sz="2100" u="none" cap="none" strike="noStrike">
                <a:solidFill>
                  <a:schemeClr val="dk1"/>
                </a:solidFill>
                <a:latin typeface="Times New Roman"/>
                <a:ea typeface="Times New Roman"/>
                <a:cs typeface="Times New Roman"/>
                <a:sym typeface="Times New Roman"/>
              </a:rPr>
              <a:t> Ajay Swarnk</a:t>
            </a:r>
            <a:r>
              <a:rPr lang="en-US" sz="2100">
                <a:solidFill>
                  <a:schemeClr val="dk1"/>
                </a:solidFill>
                <a:latin typeface="Times New Roman"/>
                <a:ea typeface="Times New Roman"/>
                <a:cs typeface="Times New Roman"/>
                <a:sym typeface="Times New Roman"/>
              </a:rPr>
              <a:t>ar</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500"/>
                                        <p:tgtEl>
                                          <p:spTgt spid="1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5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982125" y="131725"/>
            <a:ext cx="7704600" cy="1534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cap="none">
                <a:solidFill>
                  <a:schemeClr val="dk1"/>
                </a:solidFill>
                <a:latin typeface="Times New Roman"/>
                <a:ea typeface="Times New Roman"/>
                <a:cs typeface="Times New Roman"/>
                <a:sym typeface="Times New Roman"/>
              </a:rPr>
              <a:t>Conclusion &amp; Recommendations</a:t>
            </a:r>
            <a:endParaRPr b="1">
              <a:latin typeface="Times New Roman"/>
              <a:ea typeface="Times New Roman"/>
              <a:cs typeface="Times New Roman"/>
              <a:sym typeface="Times New Roman"/>
            </a:endParaRPr>
          </a:p>
        </p:txBody>
      </p:sp>
      <p:sp>
        <p:nvSpPr>
          <p:cNvPr id="202" name="Google Shape;202;p28"/>
          <p:cNvSpPr txBox="1"/>
          <p:nvPr>
            <p:ph idx="1" type="body"/>
          </p:nvPr>
        </p:nvSpPr>
        <p:spPr>
          <a:xfrm>
            <a:off x="982125" y="2053525"/>
            <a:ext cx="7464600" cy="3696300"/>
          </a:xfrm>
          <a:prstGeom prst="rect">
            <a:avLst/>
          </a:prstGeom>
          <a:noFill/>
          <a:ln>
            <a:noFill/>
          </a:ln>
        </p:spPr>
        <p:txBody>
          <a:bodyPr anchorCtr="0" anchor="ctr" bIns="45700" lIns="91425" spcFirstLastPara="1" rIns="91425" wrap="square" tIns="45700">
            <a:noAutofit/>
          </a:bodyPr>
          <a:lstStyle/>
          <a:p>
            <a:pPr indent="-272415" lvl="0" marL="285750" rtl="0" algn="l">
              <a:lnSpc>
                <a:spcPct val="115000"/>
              </a:lnSpc>
              <a:spcBef>
                <a:spcPts val="1200"/>
              </a:spcBef>
              <a:spcAft>
                <a:spcPts val="0"/>
              </a:spcAft>
              <a:buSzPts val="2400"/>
              <a:buChar char="•"/>
            </a:pPr>
            <a:r>
              <a:rPr lang="en-US">
                <a:latin typeface="Times New Roman"/>
                <a:ea typeface="Times New Roman"/>
                <a:cs typeface="Times New Roman"/>
                <a:sym typeface="Times New Roman"/>
              </a:rPr>
              <a:t>Exploratory Data Analysis (EDA) of the New York Airbnb market highlights key trends in pricing, occupancy, and neighborhood preferences. Hosts can maximize earnings by setting competitive prices and maintaining high availability, while travelers can find budget-friendly stays in Brooklyn and Queens. Airbnb can leverage data insights to improve listing recommendations and pricing strategies, making the rental market more efficient.</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82133" y="192926"/>
            <a:ext cx="7704600" cy="19812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Future Work</a:t>
            </a:r>
            <a:endParaRPr b="1">
              <a:latin typeface="Times New Roman"/>
              <a:ea typeface="Times New Roman"/>
              <a:cs typeface="Times New Roman"/>
              <a:sym typeface="Times New Roman"/>
            </a:endParaRPr>
          </a:p>
        </p:txBody>
      </p:sp>
      <p:sp>
        <p:nvSpPr>
          <p:cNvPr id="208" name="Google Shape;208;p29"/>
          <p:cNvSpPr txBox="1"/>
          <p:nvPr>
            <p:ph idx="1" type="body"/>
          </p:nvPr>
        </p:nvSpPr>
        <p:spPr>
          <a:xfrm>
            <a:off x="982133" y="2174125"/>
            <a:ext cx="7704600" cy="33327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1080"/>
              </a:spcBef>
              <a:spcAft>
                <a:spcPts val="0"/>
              </a:spcAft>
              <a:buSzPts val="3480"/>
              <a:buFont typeface="Times New Roman"/>
              <a:buChar char="•"/>
            </a:pPr>
            <a:r>
              <a:rPr lang="en-US">
                <a:latin typeface="Times New Roman"/>
                <a:ea typeface="Times New Roman"/>
                <a:cs typeface="Times New Roman"/>
                <a:sym typeface="Times New Roman"/>
              </a:rPr>
              <a:t> Use machine learning to predict prices based on room type and location.</a:t>
            </a:r>
            <a:endParaRPr>
              <a:latin typeface="Times New Roman"/>
              <a:ea typeface="Times New Roman"/>
              <a:cs typeface="Times New Roman"/>
              <a:sym typeface="Times New Roman"/>
            </a:endParaRPr>
          </a:p>
          <a:p>
            <a:pPr indent="-285750" lvl="0" marL="285750" rtl="0" algn="l">
              <a:lnSpc>
                <a:spcPct val="100000"/>
              </a:lnSpc>
              <a:spcBef>
                <a:spcPts val="1080"/>
              </a:spcBef>
              <a:spcAft>
                <a:spcPts val="0"/>
              </a:spcAft>
              <a:buSzPts val="3480"/>
              <a:buFont typeface="Times New Roman"/>
              <a:buChar char="•"/>
            </a:pPr>
            <a:r>
              <a:rPr lang="en-US">
                <a:latin typeface="Times New Roman"/>
                <a:ea typeface="Times New Roman"/>
                <a:cs typeface="Times New Roman"/>
                <a:sym typeface="Times New Roman"/>
              </a:rPr>
              <a:t> Perform sentiment analysis on reviews to better     understand guest experiences.</a:t>
            </a:r>
            <a:endParaRPr>
              <a:latin typeface="Times New Roman"/>
              <a:ea typeface="Times New Roman"/>
              <a:cs typeface="Times New Roman"/>
              <a:sym typeface="Times New Roman"/>
            </a:endParaRPr>
          </a:p>
          <a:p>
            <a:pPr indent="-285750" lvl="0" marL="285750" rtl="0" algn="l">
              <a:lnSpc>
                <a:spcPct val="100000"/>
              </a:lnSpc>
              <a:spcBef>
                <a:spcPts val="1080"/>
              </a:spcBef>
              <a:spcAft>
                <a:spcPts val="0"/>
              </a:spcAft>
              <a:buSzPts val="3480"/>
              <a:buFont typeface="Times New Roman"/>
              <a:buChar char="•"/>
            </a:pPr>
            <a:r>
              <a:rPr lang="en-US">
                <a:latin typeface="Times New Roman"/>
                <a:ea typeface="Times New Roman"/>
                <a:cs typeface="Times New Roman"/>
                <a:sym typeface="Times New Roman"/>
              </a:rPr>
              <a:t>Create an interactive dashboard using Plotly or Tableau for live monitoring.</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82133" y="2471059"/>
            <a:ext cx="7704667"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sz="4000" cap="none">
                <a:solidFill>
                  <a:schemeClr val="dk1"/>
                </a:solidFill>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54" name="Google Shape;154;p20"/>
          <p:cNvSpPr txBox="1"/>
          <p:nvPr>
            <p:ph idx="1" type="body"/>
          </p:nvPr>
        </p:nvSpPr>
        <p:spPr>
          <a:xfrm>
            <a:off x="982132" y="2471058"/>
            <a:ext cx="7704667" cy="3332816"/>
          </a:xfrm>
          <a:prstGeom prst="rect">
            <a:avLst/>
          </a:prstGeom>
          <a:noFill/>
          <a:ln>
            <a:noFill/>
          </a:ln>
        </p:spPr>
        <p:txBody>
          <a:bodyPr anchorCtr="0" anchor="ctr" bIns="45700" lIns="91425" spcFirstLastPara="1" rIns="91425" wrap="square" tIns="45700">
            <a:noAutofit/>
          </a:bodyPr>
          <a:lstStyle/>
          <a:p>
            <a:pPr indent="-217170" lvl="0" marL="285750" rtl="0" algn="l">
              <a:lnSpc>
                <a:spcPct val="100000"/>
              </a:lnSpc>
              <a:spcBef>
                <a:spcPts val="0"/>
              </a:spcBef>
              <a:spcAft>
                <a:spcPts val="0"/>
              </a:spcAft>
              <a:buSzPts val="2400"/>
              <a:buFont typeface="Times New Roman"/>
              <a:buChar char="•"/>
            </a:pPr>
            <a:r>
              <a:rPr lang="en-US" cap="none">
                <a:solidFill>
                  <a:schemeClr val="dk1"/>
                </a:solidFill>
                <a:latin typeface="Times New Roman"/>
                <a:ea typeface="Times New Roman"/>
                <a:cs typeface="Times New Roman"/>
                <a:sym typeface="Times New Roman"/>
              </a:rPr>
              <a:t>Airbnb provides travelers with a variety of accommodation options across different price points. This project aims to analyze Airbnb listings in NYC to understand pricing trends, availability, and key factors influencing rental prices.</a:t>
            </a:r>
            <a:endParaRPr cap="none">
              <a:solidFill>
                <a:schemeClr val="dk1"/>
              </a:solidFill>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t/>
            </a:r>
            <a:endParaRPr>
              <a:latin typeface="Times New Roman"/>
              <a:ea typeface="Times New Roman"/>
              <a:cs typeface="Times New Roman"/>
              <a:sym typeface="Times New Roman"/>
            </a:endParaRPr>
          </a:p>
          <a:p>
            <a:pPr indent="-217170" lvl="0" marL="285750" rtl="0" algn="l">
              <a:lnSpc>
                <a:spcPct val="100000"/>
              </a:lnSpc>
              <a:spcBef>
                <a:spcPts val="0"/>
              </a:spcBef>
              <a:spcAft>
                <a:spcPts val="0"/>
              </a:spcAft>
              <a:buSzPts val="2400"/>
              <a:buFont typeface="Times New Roman"/>
              <a:buChar char="•"/>
            </a:pPr>
            <a:r>
              <a:rPr lang="en-US">
                <a:latin typeface="Times New Roman"/>
                <a:ea typeface="Times New Roman"/>
                <a:cs typeface="Times New Roman"/>
                <a:sym typeface="Times New Roman"/>
              </a:rPr>
              <a:t>This project utilizes Exploratory Data Analysis (EDA) to uncover key trends in pricing and host behavior. By analyzing the dataset, we aim to provide actionable insights for both travelers and hosts.</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982133" y="457201"/>
            <a:ext cx="7704600"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Data Overview</a:t>
            </a:r>
            <a:endParaRPr b="1">
              <a:latin typeface="Times New Roman"/>
              <a:ea typeface="Times New Roman"/>
              <a:cs typeface="Times New Roman"/>
              <a:sym typeface="Times New Roman"/>
            </a:endParaRPr>
          </a:p>
        </p:txBody>
      </p:sp>
      <p:sp>
        <p:nvSpPr>
          <p:cNvPr id="160" name="Google Shape;160;p21"/>
          <p:cNvSpPr txBox="1"/>
          <p:nvPr>
            <p:ph idx="1" type="body"/>
          </p:nvPr>
        </p:nvSpPr>
        <p:spPr>
          <a:xfrm>
            <a:off x="935025" y="2024051"/>
            <a:ext cx="7798800" cy="384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610"/>
              <a:buNone/>
            </a:pPr>
            <a:r>
              <a:rPr b="1" lang="en-US">
                <a:latin typeface="Times New Roman"/>
                <a:ea typeface="Times New Roman"/>
                <a:cs typeface="Times New Roman"/>
                <a:sym typeface="Times New Roman"/>
              </a:rPr>
              <a:t>The dataset contains:</a:t>
            </a:r>
            <a:endParaRPr b="1">
              <a:latin typeface="Times New Roman"/>
              <a:ea typeface="Times New Roman"/>
              <a:cs typeface="Times New Roman"/>
              <a:sym typeface="Times New Roman"/>
            </a:endParaRPr>
          </a:p>
          <a:p>
            <a:pPr indent="-217170" lvl="0" marL="285750" rtl="0" algn="l">
              <a:lnSpc>
                <a:spcPct val="100000"/>
              </a:lnSpc>
              <a:spcBef>
                <a:spcPts val="1080"/>
              </a:spcBef>
              <a:spcAft>
                <a:spcPts val="0"/>
              </a:spcAft>
              <a:buSzPts val="2400"/>
              <a:buChar char="•"/>
            </a:pPr>
            <a:r>
              <a:rPr b="1" lang="en-US">
                <a:latin typeface="Times New Roman"/>
                <a:ea typeface="Times New Roman"/>
                <a:cs typeface="Times New Roman"/>
                <a:sym typeface="Times New Roman"/>
              </a:rPr>
              <a:t>Total Listings:</a:t>
            </a:r>
            <a:r>
              <a:rPr lang="en-US">
                <a:latin typeface="Times New Roman"/>
                <a:ea typeface="Times New Roman"/>
                <a:cs typeface="Times New Roman"/>
                <a:sym typeface="Times New Roman"/>
              </a:rPr>
              <a:t> 48,895</a:t>
            </a:r>
            <a:endParaRPr>
              <a:latin typeface="Times New Roman"/>
              <a:ea typeface="Times New Roman"/>
              <a:cs typeface="Times New Roman"/>
              <a:sym typeface="Times New Roman"/>
            </a:endParaRPr>
          </a:p>
          <a:p>
            <a:pPr indent="-217170" lvl="0" marL="285750" rtl="0" algn="l">
              <a:lnSpc>
                <a:spcPct val="100000"/>
              </a:lnSpc>
              <a:spcBef>
                <a:spcPts val="1080"/>
              </a:spcBef>
              <a:spcAft>
                <a:spcPts val="0"/>
              </a:spcAft>
              <a:buSzPts val="2400"/>
              <a:buChar char="•"/>
            </a:pPr>
            <a:r>
              <a:rPr b="1" lang="en-US">
                <a:latin typeface="Times New Roman"/>
                <a:ea typeface="Times New Roman"/>
                <a:cs typeface="Times New Roman"/>
                <a:sym typeface="Times New Roman"/>
              </a:rPr>
              <a:t>Neighborhood Groups:</a:t>
            </a:r>
            <a:r>
              <a:rPr lang="en-US">
                <a:latin typeface="Times New Roman"/>
                <a:ea typeface="Times New Roman"/>
                <a:cs typeface="Times New Roman"/>
                <a:sym typeface="Times New Roman"/>
              </a:rPr>
              <a:t> Manhattan, Brooklyn, Queens, Bronx, Staten Island</a:t>
            </a:r>
            <a:endParaRPr>
              <a:latin typeface="Times New Roman"/>
              <a:ea typeface="Times New Roman"/>
              <a:cs typeface="Times New Roman"/>
              <a:sym typeface="Times New Roman"/>
            </a:endParaRPr>
          </a:p>
          <a:p>
            <a:pPr indent="-217170" lvl="0" marL="285750" rtl="0" algn="l">
              <a:lnSpc>
                <a:spcPct val="100000"/>
              </a:lnSpc>
              <a:spcBef>
                <a:spcPts val="1080"/>
              </a:spcBef>
              <a:spcAft>
                <a:spcPts val="0"/>
              </a:spcAft>
              <a:buSzPts val="2400"/>
              <a:buChar char="•"/>
            </a:pPr>
            <a:r>
              <a:rPr b="1" lang="en-US">
                <a:latin typeface="Times New Roman"/>
                <a:ea typeface="Times New Roman"/>
                <a:cs typeface="Times New Roman"/>
                <a:sym typeface="Times New Roman"/>
              </a:rPr>
              <a:t>Room Type: </a:t>
            </a:r>
            <a:r>
              <a:rPr lang="en-US">
                <a:latin typeface="Times New Roman"/>
                <a:ea typeface="Times New Roman"/>
                <a:cs typeface="Times New Roman"/>
                <a:sym typeface="Times New Roman"/>
              </a:rPr>
              <a:t>Entire home/apt, Private room, Shared room</a:t>
            </a:r>
            <a:endParaRPr>
              <a:latin typeface="Times New Roman"/>
              <a:ea typeface="Times New Roman"/>
              <a:cs typeface="Times New Roman"/>
              <a:sym typeface="Times New Roman"/>
            </a:endParaRPr>
          </a:p>
          <a:p>
            <a:pPr indent="-217170" lvl="0" marL="285750" rtl="0" algn="l">
              <a:lnSpc>
                <a:spcPct val="100000"/>
              </a:lnSpc>
              <a:spcBef>
                <a:spcPts val="1080"/>
              </a:spcBef>
              <a:spcAft>
                <a:spcPts val="0"/>
              </a:spcAft>
              <a:buSzPts val="2400"/>
              <a:buChar char="•"/>
            </a:pPr>
            <a:r>
              <a:rPr b="1" lang="en-US">
                <a:latin typeface="Times New Roman"/>
                <a:ea typeface="Times New Roman"/>
                <a:cs typeface="Times New Roman"/>
                <a:sym typeface="Times New Roman"/>
              </a:rPr>
              <a:t>Key Attributes:</a:t>
            </a:r>
            <a:r>
              <a:rPr lang="en-US">
                <a:latin typeface="Times New Roman"/>
                <a:ea typeface="Times New Roman"/>
                <a:cs typeface="Times New Roman"/>
                <a:sym typeface="Times New Roman"/>
              </a:rPr>
              <a:t> Price, Availability, Number of Reviews, Location</a:t>
            </a:r>
            <a:endParaRPr>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982133" y="219576"/>
            <a:ext cx="7704600"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66" name="Google Shape;166;p22"/>
          <p:cNvSpPr txBox="1"/>
          <p:nvPr>
            <p:ph idx="1" type="body"/>
          </p:nvPr>
        </p:nvSpPr>
        <p:spPr>
          <a:xfrm>
            <a:off x="982125" y="2200775"/>
            <a:ext cx="7704600" cy="4077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1080"/>
              </a:spcBef>
              <a:spcAft>
                <a:spcPts val="0"/>
              </a:spcAft>
              <a:buSzPts val="2610"/>
              <a:buNone/>
            </a:pPr>
            <a:r>
              <a:rPr b="1" lang="en-US" sz="2440">
                <a:latin typeface="Times New Roman"/>
                <a:ea typeface="Times New Roman"/>
                <a:cs typeface="Times New Roman"/>
                <a:sym typeface="Times New Roman"/>
              </a:rPr>
              <a:t>The goal of this project is to:</a:t>
            </a:r>
            <a:endParaRPr b="1" sz="2440">
              <a:latin typeface="Times New Roman"/>
              <a:ea typeface="Times New Roman"/>
              <a:cs typeface="Times New Roman"/>
              <a:sym typeface="Times New Roman"/>
            </a:endParaRPr>
          </a:p>
          <a:p>
            <a:pPr indent="0" lvl="0" marL="0" rtl="0" algn="l">
              <a:lnSpc>
                <a:spcPct val="90000"/>
              </a:lnSpc>
              <a:spcBef>
                <a:spcPts val="1080"/>
              </a:spcBef>
              <a:spcAft>
                <a:spcPts val="0"/>
              </a:spcAft>
              <a:buSzPts val="2610"/>
              <a:buNone/>
            </a:pPr>
            <a:r>
              <a:t/>
            </a:r>
            <a:endParaRPr b="1" sz="2440">
              <a:latin typeface="Times New Roman"/>
              <a:ea typeface="Times New Roman"/>
              <a:cs typeface="Times New Roman"/>
              <a:sym typeface="Times New Roman"/>
            </a:endParaRPr>
          </a:p>
          <a:p>
            <a:pPr indent="-285750" lvl="0" marL="285750" rtl="0" algn="l">
              <a:lnSpc>
                <a:spcPct val="90000"/>
              </a:lnSpc>
              <a:spcBef>
                <a:spcPts val="1080"/>
              </a:spcBef>
              <a:spcAft>
                <a:spcPts val="0"/>
              </a:spcAft>
              <a:buSzPts val="3358"/>
              <a:buFont typeface="Times New Roman"/>
              <a:buChar char="•"/>
            </a:pPr>
            <a:r>
              <a:rPr lang="en-US" sz="2440">
                <a:latin typeface="Times New Roman"/>
                <a:ea typeface="Times New Roman"/>
                <a:cs typeface="Times New Roman"/>
                <a:sym typeface="Times New Roman"/>
              </a:rPr>
              <a:t>Analyze room types, prices, and availability across different neighborhoods.</a:t>
            </a:r>
            <a:endParaRPr sz="2440">
              <a:latin typeface="Times New Roman"/>
              <a:ea typeface="Times New Roman"/>
              <a:cs typeface="Times New Roman"/>
              <a:sym typeface="Times New Roman"/>
            </a:endParaRPr>
          </a:p>
          <a:p>
            <a:pPr indent="-285750" lvl="0" marL="285750" rtl="0" algn="l">
              <a:lnSpc>
                <a:spcPct val="90000"/>
              </a:lnSpc>
              <a:spcBef>
                <a:spcPts val="1080"/>
              </a:spcBef>
              <a:spcAft>
                <a:spcPts val="0"/>
              </a:spcAft>
              <a:buSzPts val="3358"/>
              <a:buFont typeface="Times New Roman"/>
              <a:buChar char="•"/>
            </a:pPr>
            <a:r>
              <a:rPr lang="en-US" sz="2440">
                <a:latin typeface="Times New Roman"/>
                <a:ea typeface="Times New Roman"/>
                <a:cs typeface="Times New Roman"/>
                <a:sym typeface="Times New Roman"/>
              </a:rPr>
              <a:t>Understand host behavior and listing patterns.</a:t>
            </a:r>
            <a:endParaRPr sz="2440">
              <a:latin typeface="Times New Roman"/>
              <a:ea typeface="Times New Roman"/>
              <a:cs typeface="Times New Roman"/>
              <a:sym typeface="Times New Roman"/>
            </a:endParaRPr>
          </a:p>
          <a:p>
            <a:pPr indent="-285750" lvl="0" marL="285750" rtl="0" algn="l">
              <a:lnSpc>
                <a:spcPct val="90000"/>
              </a:lnSpc>
              <a:spcBef>
                <a:spcPts val="1080"/>
              </a:spcBef>
              <a:spcAft>
                <a:spcPts val="0"/>
              </a:spcAft>
              <a:buSzPts val="3358"/>
              <a:buFont typeface="Times New Roman"/>
              <a:buChar char="•"/>
            </a:pPr>
            <a:r>
              <a:rPr lang="en-US" sz="2440">
                <a:latin typeface="Times New Roman"/>
                <a:ea typeface="Times New Roman"/>
                <a:cs typeface="Times New Roman"/>
                <a:sym typeface="Times New Roman"/>
              </a:rPr>
              <a:t>Detect potential outliers in prices.</a:t>
            </a:r>
            <a:endParaRPr sz="2440">
              <a:latin typeface="Times New Roman"/>
              <a:ea typeface="Times New Roman"/>
              <a:cs typeface="Times New Roman"/>
              <a:sym typeface="Times New Roman"/>
            </a:endParaRPr>
          </a:p>
          <a:p>
            <a:pPr indent="-285750" lvl="0" marL="285750" rtl="0" algn="l">
              <a:lnSpc>
                <a:spcPct val="90000"/>
              </a:lnSpc>
              <a:spcBef>
                <a:spcPts val="1080"/>
              </a:spcBef>
              <a:spcAft>
                <a:spcPts val="0"/>
              </a:spcAft>
              <a:buSzPts val="3358"/>
              <a:buFont typeface="Times New Roman"/>
              <a:buChar char="•"/>
            </a:pPr>
            <a:r>
              <a:rPr lang="en-US" sz="2440">
                <a:latin typeface="Times New Roman"/>
                <a:ea typeface="Times New Roman"/>
                <a:cs typeface="Times New Roman"/>
                <a:sym typeface="Times New Roman"/>
              </a:rPr>
              <a:t> Provide recommendations for guests and hosts based on insights.</a:t>
            </a:r>
            <a:endParaRPr sz="2440">
              <a:latin typeface="Times New Roman"/>
              <a:ea typeface="Times New Roman"/>
              <a:cs typeface="Times New Roman"/>
              <a:sym typeface="Times New Roman"/>
            </a:endParaRPr>
          </a:p>
          <a:p>
            <a:pPr indent="0" lvl="0" marL="285750" rtl="0" algn="l">
              <a:lnSpc>
                <a:spcPct val="90000"/>
              </a:lnSpc>
              <a:spcBef>
                <a:spcPts val="1080"/>
              </a:spcBef>
              <a:spcAft>
                <a:spcPts val="0"/>
              </a:spcAft>
              <a:buSzPts val="935"/>
              <a:buNone/>
            </a:pPr>
            <a:r>
              <a:t/>
            </a:r>
            <a:endParaRPr sz="244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500"/>
                                        <p:tgtEl>
                                          <p:spTgt spid="16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500"/>
                                        <p:tgtEl>
                                          <p:spTgt spid="16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500"/>
                                        <p:tgtEl>
                                          <p:spTgt spid="1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844650" y="131750"/>
            <a:ext cx="7704600" cy="1720200"/>
          </a:xfrm>
          <a:prstGeom prst="rect">
            <a:avLst/>
          </a:prstGeom>
          <a:noFill/>
          <a:ln>
            <a:noFill/>
          </a:ln>
        </p:spPr>
        <p:txBody>
          <a:bodyPr anchorCtr="0" anchor="ctr" bIns="45700" lIns="91425" spcFirstLastPara="1" rIns="91425" wrap="square" tIns="45700">
            <a:normAutofit/>
          </a:bodyPr>
          <a:lstStyle/>
          <a:p>
            <a:pPr indent="0" lvl="0" marL="285750" rtl="0" algn="ctr">
              <a:lnSpc>
                <a:spcPct val="100000"/>
              </a:lnSpc>
              <a:spcBef>
                <a:spcPts val="1080"/>
              </a:spcBef>
              <a:spcAft>
                <a:spcPts val="0"/>
              </a:spcAft>
              <a:buClr>
                <a:schemeClr val="dk1"/>
              </a:buClr>
              <a:buSzPts val="1100"/>
              <a:buFont typeface="Arial"/>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72" name="Google Shape;172;p23"/>
          <p:cNvSpPr txBox="1"/>
          <p:nvPr>
            <p:ph idx="1" type="body"/>
          </p:nvPr>
        </p:nvSpPr>
        <p:spPr>
          <a:xfrm>
            <a:off x="844650" y="2409975"/>
            <a:ext cx="8299500" cy="35901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1080"/>
              </a:spcBef>
              <a:spcAft>
                <a:spcPts val="0"/>
              </a:spcAft>
              <a:buClr>
                <a:schemeClr val="dk1"/>
              </a:buClr>
              <a:buSzPts val="440"/>
              <a:buFont typeface="Arial"/>
              <a:buNone/>
            </a:pPr>
            <a:r>
              <a:t/>
            </a:r>
            <a:endParaRPr sz="2300">
              <a:latin typeface="Times New Roman"/>
              <a:ea typeface="Times New Roman"/>
              <a:cs typeface="Times New Roman"/>
              <a:sym typeface="Times New Roman"/>
            </a:endParaRPr>
          </a:p>
          <a:p>
            <a:pPr indent="-387985" lvl="0" marL="457200" rtl="0" algn="l">
              <a:lnSpc>
                <a:spcPct val="150000"/>
              </a:lnSpc>
              <a:spcBef>
                <a:spcPts val="1080"/>
              </a:spcBef>
              <a:spcAft>
                <a:spcPts val="0"/>
              </a:spcAft>
              <a:buSzPts val="2510"/>
              <a:buFont typeface="Times New Roman"/>
              <a:buChar char="•"/>
            </a:pPr>
            <a:r>
              <a:rPr lang="en-US" sz="2300">
                <a:latin typeface="Times New Roman"/>
                <a:ea typeface="Times New Roman"/>
                <a:cs typeface="Times New Roman"/>
                <a:sym typeface="Times New Roman"/>
              </a:rPr>
              <a:t>The dataset contains 20,765 entries and 22 features, including:</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id:</a:t>
            </a:r>
            <a:r>
              <a:rPr lang="en-US" sz="2300">
                <a:latin typeface="Times New Roman"/>
                <a:ea typeface="Times New Roman"/>
                <a:cs typeface="Times New Roman"/>
                <a:sym typeface="Times New Roman"/>
              </a:rPr>
              <a:t> Unique identifier for each listing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name: </a:t>
            </a:r>
            <a:r>
              <a:rPr lang="en-US" sz="2300">
                <a:latin typeface="Times New Roman"/>
                <a:ea typeface="Times New Roman"/>
                <a:cs typeface="Times New Roman"/>
                <a:sym typeface="Times New Roman"/>
              </a:rPr>
              <a:t>Title of the Airbnb listing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host_name:</a:t>
            </a:r>
            <a:r>
              <a:rPr lang="en-US" sz="2300">
                <a:latin typeface="Times New Roman"/>
                <a:ea typeface="Times New Roman"/>
                <a:cs typeface="Times New Roman"/>
                <a:sym typeface="Times New Roman"/>
              </a:rPr>
              <a:t> Namzp: Group (borough) where the listing is located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latitude/longitude</a:t>
            </a:r>
            <a:r>
              <a:rPr lang="en-US" sz="2300">
                <a:latin typeface="Times New Roman"/>
                <a:ea typeface="Times New Roman"/>
                <a:cs typeface="Times New Roman"/>
                <a:sym typeface="Times New Roman"/>
              </a:rPr>
              <a:t>: Geolocation of listings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price:</a:t>
            </a:r>
            <a:r>
              <a:rPr lang="en-US" sz="2300">
                <a:latin typeface="Times New Roman"/>
                <a:ea typeface="Times New Roman"/>
                <a:cs typeface="Times New Roman"/>
                <a:sym typeface="Times New Roman"/>
              </a:rPr>
              <a:t> Nightly rental price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room_type:</a:t>
            </a:r>
            <a:r>
              <a:rPr lang="en-US" sz="2300">
                <a:latin typeface="Times New Roman"/>
                <a:ea typeface="Times New Roman"/>
                <a:cs typeface="Times New Roman"/>
                <a:sym typeface="Times New Roman"/>
              </a:rPr>
              <a:t> Type of accommodation (e.g., entire home, private room)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reviews_per_month:</a:t>
            </a:r>
            <a:r>
              <a:rPr lang="en-US" sz="2300">
                <a:latin typeface="Times New Roman"/>
                <a:ea typeface="Times New Roman"/>
                <a:cs typeface="Times New Roman"/>
                <a:sym typeface="Times New Roman"/>
              </a:rPr>
              <a:t> Average monthly reviews for the listing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rPr b="1" lang="en-US" sz="2300">
                <a:latin typeface="Times New Roman"/>
                <a:ea typeface="Times New Roman"/>
                <a:cs typeface="Times New Roman"/>
                <a:sym typeface="Times New Roman"/>
              </a:rPr>
              <a:t>availability_365:</a:t>
            </a:r>
            <a:r>
              <a:rPr lang="en-US" sz="2300">
                <a:latin typeface="Times New Roman"/>
                <a:ea typeface="Times New Roman"/>
                <a:cs typeface="Times New Roman"/>
                <a:sym typeface="Times New Roman"/>
              </a:rPr>
              <a:t> Number of available days in the year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Clr>
                <a:schemeClr val="dk1"/>
              </a:buClr>
              <a:buSzPts val="440"/>
              <a:buFont typeface="Arial"/>
              <a:buNone/>
            </a:pPr>
            <a:r>
              <a:t/>
            </a:r>
            <a:endParaRPr sz="2300">
              <a:latin typeface="Times New Roman"/>
              <a:ea typeface="Times New Roman"/>
              <a:cs typeface="Times New Roman"/>
              <a:sym typeface="Times New Roman"/>
            </a:endParaRPr>
          </a:p>
          <a:p>
            <a:pPr indent="0" lvl="0" marL="285750" rtl="0" algn="l">
              <a:lnSpc>
                <a:spcPct val="80000"/>
              </a:lnSpc>
              <a:spcBef>
                <a:spcPts val="1080"/>
              </a:spcBef>
              <a:spcAft>
                <a:spcPts val="0"/>
              </a:spcAft>
              <a:buSzPts val="440"/>
              <a:buNone/>
            </a:pPr>
            <a:r>
              <a:t/>
            </a:r>
            <a:endParaRPr sz="23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954933" y="-178824"/>
            <a:ext cx="7704600"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Steps And Workflow</a:t>
            </a:r>
            <a:endParaRPr b="1">
              <a:latin typeface="Times New Roman"/>
              <a:ea typeface="Times New Roman"/>
              <a:cs typeface="Times New Roman"/>
              <a:sym typeface="Times New Roman"/>
            </a:endParaRPr>
          </a:p>
        </p:txBody>
      </p:sp>
      <p:sp>
        <p:nvSpPr>
          <p:cNvPr id="178" name="Google Shape;178;p24"/>
          <p:cNvSpPr txBox="1"/>
          <p:nvPr>
            <p:ph idx="1" type="body"/>
          </p:nvPr>
        </p:nvSpPr>
        <p:spPr>
          <a:xfrm>
            <a:off x="982225" y="1366325"/>
            <a:ext cx="7704600" cy="5246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840"/>
              </a:spcBef>
              <a:spcAft>
                <a:spcPts val="0"/>
              </a:spcAft>
              <a:buSzPts val="2610"/>
              <a:buNone/>
            </a:pPr>
            <a:r>
              <a:rPr b="1" lang="en-US" sz="1800">
                <a:latin typeface="Times New Roman"/>
                <a:ea typeface="Times New Roman"/>
                <a:cs typeface="Times New Roman"/>
                <a:sym typeface="Times New Roman"/>
              </a:rPr>
              <a:t>1. Data Cleaning : </a:t>
            </a:r>
            <a:endParaRPr b="1" sz="1800">
              <a:latin typeface="Times New Roman"/>
              <a:ea typeface="Times New Roman"/>
              <a:cs typeface="Times New Roman"/>
              <a:sym typeface="Times New Roman"/>
            </a:endParaRPr>
          </a:p>
          <a:p>
            <a:pPr indent="-234315" lvl="0" marL="285750" rtl="0" algn="l">
              <a:lnSpc>
                <a:spcPct val="100000"/>
              </a:lnSpc>
              <a:spcBef>
                <a:spcPts val="840"/>
              </a:spcBef>
              <a:spcAft>
                <a:spcPts val="0"/>
              </a:spcAft>
              <a:buSzPts val="1800"/>
              <a:buChar char="•"/>
            </a:pPr>
            <a:r>
              <a:rPr b="1" lang="en-US" sz="1800">
                <a:latin typeface="Times New Roman"/>
                <a:ea typeface="Times New Roman"/>
                <a:cs typeface="Times New Roman"/>
                <a:sym typeface="Times New Roman"/>
              </a:rPr>
              <a:t>Handle missing data:</a:t>
            </a:r>
            <a:r>
              <a:rPr lang="en-US" sz="1800">
                <a:latin typeface="Times New Roman"/>
                <a:ea typeface="Times New Roman"/>
                <a:cs typeface="Times New Roman"/>
                <a:sym typeface="Times New Roman"/>
              </a:rPr>
              <a:t> `price`, `neighborhood`, and `beds` columns had null values.</a:t>
            </a:r>
            <a:endParaRPr sz="1800">
              <a:latin typeface="Times New Roman"/>
              <a:ea typeface="Times New Roman"/>
              <a:cs typeface="Times New Roman"/>
              <a:sym typeface="Times New Roman"/>
            </a:endParaRPr>
          </a:p>
          <a:p>
            <a:pPr indent="-234315" lvl="0" marL="285750" rtl="0" algn="l">
              <a:lnSpc>
                <a:spcPct val="100000"/>
              </a:lnSpc>
              <a:spcBef>
                <a:spcPts val="840"/>
              </a:spcBef>
              <a:spcAft>
                <a:spcPts val="0"/>
              </a:spcAft>
              <a:buSzPts val="1800"/>
              <a:buChar char="•"/>
            </a:pPr>
            <a:r>
              <a:rPr b="1" lang="en-US" sz="1800">
                <a:latin typeface="Times New Roman"/>
                <a:ea typeface="Times New Roman"/>
                <a:cs typeface="Times New Roman"/>
                <a:sym typeface="Times New Roman"/>
              </a:rPr>
              <a:t>Fix data types Converted :</a:t>
            </a:r>
            <a:r>
              <a:rPr lang="en-US" sz="1800">
                <a:latin typeface="Times New Roman"/>
                <a:ea typeface="Times New Roman"/>
                <a:cs typeface="Times New Roman"/>
                <a:sym typeface="Times New Roman"/>
              </a:rPr>
              <a:t>`last_review` to a </a:t>
            </a:r>
            <a:r>
              <a:rPr b="1" lang="en-US" sz="1800">
                <a:latin typeface="Times New Roman"/>
                <a:ea typeface="Times New Roman"/>
                <a:cs typeface="Times New Roman"/>
                <a:sym typeface="Times New Roman"/>
              </a:rPr>
              <a:t>datetime</a:t>
            </a:r>
            <a:r>
              <a:rPr lang="en-US" sz="1800">
                <a:latin typeface="Times New Roman"/>
                <a:ea typeface="Times New Roman"/>
                <a:cs typeface="Times New Roman"/>
                <a:sym typeface="Times New Roman"/>
              </a:rPr>
              <a:t> object.</a:t>
            </a:r>
            <a:endParaRPr sz="1800">
              <a:latin typeface="Times New Roman"/>
              <a:ea typeface="Times New Roman"/>
              <a:cs typeface="Times New Roman"/>
              <a:sym typeface="Times New Roman"/>
            </a:endParaRPr>
          </a:p>
          <a:p>
            <a:pPr indent="-234315" lvl="0" marL="285750" rtl="0" algn="l">
              <a:lnSpc>
                <a:spcPct val="100000"/>
              </a:lnSpc>
              <a:spcBef>
                <a:spcPts val="840"/>
              </a:spcBef>
              <a:spcAft>
                <a:spcPts val="0"/>
              </a:spcAft>
              <a:buSzPts val="1800"/>
              <a:buChar char="•"/>
            </a:pPr>
            <a:r>
              <a:rPr b="1" lang="en-US" sz="1800">
                <a:latin typeface="Times New Roman"/>
                <a:ea typeface="Times New Roman"/>
                <a:cs typeface="Times New Roman"/>
                <a:sym typeface="Times New Roman"/>
              </a:rPr>
              <a:t>Remove outliers: </a:t>
            </a:r>
            <a:r>
              <a:rPr lang="en-US" sz="1800">
                <a:latin typeface="Times New Roman"/>
                <a:ea typeface="Times New Roman"/>
                <a:cs typeface="Times New Roman"/>
                <a:sym typeface="Times New Roman"/>
              </a:rPr>
              <a:t>Listings with prices &gt; $1,000 were capped to avoid skewed visualizations.</a:t>
            </a:r>
            <a:endParaRPr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t/>
            </a:r>
            <a:endParaRPr sz="1800">
              <a:latin typeface="Times New Roman"/>
              <a:ea typeface="Times New Roman"/>
              <a:cs typeface="Times New Roman"/>
              <a:sym typeface="Times New Roman"/>
            </a:endParaRPr>
          </a:p>
          <a:p>
            <a:pPr indent="0" lvl="0" marL="0" rtl="0" algn="l">
              <a:lnSpc>
                <a:spcPct val="100000"/>
              </a:lnSpc>
              <a:spcBef>
                <a:spcPts val="840"/>
              </a:spcBef>
              <a:spcAft>
                <a:spcPts val="0"/>
              </a:spcAft>
              <a:buSzPts val="2610"/>
              <a:buNone/>
            </a:pPr>
            <a:r>
              <a:rPr b="1" lang="en-US" sz="1800">
                <a:latin typeface="Times New Roman"/>
                <a:ea typeface="Times New Roman"/>
                <a:cs typeface="Times New Roman"/>
                <a:sym typeface="Times New Roman"/>
              </a:rPr>
              <a:t>2. EDA (Exploratory Data Analysis)</a:t>
            </a:r>
            <a:endParaRPr b="1"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b="1" lang="en-US" sz="1800">
                <a:latin typeface="Times New Roman"/>
                <a:ea typeface="Times New Roman"/>
                <a:cs typeface="Times New Roman"/>
                <a:sym typeface="Times New Roman"/>
              </a:rPr>
              <a:t>1. Room type distribution: </a:t>
            </a:r>
            <a:endParaRPr b="1"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lang="en-US" sz="1800">
                <a:latin typeface="Times New Roman"/>
                <a:ea typeface="Times New Roman"/>
                <a:cs typeface="Times New Roman"/>
                <a:sym typeface="Times New Roman"/>
              </a:rPr>
              <a:t>   - Visualized the count of each room type using </a:t>
            </a:r>
            <a:r>
              <a:rPr b="1" lang="en-US" sz="1800">
                <a:latin typeface="Times New Roman"/>
                <a:ea typeface="Times New Roman"/>
                <a:cs typeface="Times New Roman"/>
                <a:sym typeface="Times New Roman"/>
              </a:rPr>
              <a:t>bar plots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lang="en-US" sz="1800">
                <a:latin typeface="Times New Roman"/>
                <a:ea typeface="Times New Roman"/>
                <a:cs typeface="Times New Roman"/>
                <a:sym typeface="Times New Roman"/>
              </a:rPr>
              <a:t>   - Identified </a:t>
            </a:r>
            <a:r>
              <a:rPr b="1" lang="en-US" sz="1800">
                <a:latin typeface="Times New Roman"/>
                <a:ea typeface="Times New Roman"/>
                <a:cs typeface="Times New Roman"/>
                <a:sym typeface="Times New Roman"/>
              </a:rPr>
              <a:t>Entire home/apt</a:t>
            </a:r>
            <a:r>
              <a:rPr lang="en-US" sz="1800">
                <a:latin typeface="Times New Roman"/>
                <a:ea typeface="Times New Roman"/>
                <a:cs typeface="Times New Roman"/>
                <a:sym typeface="Times New Roman"/>
              </a:rPr>
              <a:t> as the most common room type.</a:t>
            </a:r>
            <a:endParaRPr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b="1" lang="en-US" sz="1800">
                <a:latin typeface="Times New Roman"/>
                <a:ea typeface="Times New Roman"/>
                <a:cs typeface="Times New Roman"/>
                <a:sym typeface="Times New Roman"/>
              </a:rPr>
              <a:t>2. Neighborhood group insights:</a:t>
            </a:r>
            <a:endParaRPr b="1"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lang="en-US" sz="1800">
                <a:latin typeface="Times New Roman"/>
                <a:ea typeface="Times New Roman"/>
                <a:cs typeface="Times New Roman"/>
                <a:sym typeface="Times New Roman"/>
              </a:rPr>
              <a:t>   - Analyzed </a:t>
            </a:r>
            <a:r>
              <a:rPr b="1" lang="en-US" sz="1800">
                <a:latin typeface="Times New Roman"/>
                <a:ea typeface="Times New Roman"/>
                <a:cs typeface="Times New Roman"/>
                <a:sym typeface="Times New Roman"/>
              </a:rPr>
              <a:t>price variations by boroughs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285750" rtl="0" algn="l">
              <a:lnSpc>
                <a:spcPct val="100000"/>
              </a:lnSpc>
              <a:spcBef>
                <a:spcPts val="840"/>
              </a:spcBef>
              <a:spcAft>
                <a:spcPts val="0"/>
              </a:spcAft>
              <a:buSzPts val="2610"/>
              <a:buNone/>
            </a:pPr>
            <a:r>
              <a:rPr lang="en-US" sz="1800">
                <a:latin typeface="Times New Roman"/>
                <a:ea typeface="Times New Roman"/>
                <a:cs typeface="Times New Roman"/>
                <a:sym typeface="Times New Roman"/>
              </a:rPr>
              <a:t>   - Manhattan had the </a:t>
            </a:r>
            <a:r>
              <a:rPr b="1" lang="en-US" sz="1800">
                <a:latin typeface="Times New Roman"/>
                <a:ea typeface="Times New Roman"/>
                <a:cs typeface="Times New Roman"/>
                <a:sym typeface="Times New Roman"/>
              </a:rPr>
              <a:t>highest average prices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00000"/>
              </a:lnSpc>
              <a:spcBef>
                <a:spcPts val="840"/>
              </a:spcBef>
              <a:spcAft>
                <a:spcPts val="0"/>
              </a:spcAft>
              <a:buSzPts val="2610"/>
              <a:buNone/>
            </a:pPr>
            <a:r>
              <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500"/>
                                        <p:tgtEl>
                                          <p:spTgt spid="17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500"/>
                                        <p:tgtEl>
                                          <p:spTgt spid="17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500"/>
                                        <p:tgtEl>
                                          <p:spTgt spid="17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500"/>
                                        <p:tgtEl>
                                          <p:spTgt spid="17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500"/>
                                        <p:tgtEl>
                                          <p:spTgt spid="17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500"/>
                                        <p:tgtEl>
                                          <p:spTgt spid="17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500"/>
                                        <p:tgtEl>
                                          <p:spTgt spid="17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animEffect filter="fade" transition="in">
                                      <p:cBhvr>
                                        <p:cTn dur="500"/>
                                        <p:tgtEl>
                                          <p:spTgt spid="17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9" st="9"/>
                                            </p:txEl>
                                          </p:spTgt>
                                        </p:tgtEl>
                                        <p:attrNameLst>
                                          <p:attrName>style.visibility</p:attrName>
                                        </p:attrNameLst>
                                      </p:cBhvr>
                                      <p:to>
                                        <p:strVal val="visible"/>
                                      </p:to>
                                    </p:set>
                                    <p:animEffect filter="fade" transition="in">
                                      <p:cBhvr>
                                        <p:cTn dur="500"/>
                                        <p:tgtEl>
                                          <p:spTgt spid="178">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10" st="10"/>
                                            </p:txEl>
                                          </p:spTgt>
                                        </p:tgtEl>
                                        <p:attrNameLst>
                                          <p:attrName>style.visibility</p:attrName>
                                        </p:attrNameLst>
                                      </p:cBhvr>
                                      <p:to>
                                        <p:strVal val="visible"/>
                                      </p:to>
                                    </p:set>
                                    <p:animEffect filter="fade" transition="in">
                                      <p:cBhvr>
                                        <p:cTn dur="500"/>
                                        <p:tgtEl>
                                          <p:spTgt spid="178">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11" st="11"/>
                                            </p:txEl>
                                          </p:spTgt>
                                        </p:tgtEl>
                                        <p:attrNameLst>
                                          <p:attrName>style.visibility</p:attrName>
                                        </p:attrNameLst>
                                      </p:cBhvr>
                                      <p:to>
                                        <p:strVal val="visible"/>
                                      </p:to>
                                    </p:set>
                                    <p:animEffect filter="fade" transition="in">
                                      <p:cBhvr>
                                        <p:cTn dur="500"/>
                                        <p:tgtEl>
                                          <p:spTgt spid="178">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8">
                                            <p:txEl>
                                              <p:pRg end="12" st="12"/>
                                            </p:txEl>
                                          </p:spTgt>
                                        </p:tgtEl>
                                        <p:attrNameLst>
                                          <p:attrName>style.visibility</p:attrName>
                                        </p:attrNameLst>
                                      </p:cBhvr>
                                      <p:to>
                                        <p:strVal val="visible"/>
                                      </p:to>
                                    </p:set>
                                    <p:animEffect filter="fade" transition="in">
                                      <p:cBhvr>
                                        <p:cTn dur="500"/>
                                        <p:tgtEl>
                                          <p:spTgt spid="17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955683" y="-428124"/>
            <a:ext cx="7704600"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Steps And Workflow</a:t>
            </a:r>
            <a:endParaRPr b="1">
              <a:latin typeface="Times New Roman"/>
              <a:ea typeface="Times New Roman"/>
              <a:cs typeface="Times New Roman"/>
              <a:sym typeface="Times New Roman"/>
            </a:endParaRPr>
          </a:p>
        </p:txBody>
      </p:sp>
      <p:sp>
        <p:nvSpPr>
          <p:cNvPr id="184" name="Google Shape;184;p25"/>
          <p:cNvSpPr txBox="1"/>
          <p:nvPr>
            <p:ph idx="1" type="body"/>
          </p:nvPr>
        </p:nvSpPr>
        <p:spPr>
          <a:xfrm>
            <a:off x="848325" y="1115200"/>
            <a:ext cx="8295600" cy="5573400"/>
          </a:xfrm>
          <a:prstGeom prst="rect">
            <a:avLst/>
          </a:prstGeom>
          <a:noFill/>
          <a:ln>
            <a:noFill/>
          </a:ln>
        </p:spPr>
        <p:txBody>
          <a:bodyPr anchorCtr="0" anchor="ctr" bIns="45700" lIns="91425" spcFirstLastPara="1" rIns="91425" wrap="square" tIns="45700">
            <a:noAutofit/>
          </a:bodyPr>
          <a:lstStyle/>
          <a:p>
            <a:pPr indent="0" lvl="0" marL="285750" rtl="0" algn="l">
              <a:lnSpc>
                <a:spcPct val="100000"/>
              </a:lnSpc>
              <a:spcBef>
                <a:spcPts val="0"/>
              </a:spcBef>
              <a:spcAft>
                <a:spcPts val="0"/>
              </a:spcAft>
              <a:buSzPts val="2610"/>
              <a:buNone/>
            </a:pPr>
            <a:r>
              <a:rPr b="1" lang="en-US" sz="1800">
                <a:latin typeface="Times New Roman"/>
                <a:ea typeface="Times New Roman"/>
                <a:cs typeface="Times New Roman"/>
                <a:sym typeface="Times New Roman"/>
              </a:rPr>
              <a:t>3. Availability trends:</a:t>
            </a:r>
            <a:endParaRPr b="1"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 Used </a:t>
            </a:r>
            <a:r>
              <a:rPr b="1" lang="en-US" sz="1800">
                <a:latin typeface="Times New Roman"/>
                <a:ea typeface="Times New Roman"/>
                <a:cs typeface="Times New Roman"/>
                <a:sym typeface="Times New Roman"/>
              </a:rPr>
              <a:t>heatmaps</a:t>
            </a:r>
            <a:r>
              <a:rPr lang="en-US" sz="1800">
                <a:latin typeface="Times New Roman"/>
                <a:ea typeface="Times New Roman"/>
                <a:cs typeface="Times New Roman"/>
                <a:sym typeface="Times New Roman"/>
              </a:rPr>
              <a:t> to show correlations among `price`, `availability_365`, `number_of_reviews`, and `beds`.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b="1" lang="en-US" sz="1800">
                <a:latin typeface="Times New Roman"/>
                <a:ea typeface="Times New Roman"/>
                <a:cs typeface="Times New Roman"/>
                <a:sym typeface="Times New Roman"/>
              </a:rPr>
              <a:t>4. Price distribution:</a:t>
            </a:r>
            <a:endParaRPr b="1"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 Used </a:t>
            </a:r>
            <a:r>
              <a:rPr b="1" lang="en-US" sz="1800">
                <a:latin typeface="Times New Roman"/>
                <a:ea typeface="Times New Roman"/>
                <a:cs typeface="Times New Roman"/>
                <a:sym typeface="Times New Roman"/>
              </a:rPr>
              <a:t>histograms</a:t>
            </a:r>
            <a:r>
              <a:rPr lang="en-US" sz="1800">
                <a:latin typeface="Times New Roman"/>
                <a:ea typeface="Times New Roman"/>
                <a:cs typeface="Times New Roman"/>
                <a:sym typeface="Times New Roman"/>
              </a:rPr>
              <a:t> to show the distribution of prices.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 Majority of the listings were priced between </a:t>
            </a:r>
            <a:r>
              <a:rPr b="1" lang="en-US" sz="1800">
                <a:latin typeface="Times New Roman"/>
                <a:ea typeface="Times New Roman"/>
                <a:cs typeface="Times New Roman"/>
                <a:sym typeface="Times New Roman"/>
              </a:rPr>
              <a:t>$50 - $300</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b="1" lang="en-US" sz="1800">
                <a:latin typeface="Times New Roman"/>
                <a:ea typeface="Times New Roman"/>
                <a:cs typeface="Times New Roman"/>
                <a:sym typeface="Times New Roman"/>
              </a:rPr>
              <a:t>5. Host listings:</a:t>
            </a:r>
            <a:endParaRPr b="1"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 Analyzed hosts with multiple listings using </a:t>
            </a:r>
            <a:r>
              <a:rPr b="1" lang="en-US" sz="1800">
                <a:latin typeface="Times New Roman"/>
                <a:ea typeface="Times New Roman"/>
                <a:cs typeface="Times New Roman"/>
                <a:sym typeface="Times New Roman"/>
              </a:rPr>
              <a:t>boxplots</a:t>
            </a:r>
            <a:r>
              <a:rPr lang="en-US" sz="1800">
                <a:latin typeface="Times New Roman"/>
                <a:ea typeface="Times New Roman"/>
                <a:cs typeface="Times New Roman"/>
                <a:sym typeface="Times New Roman"/>
              </a:rPr>
              <a:t> to identify key contributors.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b="1" lang="en-US" sz="1800">
                <a:latin typeface="Times New Roman"/>
                <a:ea typeface="Times New Roman"/>
                <a:cs typeface="Times New Roman"/>
                <a:sym typeface="Times New Roman"/>
              </a:rPr>
              <a:t>6. Review behavior:</a:t>
            </a:r>
            <a:endParaRPr b="1"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 Used </a:t>
            </a:r>
            <a:r>
              <a:rPr b="1" lang="en-US" sz="1800">
                <a:latin typeface="Times New Roman"/>
                <a:ea typeface="Times New Roman"/>
                <a:cs typeface="Times New Roman"/>
                <a:sym typeface="Times New Roman"/>
              </a:rPr>
              <a:t>pair plots</a:t>
            </a:r>
            <a:r>
              <a:rPr lang="en-US" sz="1800">
                <a:latin typeface="Times New Roman"/>
                <a:ea typeface="Times New Roman"/>
                <a:cs typeface="Times New Roman"/>
                <a:sym typeface="Times New Roman"/>
              </a:rPr>
              <a:t> to show relationships between number of reviews, price, and availability.</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2610"/>
              <a:buNone/>
            </a:pPr>
            <a:r>
              <a:rPr b="1" lang="en-US" sz="1800">
                <a:latin typeface="Times New Roman"/>
                <a:ea typeface="Times New Roman"/>
                <a:cs typeface="Times New Roman"/>
                <a:sym typeface="Times New Roman"/>
              </a:rPr>
              <a:t>3. Data Visualization</a:t>
            </a:r>
            <a:endParaRPr b="1"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Pairplot</a:t>
            </a:r>
            <a:r>
              <a:rPr lang="en-US" sz="1800">
                <a:latin typeface="Times New Roman"/>
                <a:ea typeface="Times New Roman"/>
                <a:cs typeface="Times New Roman"/>
                <a:sym typeface="Times New Roman"/>
              </a:rPr>
              <a:t>: To see correlations among `price`, `availability`, and `number of reviews`.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Heatmap</a:t>
            </a:r>
            <a:r>
              <a:rPr lang="en-US" sz="1800">
                <a:latin typeface="Times New Roman"/>
                <a:ea typeface="Times New Roman"/>
                <a:cs typeface="Times New Roman"/>
                <a:sym typeface="Times New Roman"/>
              </a:rPr>
              <a:t>: Showing correlations among numerical features.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Histograms and Boxplots</a:t>
            </a:r>
            <a:r>
              <a:rPr lang="en-US" sz="1800">
                <a:latin typeface="Times New Roman"/>
                <a:ea typeface="Times New Roman"/>
                <a:cs typeface="Times New Roman"/>
                <a:sym typeface="Times New Roman"/>
              </a:rPr>
              <a:t>: To detect outliers in `price`.</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Bar Charts</a:t>
            </a:r>
            <a:r>
              <a:rPr lang="en-US" sz="1800">
                <a:latin typeface="Times New Roman"/>
                <a:ea typeface="Times New Roman"/>
                <a:cs typeface="Times New Roman"/>
                <a:sym typeface="Times New Roman"/>
              </a:rPr>
              <a:t>: Displaying room types and neighborhood group distributions.</a:t>
            </a:r>
            <a:endParaRPr sz="1800">
              <a:latin typeface="Times New Roman"/>
              <a:ea typeface="Times New Roman"/>
              <a:cs typeface="Times New Roman"/>
              <a:sym typeface="Times New Roman"/>
            </a:endParaRPr>
          </a:p>
          <a:p>
            <a:pPr indent="0" lvl="0" marL="285750" rtl="0" algn="l">
              <a:lnSpc>
                <a:spcPct val="100000"/>
              </a:lnSpc>
              <a:spcBef>
                <a:spcPts val="0"/>
              </a:spcBef>
              <a:spcAft>
                <a:spcPts val="0"/>
              </a:spcAft>
              <a:buSzPts val="2610"/>
              <a:buNone/>
            </a:pPr>
            <a:r>
              <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500"/>
                                        <p:tgtEl>
                                          <p:spTgt spid="18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500"/>
                                        <p:tgtEl>
                                          <p:spTgt spid="18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500"/>
                                        <p:tgtEl>
                                          <p:spTgt spid="18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500"/>
                                        <p:tgtEl>
                                          <p:spTgt spid="18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500"/>
                                        <p:tgtEl>
                                          <p:spTgt spid="18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500"/>
                                        <p:tgtEl>
                                          <p:spTgt spid="18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animEffect filter="fade" transition="in">
                                      <p:cBhvr>
                                        <p:cTn dur="500"/>
                                        <p:tgtEl>
                                          <p:spTgt spid="18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animEffect filter="fade" transition="in">
                                      <p:cBhvr>
                                        <p:cTn dur="500"/>
                                        <p:tgtEl>
                                          <p:spTgt spid="18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9" st="9"/>
                                            </p:txEl>
                                          </p:spTgt>
                                        </p:tgtEl>
                                        <p:attrNameLst>
                                          <p:attrName>style.visibility</p:attrName>
                                        </p:attrNameLst>
                                      </p:cBhvr>
                                      <p:to>
                                        <p:strVal val="visible"/>
                                      </p:to>
                                    </p:set>
                                    <p:animEffect filter="fade" transition="in">
                                      <p:cBhvr>
                                        <p:cTn dur="500"/>
                                        <p:tgtEl>
                                          <p:spTgt spid="184">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0" st="10"/>
                                            </p:txEl>
                                          </p:spTgt>
                                        </p:tgtEl>
                                        <p:attrNameLst>
                                          <p:attrName>style.visibility</p:attrName>
                                        </p:attrNameLst>
                                      </p:cBhvr>
                                      <p:to>
                                        <p:strVal val="visible"/>
                                      </p:to>
                                    </p:set>
                                    <p:animEffect filter="fade" transition="in">
                                      <p:cBhvr>
                                        <p:cTn dur="500"/>
                                        <p:tgtEl>
                                          <p:spTgt spid="184">
                                            <p:txEl>
                                              <p:pRg end="10" st="1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1" st="11"/>
                                            </p:txEl>
                                          </p:spTgt>
                                        </p:tgtEl>
                                        <p:attrNameLst>
                                          <p:attrName>style.visibility</p:attrName>
                                        </p:attrNameLst>
                                      </p:cBhvr>
                                      <p:to>
                                        <p:strVal val="visible"/>
                                      </p:to>
                                    </p:set>
                                    <p:animEffect filter="fade" transition="in">
                                      <p:cBhvr>
                                        <p:cTn dur="500"/>
                                        <p:tgtEl>
                                          <p:spTgt spid="184">
                                            <p:txEl>
                                              <p:pRg end="11" st="1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2" st="12"/>
                                            </p:txEl>
                                          </p:spTgt>
                                        </p:tgtEl>
                                        <p:attrNameLst>
                                          <p:attrName>style.visibility</p:attrName>
                                        </p:attrNameLst>
                                      </p:cBhvr>
                                      <p:to>
                                        <p:strVal val="visible"/>
                                      </p:to>
                                    </p:set>
                                    <p:animEffect filter="fade" transition="in">
                                      <p:cBhvr>
                                        <p:cTn dur="500"/>
                                        <p:tgtEl>
                                          <p:spTgt spid="184">
                                            <p:txEl>
                                              <p:pRg end="12" st="1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3" st="13"/>
                                            </p:txEl>
                                          </p:spTgt>
                                        </p:tgtEl>
                                        <p:attrNameLst>
                                          <p:attrName>style.visibility</p:attrName>
                                        </p:attrNameLst>
                                      </p:cBhvr>
                                      <p:to>
                                        <p:strVal val="visible"/>
                                      </p:to>
                                    </p:set>
                                    <p:animEffect filter="fade" transition="in">
                                      <p:cBhvr>
                                        <p:cTn dur="500"/>
                                        <p:tgtEl>
                                          <p:spTgt spid="184">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4" st="14"/>
                                            </p:txEl>
                                          </p:spTgt>
                                        </p:tgtEl>
                                        <p:attrNameLst>
                                          <p:attrName>style.visibility</p:attrName>
                                        </p:attrNameLst>
                                      </p:cBhvr>
                                      <p:to>
                                        <p:strVal val="visible"/>
                                      </p:to>
                                    </p:set>
                                    <p:animEffect filter="fade" transition="in">
                                      <p:cBhvr>
                                        <p:cTn dur="500"/>
                                        <p:tgtEl>
                                          <p:spTgt spid="184">
                                            <p:txEl>
                                              <p:pRg end="14" st="1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4">
                                            <p:txEl>
                                              <p:pRg end="15" st="15"/>
                                            </p:txEl>
                                          </p:spTgt>
                                        </p:tgtEl>
                                        <p:attrNameLst>
                                          <p:attrName>style.visibility</p:attrName>
                                        </p:attrNameLst>
                                      </p:cBhvr>
                                      <p:to>
                                        <p:strVal val="visible"/>
                                      </p:to>
                                    </p:set>
                                    <p:animEffect filter="fade" transition="in">
                                      <p:cBhvr>
                                        <p:cTn dur="500"/>
                                        <p:tgtEl>
                                          <p:spTgt spid="18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982125" y="457200"/>
            <a:ext cx="7704600" cy="1580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Key Functions &amp; Libraries Used</a:t>
            </a:r>
            <a:endParaRPr>
              <a:latin typeface="Times New Roman"/>
              <a:ea typeface="Times New Roman"/>
              <a:cs typeface="Times New Roman"/>
              <a:sym typeface="Times New Roman"/>
            </a:endParaRPr>
          </a:p>
        </p:txBody>
      </p:sp>
      <p:sp>
        <p:nvSpPr>
          <p:cNvPr id="190" name="Google Shape;190;p26"/>
          <p:cNvSpPr txBox="1"/>
          <p:nvPr>
            <p:ph idx="1" type="body"/>
          </p:nvPr>
        </p:nvSpPr>
        <p:spPr>
          <a:xfrm>
            <a:off x="982121" y="2139675"/>
            <a:ext cx="7704600" cy="3332700"/>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3258"/>
              <a:buFont typeface="Times New Roman"/>
              <a:buChar char="•"/>
            </a:pPr>
            <a:r>
              <a:rPr lang="en-US" sz="2340" cap="none">
                <a:solidFill>
                  <a:schemeClr val="dk1"/>
                </a:solidFill>
                <a:latin typeface="Times New Roman"/>
                <a:ea typeface="Times New Roman"/>
                <a:cs typeface="Times New Roman"/>
                <a:sym typeface="Times New Roman"/>
              </a:rPr>
              <a:t>For data analysis, we used several Python libraries:</a:t>
            </a:r>
            <a:endParaRPr sz="2340">
              <a:latin typeface="Times New Roman"/>
              <a:ea typeface="Times New Roman"/>
              <a:cs typeface="Times New Roman"/>
              <a:sym typeface="Times New Roman"/>
            </a:endParaRPr>
          </a:p>
          <a:p>
            <a:pPr indent="0" lvl="0" marL="661670" rtl="0" algn="l">
              <a:lnSpc>
                <a:spcPct val="80000"/>
              </a:lnSpc>
              <a:spcBef>
                <a:spcPts val="1045"/>
              </a:spcBef>
              <a:spcAft>
                <a:spcPts val="0"/>
              </a:spcAft>
              <a:buSzPts val="2958"/>
              <a:buNone/>
            </a:pPr>
            <a:r>
              <a:t/>
            </a:r>
            <a:endParaRPr sz="2340">
              <a:latin typeface="Times New Roman"/>
              <a:ea typeface="Times New Roman"/>
              <a:cs typeface="Times New Roman"/>
              <a:sym typeface="Times New Roman"/>
            </a:endParaRPr>
          </a:p>
          <a:p>
            <a:pPr indent="-377190" lvl="0" marL="914400" rtl="0" algn="l">
              <a:lnSpc>
                <a:spcPct val="80000"/>
              </a:lnSpc>
              <a:spcBef>
                <a:spcPts val="1045"/>
              </a:spcBef>
              <a:spcAft>
                <a:spcPts val="0"/>
              </a:spcAft>
              <a:buClr>
                <a:srgbClr val="262626"/>
              </a:buClr>
              <a:buSzPts val="2340"/>
              <a:buFont typeface="Times New Roman"/>
              <a:buAutoNum type="arabicPeriod"/>
            </a:pPr>
            <a:r>
              <a:rPr b="1" lang="en-US" sz="2340" cap="none">
                <a:solidFill>
                  <a:schemeClr val="dk1"/>
                </a:solidFill>
                <a:latin typeface="Times New Roman"/>
                <a:ea typeface="Times New Roman"/>
                <a:cs typeface="Times New Roman"/>
                <a:sym typeface="Times New Roman"/>
              </a:rPr>
              <a:t>pandas:</a:t>
            </a:r>
            <a:r>
              <a:rPr lang="en-US" sz="2340" cap="none">
                <a:solidFill>
                  <a:schemeClr val="dk1"/>
                </a:solidFill>
                <a:latin typeface="Times New Roman"/>
                <a:ea typeface="Times New Roman"/>
                <a:cs typeface="Times New Roman"/>
                <a:sym typeface="Times New Roman"/>
              </a:rPr>
              <a:t> Data manipulation (.read_csv(),</a:t>
            </a:r>
            <a:r>
              <a:rPr lang="en-US" sz="2340">
                <a:latin typeface="Times New Roman"/>
                <a:ea typeface="Times New Roman"/>
                <a:cs typeface="Times New Roman"/>
                <a:sym typeface="Times New Roman"/>
              </a:rPr>
              <a:t> </a:t>
            </a:r>
            <a:r>
              <a:rPr lang="en-US" sz="2340" cap="none">
                <a:solidFill>
                  <a:schemeClr val="dk1"/>
                </a:solidFill>
                <a:latin typeface="Times New Roman"/>
                <a:ea typeface="Times New Roman"/>
                <a:cs typeface="Times New Roman"/>
                <a:sym typeface="Times New Roman"/>
              </a:rPr>
              <a:t>.describe(), .groupby())</a:t>
            </a:r>
            <a:endParaRPr sz="2340">
              <a:latin typeface="Times New Roman"/>
              <a:ea typeface="Times New Roman"/>
              <a:cs typeface="Times New Roman"/>
              <a:sym typeface="Times New Roman"/>
            </a:endParaRPr>
          </a:p>
          <a:p>
            <a:pPr indent="-377190" lvl="0" marL="914400" rtl="0" algn="l">
              <a:lnSpc>
                <a:spcPct val="80000"/>
              </a:lnSpc>
              <a:spcBef>
                <a:spcPts val="0"/>
              </a:spcBef>
              <a:spcAft>
                <a:spcPts val="0"/>
              </a:spcAft>
              <a:buClr>
                <a:srgbClr val="262626"/>
              </a:buClr>
              <a:buSzPts val="2340"/>
              <a:buFont typeface="Times New Roman"/>
              <a:buAutoNum type="arabicPeriod"/>
            </a:pPr>
            <a:r>
              <a:rPr b="1" lang="en-US" sz="2340" cap="none">
                <a:solidFill>
                  <a:schemeClr val="dk1"/>
                </a:solidFill>
                <a:latin typeface="Times New Roman"/>
                <a:ea typeface="Times New Roman"/>
                <a:cs typeface="Times New Roman"/>
                <a:sym typeface="Times New Roman"/>
              </a:rPr>
              <a:t>numpy:</a:t>
            </a:r>
            <a:r>
              <a:rPr lang="en-US" sz="2340" cap="none">
                <a:solidFill>
                  <a:schemeClr val="dk1"/>
                </a:solidFill>
                <a:latin typeface="Times New Roman"/>
                <a:ea typeface="Times New Roman"/>
                <a:cs typeface="Times New Roman"/>
                <a:sym typeface="Times New Roman"/>
              </a:rPr>
              <a:t> Numerical operations (.mean(),</a:t>
            </a:r>
            <a:r>
              <a:rPr lang="en-US" sz="2340">
                <a:latin typeface="Times New Roman"/>
                <a:ea typeface="Times New Roman"/>
                <a:cs typeface="Times New Roman"/>
                <a:sym typeface="Times New Roman"/>
              </a:rPr>
              <a:t> </a:t>
            </a:r>
            <a:r>
              <a:rPr lang="en-US" sz="2340" cap="none">
                <a:solidFill>
                  <a:schemeClr val="dk1"/>
                </a:solidFill>
                <a:latin typeface="Times New Roman"/>
                <a:ea typeface="Times New Roman"/>
                <a:cs typeface="Times New Roman"/>
                <a:sym typeface="Times New Roman"/>
              </a:rPr>
              <a:t>.median())</a:t>
            </a:r>
            <a:endParaRPr sz="2340">
              <a:latin typeface="Times New Roman"/>
              <a:ea typeface="Times New Roman"/>
              <a:cs typeface="Times New Roman"/>
              <a:sym typeface="Times New Roman"/>
            </a:endParaRPr>
          </a:p>
          <a:p>
            <a:pPr indent="-377190" lvl="0" marL="914400" rtl="0" algn="l">
              <a:lnSpc>
                <a:spcPct val="80000"/>
              </a:lnSpc>
              <a:spcBef>
                <a:spcPts val="0"/>
              </a:spcBef>
              <a:spcAft>
                <a:spcPts val="0"/>
              </a:spcAft>
              <a:buClr>
                <a:srgbClr val="262626"/>
              </a:buClr>
              <a:buSzPts val="2340"/>
              <a:buFont typeface="Times New Roman"/>
              <a:buAutoNum type="arabicPeriod"/>
            </a:pPr>
            <a:r>
              <a:rPr b="1" lang="en-US" sz="2340" cap="none">
                <a:solidFill>
                  <a:schemeClr val="dk1"/>
                </a:solidFill>
                <a:latin typeface="Times New Roman"/>
                <a:ea typeface="Times New Roman"/>
                <a:cs typeface="Times New Roman"/>
                <a:sym typeface="Times New Roman"/>
              </a:rPr>
              <a:t>matplotlib &amp; seaborn:</a:t>
            </a:r>
            <a:r>
              <a:rPr lang="en-US" sz="2340" cap="none">
                <a:solidFill>
                  <a:schemeClr val="dk1"/>
                </a:solidFill>
                <a:latin typeface="Times New Roman"/>
                <a:ea typeface="Times New Roman"/>
                <a:cs typeface="Times New Roman"/>
                <a:sym typeface="Times New Roman"/>
              </a:rPr>
              <a:t> Data visualization (histplot(), .barplot())</a:t>
            </a:r>
            <a:endParaRPr sz="2340">
              <a:latin typeface="Times New Roman"/>
              <a:ea typeface="Times New Roman"/>
              <a:cs typeface="Times New Roman"/>
              <a:sym typeface="Times New Roman"/>
            </a:endParaRPr>
          </a:p>
          <a:p>
            <a:pPr indent="-377190" lvl="0" marL="914400" rtl="0" algn="l">
              <a:lnSpc>
                <a:spcPct val="80000"/>
              </a:lnSpc>
              <a:spcBef>
                <a:spcPts val="0"/>
              </a:spcBef>
              <a:spcAft>
                <a:spcPts val="0"/>
              </a:spcAft>
              <a:buClr>
                <a:srgbClr val="262626"/>
              </a:buClr>
              <a:buSzPts val="2340"/>
              <a:buFont typeface="Times New Roman"/>
              <a:buAutoNum type="arabicPeriod"/>
            </a:pPr>
            <a:r>
              <a:rPr b="1" lang="en-US" sz="2340" cap="none">
                <a:solidFill>
                  <a:schemeClr val="dk1"/>
                </a:solidFill>
                <a:latin typeface="Times New Roman"/>
                <a:ea typeface="Times New Roman"/>
                <a:cs typeface="Times New Roman"/>
                <a:sym typeface="Times New Roman"/>
              </a:rPr>
              <a:t>scikit-learn:</a:t>
            </a:r>
            <a:r>
              <a:rPr lang="en-US" sz="2340" cap="none">
                <a:solidFill>
                  <a:schemeClr val="dk1"/>
                </a:solidFill>
                <a:latin typeface="Times New Roman"/>
                <a:ea typeface="Times New Roman"/>
                <a:cs typeface="Times New Roman"/>
                <a:sym typeface="Times New Roman"/>
              </a:rPr>
              <a:t> Machine learning for price prediction</a:t>
            </a:r>
            <a:endParaRPr sz="234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500"/>
                                        <p:tgtEl>
                                          <p:spTgt spid="1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500"/>
                                        <p:tgtEl>
                                          <p:spTgt spid="1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500"/>
                                        <p:tgtEl>
                                          <p:spTgt spid="1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500"/>
                                        <p:tgtEl>
                                          <p:spTgt spid="1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500"/>
                                        <p:tgtEl>
                                          <p:spTgt spid="1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500"/>
                                        <p:tgtEl>
                                          <p:spTgt spid="1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982133" y="-356774"/>
            <a:ext cx="7704600" cy="1981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b="1" lang="en-US">
                <a:latin typeface="Times New Roman"/>
                <a:ea typeface="Times New Roman"/>
                <a:cs typeface="Times New Roman"/>
                <a:sym typeface="Times New Roman"/>
              </a:rPr>
              <a:t>Key Findings &amp; Insights</a:t>
            </a:r>
            <a:endParaRPr b="1">
              <a:latin typeface="Times New Roman"/>
              <a:ea typeface="Times New Roman"/>
              <a:cs typeface="Times New Roman"/>
              <a:sym typeface="Times New Roman"/>
            </a:endParaRPr>
          </a:p>
        </p:txBody>
      </p:sp>
      <p:sp>
        <p:nvSpPr>
          <p:cNvPr id="196" name="Google Shape;196;p27"/>
          <p:cNvSpPr txBox="1"/>
          <p:nvPr>
            <p:ph idx="1" type="body"/>
          </p:nvPr>
        </p:nvSpPr>
        <p:spPr>
          <a:xfrm>
            <a:off x="874750" y="1498450"/>
            <a:ext cx="8166300" cy="470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830"/>
              </a:spcBef>
              <a:spcAft>
                <a:spcPts val="0"/>
              </a:spcAft>
              <a:buSzPts val="2610"/>
              <a:buNone/>
            </a:pPr>
            <a:r>
              <a:rPr b="1" lang="en-US" sz="1900">
                <a:latin typeface="Times New Roman"/>
                <a:ea typeface="Times New Roman"/>
                <a:cs typeface="Times New Roman"/>
                <a:sym typeface="Times New Roman"/>
              </a:rPr>
              <a:t>1. Price Trends:  </a:t>
            </a:r>
            <a:endParaRPr b="1"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a:t>
            </a:r>
            <a:r>
              <a:rPr b="1" lang="en-US" sz="1900">
                <a:latin typeface="Times New Roman"/>
                <a:ea typeface="Times New Roman"/>
                <a:cs typeface="Times New Roman"/>
                <a:sym typeface="Times New Roman"/>
              </a:rPr>
              <a:t>Manhattan </a:t>
            </a:r>
            <a:r>
              <a:rPr lang="en-US" sz="1900">
                <a:latin typeface="Times New Roman"/>
                <a:ea typeface="Times New Roman"/>
                <a:cs typeface="Times New Roman"/>
                <a:sym typeface="Times New Roman"/>
              </a:rPr>
              <a:t>has the most expensive listings, followed by Brooklyn.  </a:t>
            </a:r>
            <a:endParaRPr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a:t>
            </a:r>
            <a:r>
              <a:rPr b="1" lang="en-US" sz="1900">
                <a:latin typeface="Times New Roman"/>
                <a:ea typeface="Times New Roman"/>
                <a:cs typeface="Times New Roman"/>
                <a:sym typeface="Times New Roman"/>
              </a:rPr>
              <a:t>Entire homes/apartments</a:t>
            </a:r>
            <a:r>
              <a:rPr lang="en-US" sz="1900">
                <a:latin typeface="Times New Roman"/>
                <a:ea typeface="Times New Roman"/>
                <a:cs typeface="Times New Roman"/>
                <a:sym typeface="Times New Roman"/>
              </a:rPr>
              <a:t> cost significantly more than private or shared rooms.  </a:t>
            </a:r>
            <a:endParaRPr sz="1900">
              <a:latin typeface="Times New Roman"/>
              <a:ea typeface="Times New Roman"/>
              <a:cs typeface="Times New Roman"/>
              <a:sym typeface="Times New Roman"/>
            </a:endParaRPr>
          </a:p>
          <a:p>
            <a:pPr indent="0" lvl="0" marL="0" rtl="0" algn="l">
              <a:lnSpc>
                <a:spcPct val="90000"/>
              </a:lnSpc>
              <a:spcBef>
                <a:spcPts val="830"/>
              </a:spcBef>
              <a:spcAft>
                <a:spcPts val="0"/>
              </a:spcAft>
              <a:buSzPts val="2610"/>
              <a:buNone/>
            </a:pPr>
            <a:r>
              <a:rPr b="1" lang="en-US" sz="1900">
                <a:latin typeface="Times New Roman"/>
                <a:ea typeface="Times New Roman"/>
                <a:cs typeface="Times New Roman"/>
                <a:sym typeface="Times New Roman"/>
              </a:rPr>
              <a:t>2. Room Type Distribution:  </a:t>
            </a:r>
            <a:endParaRPr b="1"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a:t>
            </a:r>
            <a:r>
              <a:rPr b="1" lang="en-US" sz="1900">
                <a:latin typeface="Times New Roman"/>
                <a:ea typeface="Times New Roman"/>
                <a:cs typeface="Times New Roman"/>
                <a:sym typeface="Times New Roman"/>
              </a:rPr>
              <a:t>Entire homes/apartments </a:t>
            </a:r>
            <a:r>
              <a:rPr lang="en-US" sz="1900">
                <a:latin typeface="Times New Roman"/>
                <a:ea typeface="Times New Roman"/>
                <a:cs typeface="Times New Roman"/>
                <a:sym typeface="Times New Roman"/>
              </a:rPr>
              <a:t>are the most common, but </a:t>
            </a:r>
            <a:r>
              <a:rPr b="1" lang="en-US" sz="1900">
                <a:latin typeface="Times New Roman"/>
                <a:ea typeface="Times New Roman"/>
                <a:cs typeface="Times New Roman"/>
                <a:sym typeface="Times New Roman"/>
              </a:rPr>
              <a:t>private rooms</a:t>
            </a:r>
            <a:r>
              <a:rPr lang="en-US" sz="1900">
                <a:latin typeface="Times New Roman"/>
                <a:ea typeface="Times New Roman"/>
                <a:cs typeface="Times New Roman"/>
                <a:sym typeface="Times New Roman"/>
              </a:rPr>
              <a:t> offer budget-friendly options.</a:t>
            </a:r>
            <a:endParaRPr sz="1900">
              <a:latin typeface="Times New Roman"/>
              <a:ea typeface="Times New Roman"/>
              <a:cs typeface="Times New Roman"/>
              <a:sym typeface="Times New Roman"/>
            </a:endParaRPr>
          </a:p>
          <a:p>
            <a:pPr indent="0" lvl="0" marL="0" rtl="0" algn="l">
              <a:lnSpc>
                <a:spcPct val="90000"/>
              </a:lnSpc>
              <a:spcBef>
                <a:spcPts val="830"/>
              </a:spcBef>
              <a:spcAft>
                <a:spcPts val="0"/>
              </a:spcAft>
              <a:buSzPts val="2610"/>
              <a:buNone/>
            </a:pPr>
            <a:r>
              <a:rPr b="1" lang="en-US" sz="1900">
                <a:latin typeface="Times New Roman"/>
                <a:ea typeface="Times New Roman"/>
                <a:cs typeface="Times New Roman"/>
                <a:sym typeface="Times New Roman"/>
              </a:rPr>
              <a:t>3. Outliers in Price:  </a:t>
            </a:r>
            <a:endParaRPr b="1"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Few listings priced </a:t>
            </a:r>
            <a:r>
              <a:rPr b="1" lang="en-US" sz="1900">
                <a:latin typeface="Times New Roman"/>
                <a:ea typeface="Times New Roman"/>
                <a:cs typeface="Times New Roman"/>
                <a:sym typeface="Times New Roman"/>
              </a:rPr>
              <a:t>at $10,000+ </a:t>
            </a:r>
            <a:r>
              <a:rPr lang="en-US" sz="1900">
                <a:latin typeface="Times New Roman"/>
                <a:ea typeface="Times New Roman"/>
                <a:cs typeface="Times New Roman"/>
                <a:sym typeface="Times New Roman"/>
              </a:rPr>
              <a:t>were detected, indicating the need to filter such extreme values.</a:t>
            </a:r>
            <a:endParaRPr sz="1900">
              <a:latin typeface="Times New Roman"/>
              <a:ea typeface="Times New Roman"/>
              <a:cs typeface="Times New Roman"/>
              <a:sym typeface="Times New Roman"/>
            </a:endParaRPr>
          </a:p>
          <a:p>
            <a:pPr indent="0" lvl="0" marL="0" rtl="0" algn="l">
              <a:lnSpc>
                <a:spcPct val="90000"/>
              </a:lnSpc>
              <a:spcBef>
                <a:spcPts val="830"/>
              </a:spcBef>
              <a:spcAft>
                <a:spcPts val="0"/>
              </a:spcAft>
              <a:buSzPts val="2610"/>
              <a:buNone/>
            </a:pPr>
            <a:r>
              <a:rPr b="1" lang="en-US" sz="1900">
                <a:latin typeface="Times New Roman"/>
                <a:ea typeface="Times New Roman"/>
                <a:cs typeface="Times New Roman"/>
                <a:sym typeface="Times New Roman"/>
              </a:rPr>
              <a:t>4. Availability Patterns:  </a:t>
            </a:r>
            <a:endParaRPr b="1"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Listings with </a:t>
            </a:r>
            <a:r>
              <a:rPr b="1" lang="en-US" sz="1900">
                <a:latin typeface="Times New Roman"/>
                <a:ea typeface="Times New Roman"/>
                <a:cs typeface="Times New Roman"/>
                <a:sym typeface="Times New Roman"/>
              </a:rPr>
              <a:t>high availability </a:t>
            </a:r>
            <a:r>
              <a:rPr lang="en-US" sz="1900">
                <a:latin typeface="Times New Roman"/>
                <a:ea typeface="Times New Roman"/>
                <a:cs typeface="Times New Roman"/>
                <a:sym typeface="Times New Roman"/>
              </a:rPr>
              <a:t>tend to have lower prices and more reviews, likely due to better guest experience.</a:t>
            </a:r>
            <a:endParaRPr sz="1900">
              <a:latin typeface="Times New Roman"/>
              <a:ea typeface="Times New Roman"/>
              <a:cs typeface="Times New Roman"/>
              <a:sym typeface="Times New Roman"/>
            </a:endParaRPr>
          </a:p>
          <a:p>
            <a:pPr indent="0" lvl="0" marL="0" rtl="0" algn="l">
              <a:lnSpc>
                <a:spcPct val="90000"/>
              </a:lnSpc>
              <a:spcBef>
                <a:spcPts val="830"/>
              </a:spcBef>
              <a:spcAft>
                <a:spcPts val="0"/>
              </a:spcAft>
              <a:buSzPts val="2610"/>
              <a:buNone/>
            </a:pPr>
            <a:r>
              <a:rPr b="1" lang="en-US" sz="1900">
                <a:latin typeface="Times New Roman"/>
                <a:ea typeface="Times New Roman"/>
                <a:cs typeface="Times New Roman"/>
                <a:sym typeface="Times New Roman"/>
              </a:rPr>
              <a:t>5. Host Behavior:  </a:t>
            </a:r>
            <a:endParaRPr b="1" sz="1900">
              <a:latin typeface="Times New Roman"/>
              <a:ea typeface="Times New Roman"/>
              <a:cs typeface="Times New Roman"/>
              <a:sym typeface="Times New Roman"/>
            </a:endParaRPr>
          </a:p>
          <a:p>
            <a:pPr indent="0" lvl="0" marL="285750" rtl="0" algn="l">
              <a:lnSpc>
                <a:spcPct val="90000"/>
              </a:lnSpc>
              <a:spcBef>
                <a:spcPts val="830"/>
              </a:spcBef>
              <a:spcAft>
                <a:spcPts val="0"/>
              </a:spcAft>
              <a:buSzPts val="2610"/>
              <a:buNone/>
            </a:pPr>
            <a:r>
              <a:rPr lang="en-US" sz="1900">
                <a:latin typeface="Times New Roman"/>
                <a:ea typeface="Times New Roman"/>
                <a:cs typeface="Times New Roman"/>
                <a:sym typeface="Times New Roman"/>
              </a:rPr>
              <a:t>   - Some hosts manage </a:t>
            </a:r>
            <a:r>
              <a:rPr b="1" lang="en-US" sz="1900">
                <a:latin typeface="Times New Roman"/>
                <a:ea typeface="Times New Roman"/>
                <a:cs typeface="Times New Roman"/>
                <a:sym typeface="Times New Roman"/>
              </a:rPr>
              <a:t>multiple listings</a:t>
            </a:r>
            <a:r>
              <a:rPr lang="en-US" sz="1900">
                <a:latin typeface="Times New Roman"/>
                <a:ea typeface="Times New Roman"/>
                <a:cs typeface="Times New Roman"/>
                <a:sym typeface="Times New Roman"/>
              </a:rPr>
              <a:t>, indicating a trend toward professional hosting.</a:t>
            </a:r>
            <a:endParaRPr sz="1900">
              <a:latin typeface="Times New Roman"/>
              <a:ea typeface="Times New Roman"/>
              <a:cs typeface="Times New Roman"/>
              <a:sym typeface="Times New Roman"/>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500"/>
                                        <p:tgtEl>
                                          <p:spTgt spid="19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500"/>
                                        <p:tgtEl>
                                          <p:spTgt spid="19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500"/>
                                        <p:tgtEl>
                                          <p:spTgt spid="19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500"/>
                                        <p:tgtEl>
                                          <p:spTgt spid="19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Effect filter="fade" transition="in">
                                      <p:cBhvr>
                                        <p:cTn dur="500"/>
                                        <p:tgtEl>
                                          <p:spTgt spid="196">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9" st="9"/>
                                            </p:txEl>
                                          </p:spTgt>
                                        </p:tgtEl>
                                        <p:attrNameLst>
                                          <p:attrName>style.visibility</p:attrName>
                                        </p:attrNameLst>
                                      </p:cBhvr>
                                      <p:to>
                                        <p:strVal val="visible"/>
                                      </p:to>
                                    </p:set>
                                    <p:animEffect filter="fade" transition="in">
                                      <p:cBhvr>
                                        <p:cTn dur="500"/>
                                        <p:tgtEl>
                                          <p:spTgt spid="196">
                                            <p:txEl>
                                              <p:pRg end="9" st="9"/>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6">
                                            <p:txEl>
                                              <p:pRg end="10" st="10"/>
                                            </p:txEl>
                                          </p:spTgt>
                                        </p:tgtEl>
                                        <p:attrNameLst>
                                          <p:attrName>style.visibility</p:attrName>
                                        </p:attrNameLst>
                                      </p:cBhvr>
                                      <p:to>
                                        <p:strVal val="visible"/>
                                      </p:to>
                                    </p:set>
                                    <p:animEffect filter="fade" transition="in">
                                      <p:cBhvr>
                                        <p:cTn dur="500"/>
                                        <p:tgtEl>
                                          <p:spTgt spid="19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