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5" r:id="rId1"/>
  </p:sldMasterIdLst>
  <p:notesMasterIdLst>
    <p:notesMasterId r:id="rId10"/>
  </p:notesMasterIdLst>
  <p:sldIdLst>
    <p:sldId id="256" r:id="rId2"/>
    <p:sldId id="257" r:id="rId3"/>
    <p:sldId id="259" r:id="rId4"/>
    <p:sldId id="261" r:id="rId5"/>
    <p:sldId id="260" r:id="rId6"/>
    <p:sldId id="258"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7F232-3ADC-114E-830B-50BFB7141B10}" type="datetimeFigureOut">
              <a:rPr lang="en-US" smtClean="0"/>
              <a:t>11/16/20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567C4-48B4-7744-9BD8-45F357FED384}" type="slidenum">
              <a:rPr lang="en-US" smtClean="0"/>
              <a:t>‹#›</a:t>
            </a:fld>
            <a:endParaRPr lang="en-US"/>
          </a:p>
        </p:txBody>
      </p:sp>
    </p:spTree>
    <p:extLst>
      <p:ext uri="{BB962C8B-B14F-4D97-AF65-F5344CB8AC3E}">
        <p14:creationId xmlns:p14="http://schemas.microsoft.com/office/powerpoint/2010/main" val="859667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3567C4-48B4-7744-9BD8-45F357FED384}" type="slidenum">
              <a:rPr lang="en-US" smtClean="0"/>
              <a:t>6</a:t>
            </a:fld>
            <a:endParaRPr lang="en-US"/>
          </a:p>
        </p:txBody>
      </p:sp>
    </p:spTree>
    <p:extLst>
      <p:ext uri="{BB962C8B-B14F-4D97-AF65-F5344CB8AC3E}">
        <p14:creationId xmlns:p14="http://schemas.microsoft.com/office/powerpoint/2010/main" val="2222587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11/16/20</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9317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11/16/20</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3358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11/16/20</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61660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11/16/20</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3542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11/16/20</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9132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11/16/20</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4080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11/16/20</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37171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11/16/20</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23271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11/16/20</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1235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11/16/20</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1207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11/16/20</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6065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11/16/20</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67752638"/>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2" name="Rectangle 13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Picture 3">
            <a:extLst>
              <a:ext uri="{FF2B5EF4-FFF2-40B4-BE49-F238E27FC236}">
                <a16:creationId xmlns:a16="http://schemas.microsoft.com/office/drawing/2014/main" id="{168BB385-B406-49E6-9411-B6280873D354}"/>
              </a:ext>
            </a:extLst>
          </p:cNvPr>
          <p:cNvPicPr>
            <a:picLocks noChangeAspect="1"/>
          </p:cNvPicPr>
          <p:nvPr/>
        </p:nvPicPr>
        <p:blipFill rotWithShape="1">
          <a:blip r:embed="rId2"/>
          <a:srcRect/>
          <a:stretch/>
        </p:blipFill>
        <p:spPr>
          <a:xfrm>
            <a:off x="20" y="10"/>
            <a:ext cx="12191980" cy="6857990"/>
          </a:xfrm>
          <a:prstGeom prst="rect">
            <a:avLst/>
          </a:prstGeom>
        </p:spPr>
      </p:pic>
      <p:sp>
        <p:nvSpPr>
          <p:cNvPr id="141" name="Rectangle 140">
            <a:extLst>
              <a:ext uri="{FF2B5EF4-FFF2-40B4-BE49-F238E27FC236}">
                <a16:creationId xmlns:a16="http://schemas.microsoft.com/office/drawing/2014/main" id="{52F9B1C2-7D20-4F91-A660-197C98B9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7015" y="1939445"/>
            <a:ext cx="6114985" cy="2298326"/>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CB2CF-925E-764D-BAA4-867C66A90AA0}"/>
              </a:ext>
            </a:extLst>
          </p:cNvPr>
          <p:cNvSpPr>
            <a:spLocks noGrp="1"/>
          </p:cNvSpPr>
          <p:nvPr>
            <p:ph type="ctrTitle"/>
          </p:nvPr>
        </p:nvSpPr>
        <p:spPr>
          <a:xfrm>
            <a:off x="6561647" y="2100845"/>
            <a:ext cx="4953262" cy="1975527"/>
          </a:xfrm>
        </p:spPr>
        <p:txBody>
          <a:bodyPr anchor="ctr">
            <a:normAutofit/>
          </a:bodyPr>
          <a:lstStyle/>
          <a:p>
            <a:pPr algn="l"/>
            <a:r>
              <a:rPr lang="en-US" sz="6600" dirty="0"/>
              <a:t>Text- To- speech</a:t>
            </a:r>
          </a:p>
        </p:txBody>
      </p:sp>
      <p:sp>
        <p:nvSpPr>
          <p:cNvPr id="143" name="Rectangle 142">
            <a:extLst>
              <a:ext uri="{FF2B5EF4-FFF2-40B4-BE49-F238E27FC236}">
                <a16:creationId xmlns:a16="http://schemas.microsoft.com/office/drawing/2014/main" id="{A89C4E6E-ECA4-40E5-A54E-13E92B678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7015" y="4237771"/>
            <a:ext cx="6114982" cy="809351"/>
          </a:xfrm>
          <a:prstGeom prst="rect">
            <a:avLst/>
          </a:prstGeom>
          <a:solidFill>
            <a:schemeClr val="tx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CC1BC95-54AB-B942-8017-0D78A6644E49}"/>
              </a:ext>
            </a:extLst>
          </p:cNvPr>
          <p:cNvSpPr>
            <a:spLocks noGrp="1"/>
          </p:cNvSpPr>
          <p:nvPr>
            <p:ph type="subTitle" idx="1"/>
          </p:nvPr>
        </p:nvSpPr>
        <p:spPr>
          <a:xfrm>
            <a:off x="6561648" y="4372379"/>
            <a:ext cx="4953262" cy="540135"/>
          </a:xfrm>
        </p:spPr>
        <p:txBody>
          <a:bodyPr anchor="ctr">
            <a:normAutofit/>
          </a:bodyPr>
          <a:lstStyle/>
          <a:p>
            <a:pPr algn="l"/>
            <a:r>
              <a:rPr lang="en-US" sz="2600" i="1"/>
              <a:t>PRESENTED BY- MANASI TAYADE</a:t>
            </a:r>
          </a:p>
        </p:txBody>
      </p:sp>
    </p:spTree>
    <p:extLst>
      <p:ext uri="{BB962C8B-B14F-4D97-AF65-F5344CB8AC3E}">
        <p14:creationId xmlns:p14="http://schemas.microsoft.com/office/powerpoint/2010/main" val="409990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07438D-168F-3F43-8B94-6D1E9F2AE077}"/>
              </a:ext>
            </a:extLst>
          </p:cNvPr>
          <p:cNvSpPr>
            <a:spLocks noGrp="1"/>
          </p:cNvSpPr>
          <p:nvPr>
            <p:ph type="title"/>
          </p:nvPr>
        </p:nvSpPr>
        <p:spPr>
          <a:xfrm>
            <a:off x="960120" y="317814"/>
            <a:ext cx="10268712" cy="1700784"/>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0FF47415-0211-3743-BB1E-B7A1FC44E803}"/>
              </a:ext>
            </a:extLst>
          </p:cNvPr>
          <p:cNvSpPr>
            <a:spLocks noGrp="1"/>
          </p:cNvSpPr>
          <p:nvPr>
            <p:ph idx="1"/>
          </p:nvPr>
        </p:nvSpPr>
        <p:spPr>
          <a:xfrm>
            <a:off x="960120" y="2587752"/>
            <a:ext cx="10268712" cy="3593592"/>
          </a:xfrm>
        </p:spPr>
        <p:txBody>
          <a:bodyPr>
            <a:normAutofit/>
          </a:bodyPr>
          <a:lstStyle/>
          <a:p>
            <a:pPr marL="457200" indent="-457200">
              <a:lnSpc>
                <a:spcPct val="91000"/>
              </a:lnSpc>
              <a:buFont typeface="Arial" panose="020B0604020202020204" pitchFamily="34" charset="0"/>
              <a:buChar char="•"/>
            </a:pPr>
            <a:r>
              <a:rPr lang="en-US" sz="2000"/>
              <a:t>The text-to-speech (TTS) is the process of converting words into a vocal audio form. </a:t>
            </a:r>
          </a:p>
          <a:p>
            <a:pPr marL="457200" indent="-457200">
              <a:lnSpc>
                <a:spcPct val="91000"/>
              </a:lnSpc>
              <a:buFont typeface="Arial" panose="020B0604020202020204" pitchFamily="34" charset="0"/>
              <a:buChar char="•"/>
            </a:pPr>
            <a:r>
              <a:rPr lang="en-US" sz="2000"/>
              <a:t>The program, tool, or software takes an input text from the user, and using methods of natural language processing understands the linguistics of the language being used and performs logical inference on the text. </a:t>
            </a:r>
          </a:p>
          <a:p>
            <a:pPr marL="457200" indent="-457200">
              <a:lnSpc>
                <a:spcPct val="91000"/>
              </a:lnSpc>
              <a:buFont typeface="Arial" panose="020B0604020202020204" pitchFamily="34" charset="0"/>
              <a:buChar char="•"/>
            </a:pPr>
            <a:r>
              <a:rPr lang="en-US" sz="2000"/>
              <a:t>This processed text is passed into the next block where digital signal processing is performed on the processed text. </a:t>
            </a:r>
          </a:p>
          <a:p>
            <a:pPr marL="457200" indent="-457200">
              <a:lnSpc>
                <a:spcPct val="91000"/>
              </a:lnSpc>
              <a:buFont typeface="Arial" panose="020B0604020202020204" pitchFamily="34" charset="0"/>
              <a:buChar char="•"/>
            </a:pPr>
            <a:r>
              <a:rPr lang="en-US" sz="2000"/>
              <a:t>The text being passed is firstly pre-processed with the help of natural language processing, and then using digital signal processing is converted to speech.</a:t>
            </a:r>
          </a:p>
          <a:p>
            <a:pPr marL="457200" indent="-457200">
              <a:lnSpc>
                <a:spcPct val="91000"/>
              </a:lnSpc>
              <a:buFont typeface="Arial" panose="020B0604020202020204" pitchFamily="34" charset="0"/>
              <a:buChar char="•"/>
            </a:pPr>
            <a:r>
              <a:rPr lang="en-US" sz="2000"/>
              <a:t>Using many algorithms and transformations this processed text is finally converted into a speech format.</a:t>
            </a:r>
          </a:p>
        </p:txBody>
      </p:sp>
    </p:spTree>
    <p:extLst>
      <p:ext uri="{BB962C8B-B14F-4D97-AF65-F5344CB8AC3E}">
        <p14:creationId xmlns:p14="http://schemas.microsoft.com/office/powerpoint/2010/main" val="62273646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04B4F3-C66E-954F-968F-A09BA79BE86D}"/>
              </a:ext>
            </a:extLst>
          </p:cNvPr>
          <p:cNvSpPr>
            <a:spLocks noGrp="1"/>
          </p:cNvSpPr>
          <p:nvPr>
            <p:ph type="title"/>
          </p:nvPr>
        </p:nvSpPr>
        <p:spPr>
          <a:xfrm>
            <a:off x="960120" y="317814"/>
            <a:ext cx="10268712" cy="1700784"/>
          </a:xfrm>
        </p:spPr>
        <p:txBody>
          <a:bodyPr>
            <a:normAutofit/>
          </a:bodyPr>
          <a:lstStyle/>
          <a:p>
            <a:r>
              <a:rPr lang="en-US" dirty="0"/>
              <a:t>What is </a:t>
            </a:r>
            <a:r>
              <a:rPr lang="en-US" cap="none" dirty="0" err="1"/>
              <a:t>g</a:t>
            </a:r>
            <a:r>
              <a:rPr lang="en-US" dirty="0" err="1"/>
              <a:t>TTS</a:t>
            </a:r>
            <a:r>
              <a:rPr lang="en-US" dirty="0"/>
              <a:t>?</a:t>
            </a:r>
          </a:p>
        </p:txBody>
      </p:sp>
      <p:sp>
        <p:nvSpPr>
          <p:cNvPr id="3" name="Content Placeholder 2">
            <a:extLst>
              <a:ext uri="{FF2B5EF4-FFF2-40B4-BE49-F238E27FC236}">
                <a16:creationId xmlns:a16="http://schemas.microsoft.com/office/drawing/2014/main" id="{6D63CD33-157F-E349-A70B-E2198B1685B8}"/>
              </a:ext>
            </a:extLst>
          </p:cNvPr>
          <p:cNvSpPr>
            <a:spLocks noGrp="1"/>
          </p:cNvSpPr>
          <p:nvPr>
            <p:ph idx="1"/>
          </p:nvPr>
        </p:nvSpPr>
        <p:spPr>
          <a:xfrm>
            <a:off x="960120" y="2587752"/>
            <a:ext cx="10268712" cy="3813048"/>
          </a:xfrm>
        </p:spPr>
        <p:txBody>
          <a:bodyPr>
            <a:normAutofit lnSpcReduction="10000"/>
          </a:bodyPr>
          <a:lstStyle/>
          <a:p>
            <a:pPr marL="457200" indent="-457200">
              <a:lnSpc>
                <a:spcPct val="91000"/>
              </a:lnSpc>
              <a:buFont typeface="Arial" panose="020B0604020202020204" pitchFamily="34" charset="0"/>
              <a:buChar char="•"/>
            </a:pPr>
            <a:r>
              <a:rPr lang="en-US" sz="1800" dirty="0"/>
              <a:t>Cloud Text-to-Speech is powered by </a:t>
            </a:r>
            <a:r>
              <a:rPr lang="en-US" sz="1800" dirty="0" err="1"/>
              <a:t>WaveNet</a:t>
            </a:r>
            <a:r>
              <a:rPr lang="en-US" sz="1800" dirty="0"/>
              <a:t>, software created by Google's UK-based AI subsidiary DeepMind.</a:t>
            </a:r>
          </a:p>
          <a:p>
            <a:pPr marL="457200" indent="-457200">
              <a:lnSpc>
                <a:spcPct val="91000"/>
              </a:lnSpc>
              <a:buFont typeface="Arial" panose="020B0604020202020204" pitchFamily="34" charset="0"/>
              <a:buChar char="•"/>
            </a:pPr>
            <a:r>
              <a:rPr lang="en-US" sz="1800" dirty="0"/>
              <a:t>DeepMind's AI voice synthesis tech is notably advanced and realistic.</a:t>
            </a:r>
          </a:p>
          <a:p>
            <a:pPr marL="457200" indent="-457200">
              <a:lnSpc>
                <a:spcPct val="91000"/>
              </a:lnSpc>
              <a:buFont typeface="Arial" panose="020B0604020202020204" pitchFamily="34" charset="0"/>
              <a:buChar char="•"/>
            </a:pPr>
            <a:r>
              <a:rPr lang="en-US" sz="1800" dirty="0" err="1"/>
              <a:t>WaveNet</a:t>
            </a:r>
            <a:r>
              <a:rPr lang="en-US" sz="1800" dirty="0"/>
              <a:t> uses machine learning to generate speech. It then waveforms from a database of human speech and re-creates them at a rate of 24,000 samples per second.</a:t>
            </a:r>
          </a:p>
          <a:p>
            <a:pPr marL="457200" indent="-457200">
              <a:lnSpc>
                <a:spcPct val="91000"/>
              </a:lnSpc>
              <a:buFont typeface="Arial" panose="020B0604020202020204" pitchFamily="34" charset="0"/>
              <a:buChar char="•"/>
            </a:pPr>
            <a:r>
              <a:rPr lang="en-US" sz="1800" dirty="0"/>
              <a:t>The end result generate speech that mimics human voices and sounds more natural, reducing the gap with human performance by 70%. </a:t>
            </a:r>
          </a:p>
          <a:p>
            <a:pPr marL="457200" indent="-457200">
              <a:lnSpc>
                <a:spcPct val="91000"/>
              </a:lnSpc>
              <a:buFont typeface="Arial" panose="020B0604020202020204" pitchFamily="34" charset="0"/>
              <a:buChar char="•"/>
            </a:pPr>
            <a:r>
              <a:rPr lang="en-US" sz="1800" dirty="0"/>
              <a:t>Google Cloud Text-to-Speech converts text into human-like speech in more than 180 voices across 30+ languages and variants. It applies groundbreaking research in speech synthesis (</a:t>
            </a:r>
            <a:r>
              <a:rPr lang="en-US" sz="1800" dirty="0" err="1"/>
              <a:t>WaveNet</a:t>
            </a:r>
            <a:r>
              <a:rPr lang="en-US" sz="1800" dirty="0"/>
              <a:t>) and Google's powerful neural networks to deliver high-fidelity audio.</a:t>
            </a:r>
          </a:p>
          <a:p>
            <a:pPr marL="457200" indent="-457200">
              <a:lnSpc>
                <a:spcPct val="91000"/>
              </a:lnSpc>
              <a:buFont typeface="Arial" panose="020B0604020202020204" pitchFamily="34" charset="0"/>
              <a:buChar char="•"/>
            </a:pPr>
            <a:r>
              <a:rPr lang="en-US" sz="1800" dirty="0"/>
              <a:t>The process of translating text input into audio data is called </a:t>
            </a:r>
            <a:r>
              <a:rPr lang="en-US" sz="1800" i="1" dirty="0"/>
              <a:t>synthesis</a:t>
            </a:r>
            <a:r>
              <a:rPr lang="en-US" sz="1800" dirty="0"/>
              <a:t> and the output of synthesis is called </a:t>
            </a:r>
            <a:r>
              <a:rPr lang="en-US" sz="1800" i="1" dirty="0"/>
              <a:t>synthetic speech</a:t>
            </a:r>
            <a:r>
              <a:rPr lang="en-US" sz="1800" dirty="0"/>
              <a:t>. </a:t>
            </a:r>
          </a:p>
        </p:txBody>
      </p:sp>
    </p:spTree>
    <p:extLst>
      <p:ext uri="{BB962C8B-B14F-4D97-AF65-F5344CB8AC3E}">
        <p14:creationId xmlns:p14="http://schemas.microsoft.com/office/powerpoint/2010/main" val="162443493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42469-7445-0A43-BE85-2371B0B8D574}"/>
              </a:ext>
            </a:extLst>
          </p:cNvPr>
          <p:cNvSpPr>
            <a:spLocks noGrp="1"/>
          </p:cNvSpPr>
          <p:nvPr>
            <p:ph type="title"/>
          </p:nvPr>
        </p:nvSpPr>
        <p:spPr>
          <a:xfrm>
            <a:off x="960120" y="317814"/>
            <a:ext cx="10268712" cy="1700784"/>
          </a:xfrm>
        </p:spPr>
        <p:txBody>
          <a:bodyPr>
            <a:normAutofit/>
          </a:bodyPr>
          <a:lstStyle/>
          <a:p>
            <a:r>
              <a:rPr lang="en-US" dirty="0"/>
              <a:t>NLP</a:t>
            </a:r>
          </a:p>
        </p:txBody>
      </p:sp>
      <p:sp>
        <p:nvSpPr>
          <p:cNvPr id="20" name="Rectangle 19">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64989"/>
            <a:ext cx="7819644"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516B986-AB27-0F47-A141-E2C419163C88}"/>
              </a:ext>
            </a:extLst>
          </p:cNvPr>
          <p:cNvSpPr>
            <a:spLocks noGrp="1"/>
          </p:cNvSpPr>
          <p:nvPr>
            <p:ph idx="1"/>
          </p:nvPr>
        </p:nvSpPr>
        <p:spPr>
          <a:xfrm>
            <a:off x="960120" y="2587625"/>
            <a:ext cx="6214533" cy="3317875"/>
          </a:xfrm>
        </p:spPr>
        <p:txBody>
          <a:bodyPr anchor="ctr">
            <a:normAutofit/>
          </a:bodyPr>
          <a:lstStyle/>
          <a:p>
            <a:pPr marL="457200" indent="-457200">
              <a:lnSpc>
                <a:spcPct val="91000"/>
              </a:lnSpc>
              <a:buFont typeface="Arial" panose="020B0604020202020204" pitchFamily="34" charset="0"/>
              <a:buChar char="•"/>
            </a:pPr>
            <a:r>
              <a:rPr lang="en-US" sz="2200"/>
              <a:t>Natural Language Processing, also shortened to NLP, is a subfield of artificial intelligence (AI). </a:t>
            </a:r>
          </a:p>
          <a:p>
            <a:pPr marL="457200" indent="-457200">
              <a:lnSpc>
                <a:spcPct val="91000"/>
              </a:lnSpc>
              <a:buFont typeface="Arial" panose="020B0604020202020204" pitchFamily="34" charset="0"/>
              <a:buChar char="•"/>
            </a:pPr>
            <a:r>
              <a:rPr lang="en-US" sz="2200"/>
              <a:t>It helps machines process and understand the human language in any given context so that they automatically can carry out repetitive tasks such as machine translation, summarization, ticket classification, and more.</a:t>
            </a:r>
          </a:p>
          <a:p>
            <a:pPr>
              <a:lnSpc>
                <a:spcPct val="91000"/>
              </a:lnSpc>
            </a:pPr>
            <a:endParaRPr lang="en-US" sz="2200"/>
          </a:p>
        </p:txBody>
      </p:sp>
      <p:pic>
        <p:nvPicPr>
          <p:cNvPr id="7" name="Graphic 6" descr="Head with Gears">
            <a:extLst>
              <a:ext uri="{FF2B5EF4-FFF2-40B4-BE49-F238E27FC236}">
                <a16:creationId xmlns:a16="http://schemas.microsoft.com/office/drawing/2014/main" id="{72A17491-5C9C-4B71-9A8F-24F4F52F78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04276" y="2618954"/>
            <a:ext cx="3244257" cy="3244257"/>
          </a:xfrm>
          <a:prstGeom prst="rect">
            <a:avLst/>
          </a:prstGeom>
        </p:spPr>
      </p:pic>
    </p:spTree>
    <p:extLst>
      <p:ext uri="{BB962C8B-B14F-4D97-AF65-F5344CB8AC3E}">
        <p14:creationId xmlns:p14="http://schemas.microsoft.com/office/powerpoint/2010/main" val="32278675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23AEE9-BA1A-AC48-B188-106B61551685}"/>
              </a:ext>
            </a:extLst>
          </p:cNvPr>
          <p:cNvSpPr>
            <a:spLocks noGrp="1"/>
          </p:cNvSpPr>
          <p:nvPr>
            <p:ph type="title"/>
          </p:nvPr>
        </p:nvSpPr>
        <p:spPr>
          <a:xfrm>
            <a:off x="960120" y="317814"/>
            <a:ext cx="10268712" cy="1700784"/>
          </a:xfrm>
        </p:spPr>
        <p:txBody>
          <a:bodyPr>
            <a:normAutofit/>
          </a:bodyPr>
          <a:lstStyle/>
          <a:p>
            <a:r>
              <a:rPr lang="en-US" dirty="0"/>
              <a:t>DSP</a:t>
            </a:r>
          </a:p>
        </p:txBody>
      </p:sp>
      <p:sp>
        <p:nvSpPr>
          <p:cNvPr id="12" name="Rectangle 11">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64989"/>
            <a:ext cx="7819644"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616DF9-3847-0342-A6AD-602C23A6FA9A}"/>
              </a:ext>
            </a:extLst>
          </p:cNvPr>
          <p:cNvSpPr>
            <a:spLocks noGrp="1"/>
          </p:cNvSpPr>
          <p:nvPr>
            <p:ph idx="1"/>
          </p:nvPr>
        </p:nvSpPr>
        <p:spPr>
          <a:xfrm>
            <a:off x="960120" y="2587625"/>
            <a:ext cx="6214533" cy="3317875"/>
          </a:xfrm>
        </p:spPr>
        <p:txBody>
          <a:bodyPr anchor="ctr">
            <a:normAutofit/>
          </a:bodyPr>
          <a:lstStyle/>
          <a:p>
            <a:pPr marL="457200" indent="-457200">
              <a:lnSpc>
                <a:spcPct val="91000"/>
              </a:lnSpc>
              <a:buFont typeface="Arial" panose="020B0604020202020204" pitchFamily="34" charset="0"/>
              <a:buChar char="•"/>
            </a:pPr>
            <a:r>
              <a:rPr lang="en-US" sz="2200"/>
              <a:t>Digital Signal Processors (DSP) take real-world signals like voice, audio, video, temperature, pressure, or position that have been digitized and then mathematically manipulate them. </a:t>
            </a:r>
          </a:p>
          <a:p>
            <a:pPr marL="457200" indent="-457200">
              <a:lnSpc>
                <a:spcPct val="91000"/>
              </a:lnSpc>
              <a:buFont typeface="Arial" panose="020B0604020202020204" pitchFamily="34" charset="0"/>
              <a:buChar char="•"/>
            </a:pPr>
            <a:r>
              <a:rPr lang="en-US" sz="2200"/>
              <a:t>Signals need to be processed so that the information that they contain can be displayed, analyzed, or converted to another type of signal that may be of use.</a:t>
            </a:r>
          </a:p>
          <a:p>
            <a:pPr>
              <a:lnSpc>
                <a:spcPct val="91000"/>
              </a:lnSpc>
            </a:pPr>
            <a:endParaRPr lang="en-US" sz="2200"/>
          </a:p>
        </p:txBody>
      </p:sp>
      <p:pic>
        <p:nvPicPr>
          <p:cNvPr id="7" name="Graphic 6" descr="Processor">
            <a:extLst>
              <a:ext uri="{FF2B5EF4-FFF2-40B4-BE49-F238E27FC236}">
                <a16:creationId xmlns:a16="http://schemas.microsoft.com/office/drawing/2014/main" id="{D23AA932-6DA8-449B-8D7B-621808EBFD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04276" y="2618954"/>
            <a:ext cx="3244257" cy="3244257"/>
          </a:xfrm>
          <a:prstGeom prst="rect">
            <a:avLst/>
          </a:prstGeom>
        </p:spPr>
      </p:pic>
    </p:spTree>
    <p:extLst>
      <p:ext uri="{BB962C8B-B14F-4D97-AF65-F5344CB8AC3E}">
        <p14:creationId xmlns:p14="http://schemas.microsoft.com/office/powerpoint/2010/main" val="295329836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7CF34-B8D7-B246-9F3C-0124911697A3}"/>
              </a:ext>
            </a:extLst>
          </p:cNvPr>
          <p:cNvSpPr>
            <a:spLocks noGrp="1"/>
          </p:cNvSpPr>
          <p:nvPr>
            <p:ph type="title"/>
          </p:nvPr>
        </p:nvSpPr>
        <p:spPr>
          <a:xfrm>
            <a:off x="307397" y="427651"/>
            <a:ext cx="10268712" cy="1700784"/>
          </a:xfrm>
        </p:spPr>
        <p:txBody>
          <a:bodyPr/>
          <a:lstStyle/>
          <a:p>
            <a:r>
              <a:rPr lang="en-US" dirty="0"/>
              <a:t>IMPLEMENTATION</a:t>
            </a:r>
          </a:p>
        </p:txBody>
      </p:sp>
      <p:sp>
        <p:nvSpPr>
          <p:cNvPr id="3" name="Content Placeholder 2">
            <a:extLst>
              <a:ext uri="{FF2B5EF4-FFF2-40B4-BE49-F238E27FC236}">
                <a16:creationId xmlns:a16="http://schemas.microsoft.com/office/drawing/2014/main" id="{B7482E9F-FE68-A844-8B26-9CEC81CB3A90}"/>
              </a:ext>
            </a:extLst>
          </p:cNvPr>
          <p:cNvSpPr>
            <a:spLocks noGrp="1"/>
          </p:cNvSpPr>
          <p:nvPr>
            <p:ph idx="1"/>
          </p:nvPr>
        </p:nvSpPr>
        <p:spPr>
          <a:xfrm>
            <a:off x="214313" y="2300288"/>
            <a:ext cx="11014519" cy="3881056"/>
          </a:xfrm>
        </p:spPr>
        <p:txBody>
          <a:bodyPr/>
          <a:lstStyle/>
          <a:p>
            <a:r>
              <a:rPr lang="en-US" u="sng" dirty="0"/>
              <a:t>STEPS TO BE FOLLOWED:</a:t>
            </a:r>
          </a:p>
          <a:p>
            <a:r>
              <a:rPr lang="en-US" dirty="0"/>
              <a:t>First, install </a:t>
            </a:r>
            <a:r>
              <a:rPr lang="en-US" dirty="0" err="1"/>
              <a:t>gTTS</a:t>
            </a:r>
            <a:r>
              <a:rPr lang="en-US" dirty="0"/>
              <a:t> library using the command:</a:t>
            </a:r>
          </a:p>
          <a:p>
            <a:endParaRPr lang="en-US" dirty="0"/>
          </a:p>
          <a:p>
            <a:endParaRPr lang="en-US" dirty="0"/>
          </a:p>
          <a:p>
            <a:r>
              <a:rPr lang="en-US" dirty="0"/>
              <a:t>Second, import google text to speech from </a:t>
            </a:r>
            <a:r>
              <a:rPr lang="en-US" dirty="0" err="1"/>
              <a:t>gtts</a:t>
            </a:r>
            <a:r>
              <a:rPr lang="en-US" dirty="0"/>
              <a:t> and audio method from </a:t>
            </a:r>
            <a:r>
              <a:rPr lang="en-US" dirty="0" err="1"/>
              <a:t>IPython</a:t>
            </a:r>
            <a:r>
              <a:rPr lang="en-US" dirty="0"/>
              <a:t> display class</a:t>
            </a:r>
          </a:p>
          <a:p>
            <a:endParaRPr lang="en-US" dirty="0"/>
          </a:p>
          <a:p>
            <a:endParaRPr lang="en-US" dirty="0"/>
          </a:p>
        </p:txBody>
      </p:sp>
      <p:pic>
        <p:nvPicPr>
          <p:cNvPr id="7" name="Picture 6">
            <a:extLst>
              <a:ext uri="{FF2B5EF4-FFF2-40B4-BE49-F238E27FC236}">
                <a16:creationId xmlns:a16="http://schemas.microsoft.com/office/drawing/2014/main" id="{4CBB0AD4-A669-0B4D-B237-B4EB5D736402}"/>
              </a:ext>
            </a:extLst>
          </p:cNvPr>
          <p:cNvPicPr>
            <a:picLocks noChangeAspect="1"/>
          </p:cNvPicPr>
          <p:nvPr/>
        </p:nvPicPr>
        <p:blipFill>
          <a:blip r:embed="rId3"/>
          <a:stretch>
            <a:fillRect/>
          </a:stretch>
        </p:blipFill>
        <p:spPr>
          <a:xfrm>
            <a:off x="307397" y="5542433"/>
            <a:ext cx="9058275" cy="780669"/>
          </a:xfrm>
          <a:prstGeom prst="rect">
            <a:avLst/>
          </a:prstGeom>
        </p:spPr>
      </p:pic>
      <p:pic>
        <p:nvPicPr>
          <p:cNvPr id="9" name="Picture 8" descr="Text&#10;&#10;Description automatically generated">
            <a:extLst>
              <a:ext uri="{FF2B5EF4-FFF2-40B4-BE49-F238E27FC236}">
                <a16:creationId xmlns:a16="http://schemas.microsoft.com/office/drawing/2014/main" id="{76F94E6A-7B3B-B847-A9D2-AE3B874D27AD}"/>
              </a:ext>
            </a:extLst>
          </p:cNvPr>
          <p:cNvPicPr>
            <a:picLocks noChangeAspect="1"/>
          </p:cNvPicPr>
          <p:nvPr/>
        </p:nvPicPr>
        <p:blipFill>
          <a:blip r:embed="rId4"/>
          <a:stretch>
            <a:fillRect/>
          </a:stretch>
        </p:blipFill>
        <p:spPr>
          <a:xfrm>
            <a:off x="307397" y="3411807"/>
            <a:ext cx="6964941" cy="1264665"/>
          </a:xfrm>
          <a:prstGeom prst="rect">
            <a:avLst/>
          </a:prstGeom>
        </p:spPr>
      </p:pic>
    </p:spTree>
    <p:extLst>
      <p:ext uri="{BB962C8B-B14F-4D97-AF65-F5344CB8AC3E}">
        <p14:creationId xmlns:p14="http://schemas.microsoft.com/office/powerpoint/2010/main" val="3096020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7BE9-7EB0-6E47-B748-F0DB560B698D}"/>
              </a:ext>
            </a:extLst>
          </p:cNvPr>
          <p:cNvSpPr>
            <a:spLocks noGrp="1"/>
          </p:cNvSpPr>
          <p:nvPr>
            <p:ph type="title"/>
          </p:nvPr>
        </p:nvSpPr>
        <p:spPr>
          <a:xfrm>
            <a:off x="273876" y="371165"/>
            <a:ext cx="10268712" cy="1700784"/>
          </a:xfrm>
        </p:spPr>
        <p:txBody>
          <a:bodyPr/>
          <a:lstStyle/>
          <a:p>
            <a:r>
              <a:rPr lang="en-US" dirty="0"/>
              <a:t>implementation</a:t>
            </a:r>
          </a:p>
        </p:txBody>
      </p:sp>
      <p:sp>
        <p:nvSpPr>
          <p:cNvPr id="6" name="TextBox 5">
            <a:extLst>
              <a:ext uri="{FF2B5EF4-FFF2-40B4-BE49-F238E27FC236}">
                <a16:creationId xmlns:a16="http://schemas.microsoft.com/office/drawing/2014/main" id="{B6990EB6-7240-C448-84C3-47A3D86CD709}"/>
              </a:ext>
            </a:extLst>
          </p:cNvPr>
          <p:cNvSpPr txBox="1"/>
          <p:nvPr/>
        </p:nvSpPr>
        <p:spPr>
          <a:xfrm>
            <a:off x="136938" y="2458195"/>
            <a:ext cx="11918124" cy="1754326"/>
          </a:xfrm>
          <a:prstGeom prst="rect">
            <a:avLst/>
          </a:prstGeom>
          <a:noFill/>
        </p:spPr>
        <p:txBody>
          <a:bodyPr wrap="square" rtlCol="0">
            <a:spAutoFit/>
          </a:bodyPr>
          <a:lstStyle/>
          <a:p>
            <a:pPr marL="285750" indent="-285750">
              <a:buFont typeface="Arial" panose="020B0604020202020204" pitchFamily="34" charset="0"/>
              <a:buChar char="•"/>
            </a:pPr>
            <a:r>
              <a:rPr lang="en-US" dirty="0">
                <a:effectLst/>
              </a:rPr>
              <a:t>Creating a text variable which will take an input from the user and convert into audio.</a:t>
            </a:r>
          </a:p>
          <a:p>
            <a:pPr marL="285750" indent="-285750">
              <a:buFont typeface="Arial" panose="020B0604020202020204" pitchFamily="34" charset="0"/>
              <a:buChar char="•"/>
            </a:pPr>
            <a:r>
              <a:rPr lang="en-US" dirty="0" err="1">
                <a:effectLst/>
              </a:rPr>
              <a:t>gTTS</a:t>
            </a:r>
            <a:r>
              <a:rPr lang="en-US" dirty="0">
                <a:effectLst/>
              </a:rPr>
              <a:t> supports multiple languages. Select ‘</a:t>
            </a:r>
            <a:r>
              <a:rPr lang="en-US" dirty="0" err="1">
                <a:effectLst/>
              </a:rPr>
              <a:t>en</a:t>
            </a:r>
            <a:r>
              <a:rPr lang="en-US" dirty="0">
                <a:effectLst/>
              </a:rPr>
              <a:t>’ for English and stored in the language variable.</a:t>
            </a:r>
          </a:p>
          <a:p>
            <a:pPr marL="285750" indent="-285750">
              <a:buFont typeface="Arial" panose="020B0604020202020204" pitchFamily="34" charset="0"/>
              <a:buChar char="•"/>
            </a:pPr>
            <a:r>
              <a:rPr lang="en-US" dirty="0">
                <a:effectLst/>
              </a:rPr>
              <a:t>Creating an object called </a:t>
            </a:r>
            <a:r>
              <a:rPr lang="en-US" i="1" dirty="0" err="1">
                <a:effectLst/>
              </a:rPr>
              <a:t>tts</a:t>
            </a:r>
            <a:r>
              <a:rPr lang="en-US" i="1" dirty="0">
                <a:effectLst/>
              </a:rPr>
              <a:t> </a:t>
            </a:r>
            <a:r>
              <a:rPr lang="en-US" dirty="0">
                <a:effectLst/>
              </a:rPr>
              <a:t>and passing the text and language to the engine. Marked slow = False which tells the module that the converted audio should have a high speed.</a:t>
            </a:r>
            <a:r>
              <a:rPr lang="en-US" dirty="0"/>
              <a:t> </a:t>
            </a:r>
          </a:p>
          <a:p>
            <a:pPr marL="285750" indent="-285750">
              <a:buFont typeface="Arial" panose="020B0604020202020204" pitchFamily="34" charset="0"/>
              <a:buChar char="•"/>
            </a:pPr>
            <a:r>
              <a:rPr lang="en-US" dirty="0"/>
              <a:t>Saving the converted audio in a .wav file named called ‘10.wav’</a:t>
            </a:r>
            <a:br>
              <a:rPr lang="en-US" dirty="0">
                <a:effectLst/>
              </a:rPr>
            </a:br>
            <a:endParaRPr lang="en-US" dirty="0"/>
          </a:p>
        </p:txBody>
      </p:sp>
      <p:pic>
        <p:nvPicPr>
          <p:cNvPr id="10" name="Content Placeholder 9" descr="A picture containing graphical user interface&#10;&#10;Description automatically generated">
            <a:extLst>
              <a:ext uri="{FF2B5EF4-FFF2-40B4-BE49-F238E27FC236}">
                <a16:creationId xmlns:a16="http://schemas.microsoft.com/office/drawing/2014/main" id="{D62FB232-88CF-F142-810F-90961792DB89}"/>
              </a:ext>
            </a:extLst>
          </p:cNvPr>
          <p:cNvPicPr>
            <a:picLocks noGrp="1" noChangeAspect="1"/>
          </p:cNvPicPr>
          <p:nvPr>
            <p:ph idx="1"/>
          </p:nvPr>
        </p:nvPicPr>
        <p:blipFill>
          <a:blip r:embed="rId2"/>
          <a:stretch>
            <a:fillRect/>
          </a:stretch>
        </p:blipFill>
        <p:spPr>
          <a:xfrm>
            <a:off x="273876" y="4212521"/>
            <a:ext cx="10267950" cy="1803626"/>
          </a:xfrm>
        </p:spPr>
      </p:pic>
    </p:spTree>
    <p:extLst>
      <p:ext uri="{BB962C8B-B14F-4D97-AF65-F5344CB8AC3E}">
        <p14:creationId xmlns:p14="http://schemas.microsoft.com/office/powerpoint/2010/main" val="56068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0FBBE-E813-294B-A0F8-B80727343AC4}"/>
              </a:ext>
            </a:extLst>
          </p:cNvPr>
          <p:cNvSpPr>
            <a:spLocks noGrp="1"/>
          </p:cNvSpPr>
          <p:nvPr>
            <p:ph type="title"/>
          </p:nvPr>
        </p:nvSpPr>
        <p:spPr>
          <a:xfrm>
            <a:off x="960120" y="317814"/>
            <a:ext cx="10268712" cy="1700784"/>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27A75F17-A635-C04A-9C33-2AA8F6A4B03A}"/>
              </a:ext>
            </a:extLst>
          </p:cNvPr>
          <p:cNvSpPr>
            <a:spLocks noGrp="1"/>
          </p:cNvSpPr>
          <p:nvPr>
            <p:ph idx="1"/>
          </p:nvPr>
        </p:nvSpPr>
        <p:spPr>
          <a:xfrm>
            <a:off x="960120" y="2587752"/>
            <a:ext cx="10268712" cy="3593592"/>
          </a:xfrm>
        </p:spPr>
        <p:txBody>
          <a:bodyPr>
            <a:normAutofit/>
          </a:bodyPr>
          <a:lstStyle/>
          <a:p>
            <a:pPr marL="457200" indent="-457200">
              <a:lnSpc>
                <a:spcPct val="91000"/>
              </a:lnSpc>
              <a:buFont typeface="Arial" panose="020B0604020202020204" pitchFamily="34" charset="0"/>
              <a:buChar char="•"/>
            </a:pPr>
            <a:r>
              <a:rPr lang="en-US" sz="2200"/>
              <a:t>The </a:t>
            </a:r>
            <a:r>
              <a:rPr lang="en-US" sz="2200" err="1"/>
              <a:t>gTTS</a:t>
            </a:r>
            <a:r>
              <a:rPr lang="en-US" sz="2200"/>
              <a:t> module can be used extensively on other languages such as French, German, Hindi, etc. </a:t>
            </a:r>
          </a:p>
          <a:p>
            <a:pPr marL="457200" indent="-457200">
              <a:lnSpc>
                <a:spcPct val="91000"/>
              </a:lnSpc>
              <a:buFont typeface="Arial" panose="020B0604020202020204" pitchFamily="34" charset="0"/>
              <a:buChar char="•"/>
            </a:pPr>
            <a:r>
              <a:rPr lang="en-US" sz="2200"/>
              <a:t>This is extremely useful when there is a communication barrier, and the user is unable to convey his messages to people. </a:t>
            </a:r>
          </a:p>
          <a:p>
            <a:pPr marL="457200" indent="-457200">
              <a:lnSpc>
                <a:spcPct val="91000"/>
              </a:lnSpc>
              <a:buFont typeface="Arial" panose="020B0604020202020204" pitchFamily="34" charset="0"/>
              <a:buChar char="•"/>
            </a:pPr>
            <a:r>
              <a:rPr lang="en-US" sz="2200"/>
              <a:t>Text-to-speech is a great help to the visually impaired people or people with other disabilities as it can help them by assisting in the text to speech translation.</a:t>
            </a:r>
          </a:p>
          <a:p>
            <a:pPr marL="457200" indent="-457200">
              <a:lnSpc>
                <a:spcPct val="91000"/>
              </a:lnSpc>
              <a:buFont typeface="Arial" panose="020B0604020202020204" pitchFamily="34" charset="0"/>
              <a:buChar char="•"/>
            </a:pPr>
            <a:r>
              <a:rPr lang="en-US" sz="2200"/>
              <a:t>There are also many ideas possible with the </a:t>
            </a:r>
            <a:r>
              <a:rPr lang="en-US" sz="2200" err="1"/>
              <a:t>gTTS</a:t>
            </a:r>
            <a:r>
              <a:rPr lang="en-US" sz="2200"/>
              <a:t> module and it can be used for other languages as well.</a:t>
            </a:r>
          </a:p>
        </p:txBody>
      </p:sp>
    </p:spTree>
    <p:extLst>
      <p:ext uri="{BB962C8B-B14F-4D97-AF65-F5344CB8AC3E}">
        <p14:creationId xmlns:p14="http://schemas.microsoft.com/office/powerpoint/2010/main" val="300340657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600</Words>
  <Application>Microsoft Macintosh PowerPoint</Application>
  <PresentationFormat>Widescreen</PresentationFormat>
  <Paragraphs>38</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Franklin Gothic Demi Cond</vt:lpstr>
      <vt:lpstr>Franklin Gothic Medium</vt:lpstr>
      <vt:lpstr>Wingdings</vt:lpstr>
      <vt:lpstr>JuxtaposeVTI</vt:lpstr>
      <vt:lpstr>Text- To- speech</vt:lpstr>
      <vt:lpstr>Introduction</vt:lpstr>
      <vt:lpstr>What is gTTS?</vt:lpstr>
      <vt:lpstr>NLP</vt:lpstr>
      <vt:lpstr>DSP</vt:lpstr>
      <vt:lpstr>IMPLEMENTATION</vt:lpstr>
      <vt:lpstr>implementation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speech</dc:title>
  <dc:creator>Tayade, Manasi Manoj</dc:creator>
  <cp:lastModifiedBy>Tayade, Manasi Manoj</cp:lastModifiedBy>
  <cp:revision>1</cp:revision>
  <dcterms:created xsi:type="dcterms:W3CDTF">2020-11-16T20:35:10Z</dcterms:created>
  <dcterms:modified xsi:type="dcterms:W3CDTF">2020-11-16T21:03:37Z</dcterms:modified>
</cp:coreProperties>
</file>