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italic.fntdata"/><Relationship Id="rId10" Type="http://schemas.openxmlformats.org/officeDocument/2006/relationships/slide" Target="slides/slide5.xml"/><Relationship Id="rId32"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57fb6f8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7fb6f8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57fb6f85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57fb6f85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4"/>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0" l="0" r="0" t="0"/>
          <a:stretch/>
        </p:blipFill>
        <p:spPr>
          <a:xfrm>
            <a:off x="3072000" y="170525"/>
            <a:ext cx="3000000" cy="1994099"/>
          </a:xfrm>
          <a:prstGeom prst="rect">
            <a:avLst/>
          </a:prstGeom>
          <a:noFill/>
          <a:ln>
            <a:noFill/>
          </a:ln>
        </p:spPr>
      </p:pic>
      <p:sp>
        <p:nvSpPr>
          <p:cNvPr id="60" name="Google Shape;60;p13"/>
          <p:cNvSpPr txBox="1"/>
          <p:nvPr>
            <p:ph type="ctrTitle"/>
          </p:nvPr>
        </p:nvSpPr>
        <p:spPr>
          <a:xfrm>
            <a:off x="512700" y="2230250"/>
            <a:ext cx="8118600" cy="2348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3000">
                <a:latin typeface="Times New Roman"/>
                <a:ea typeface="Times New Roman"/>
                <a:cs typeface="Times New Roman"/>
                <a:sym typeface="Times New Roman"/>
              </a:rPr>
              <a:t>Department of Information Technology</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indent="457200" lvl="0" marL="457200" rtl="0" algn="l">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 Kasarvadavli, Thane(W), Mumbai-400615</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13" name="Google Shape;113;p22"/>
          <p:cNvSpPr txBox="1"/>
          <p:nvPr>
            <p:ph idx="1" type="body"/>
          </p:nvPr>
        </p:nvSpPr>
        <p:spPr>
          <a:xfrm>
            <a:off x="311700" y="1206925"/>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Chatbot - Python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Website - HTML, CSS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
                <a:latin typeface="Times New Roman"/>
                <a:ea typeface="Times New Roman"/>
                <a:cs typeface="Times New Roman"/>
                <a:sym typeface="Times New Roman"/>
              </a:rPr>
              <a:t>Database - PHP, MySQL         </a:t>
            </a: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9" name="Google Shape;119;p2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Save time invested by faculties to find lab manually.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Reduce manpower.</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Provide efficient infrastructure allotment.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71400"/>
            <a:ext cx="8520600" cy="58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30" name="Google Shape;130;p25"/>
          <p:cNvSpPr txBox="1"/>
          <p:nvPr>
            <p:ph idx="1" type="body"/>
          </p:nvPr>
        </p:nvSpPr>
        <p:spPr>
          <a:xfrm>
            <a:off x="311700" y="836450"/>
            <a:ext cx="8520600" cy="3732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                                           </a:t>
            </a:r>
            <a:endParaRPr/>
          </a:p>
          <a:p>
            <a:pPr indent="0" lvl="0" marL="457200" rtl="0" algn="l">
              <a:lnSpc>
                <a:spcPct val="115000"/>
              </a:lnSpc>
              <a:spcBef>
                <a:spcPts val="0"/>
              </a:spcBef>
              <a:spcAft>
                <a:spcPts val="0"/>
              </a:spcAft>
              <a:buNone/>
            </a:pPr>
            <a:r>
              <a:rPr lang="en"/>
              <a:t>                              </a:t>
            </a:r>
            <a:endParaRPr/>
          </a:p>
          <a:p>
            <a:pPr indent="0" lvl="0" marL="457200" rtl="0" algn="l">
              <a:lnSpc>
                <a:spcPct val="115000"/>
              </a:lnSpc>
              <a:spcBef>
                <a:spcPts val="0"/>
              </a:spcBef>
              <a:spcAft>
                <a:spcPts val="0"/>
              </a:spcAft>
              <a:buNone/>
            </a:pPr>
            <a:r>
              <a:rPr lang="en"/>
              <a:t>                  </a:t>
            </a:r>
            <a:endParaRPr/>
          </a:p>
          <a:p>
            <a:pPr indent="-228600" lvl="0" marL="457200" rtl="0" algn="l">
              <a:lnSpc>
                <a:spcPct val="115000"/>
              </a:lnSpc>
              <a:spcBef>
                <a:spcPts val="0"/>
              </a:spcBef>
              <a:spcAft>
                <a:spcPts val="0"/>
              </a:spcAft>
              <a:buSzPts val="1800"/>
              <a:buNone/>
            </a:pPr>
            <a:r>
              <a:t/>
            </a:r>
            <a:endParaRPr/>
          </a:p>
        </p:txBody>
      </p:sp>
      <p:pic>
        <p:nvPicPr>
          <p:cNvPr id="131" name="Google Shape;131;p25"/>
          <p:cNvPicPr preferRelativeResize="0"/>
          <p:nvPr/>
        </p:nvPicPr>
        <p:blipFill>
          <a:blip r:embed="rId3">
            <a:alphaModFix/>
          </a:blip>
          <a:stretch>
            <a:fillRect/>
          </a:stretch>
        </p:blipFill>
        <p:spPr>
          <a:xfrm>
            <a:off x="2409050" y="565725"/>
            <a:ext cx="4052925" cy="4167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118475"/>
            <a:ext cx="85206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7" name="Google Shape;137;p26"/>
          <p:cNvSpPr txBox="1"/>
          <p:nvPr>
            <p:ph idx="1" type="body"/>
          </p:nvPr>
        </p:nvSpPr>
        <p:spPr>
          <a:xfrm>
            <a:off x="311700" y="730450"/>
            <a:ext cx="8520600" cy="383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Infrastructure request made through</a:t>
            </a:r>
            <a:endParaRPr/>
          </a:p>
          <a:p>
            <a:pPr indent="0" lvl="0" marL="0" rtl="0" algn="l">
              <a:lnSpc>
                <a:spcPct val="115000"/>
              </a:lnSpc>
              <a:spcBef>
                <a:spcPts val="0"/>
              </a:spcBef>
              <a:spcAft>
                <a:spcPts val="0"/>
              </a:spcAft>
              <a:buNone/>
            </a:pPr>
            <a:r>
              <a:rPr lang="en"/>
              <a:t>									Chatbot followed by requirements are </a:t>
            </a:r>
            <a:endParaRPr/>
          </a:p>
          <a:p>
            <a:pPr indent="0" lvl="0" marL="0" rtl="0" algn="l">
              <a:lnSpc>
                <a:spcPct val="115000"/>
              </a:lnSpc>
              <a:spcBef>
                <a:spcPts val="0"/>
              </a:spcBef>
              <a:spcAft>
                <a:spcPts val="0"/>
              </a:spcAft>
              <a:buNone/>
            </a:pPr>
            <a:r>
              <a:rPr lang="en"/>
              <a:t>									taken from user and accordingly </a:t>
            </a:r>
            <a:endParaRPr/>
          </a:p>
          <a:p>
            <a:pPr indent="0" lvl="0" marL="0" rtl="0" algn="l">
              <a:lnSpc>
                <a:spcPct val="115000"/>
              </a:lnSpc>
              <a:spcBef>
                <a:spcPts val="0"/>
              </a:spcBef>
              <a:spcAft>
                <a:spcPts val="0"/>
              </a:spcAft>
              <a:buNone/>
            </a:pPr>
            <a:r>
              <a:rPr lang="en"/>
              <a:t>									</a:t>
            </a:r>
            <a:r>
              <a:rPr lang="en"/>
              <a:t>a</a:t>
            </a:r>
            <a:r>
              <a:rPr lang="en"/>
              <a:t>ppropriate infrastructure is alloted.</a:t>
            </a:r>
            <a:endParaRPr/>
          </a:p>
        </p:txBody>
      </p:sp>
      <p:pic>
        <p:nvPicPr>
          <p:cNvPr id="138" name="Google Shape;138;p26"/>
          <p:cNvPicPr preferRelativeResize="0"/>
          <p:nvPr/>
        </p:nvPicPr>
        <p:blipFill>
          <a:blip r:embed="rId3">
            <a:alphaModFix/>
          </a:blip>
          <a:stretch>
            <a:fillRect/>
          </a:stretch>
        </p:blipFill>
        <p:spPr>
          <a:xfrm>
            <a:off x="311700" y="624575"/>
            <a:ext cx="3711599" cy="423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210250"/>
            <a:ext cx="8520600" cy="52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2.3 Description Of Use Case</a:t>
            </a:r>
            <a:endParaRPr b="1">
              <a:latin typeface="Times New Roman"/>
              <a:ea typeface="Times New Roman"/>
              <a:cs typeface="Times New Roman"/>
              <a:sym typeface="Times New Roman"/>
            </a:endParaRPr>
          </a:p>
        </p:txBody>
      </p:sp>
      <p:sp>
        <p:nvSpPr>
          <p:cNvPr id="144" name="Google Shape;144;p27"/>
          <p:cNvSpPr txBox="1"/>
          <p:nvPr>
            <p:ph idx="1" type="body"/>
          </p:nvPr>
        </p:nvSpPr>
        <p:spPr>
          <a:xfrm>
            <a:off x="311700" y="786125"/>
            <a:ext cx="8520600" cy="378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45" name="Google Shape;145;p27"/>
          <p:cNvPicPr preferRelativeResize="0"/>
          <p:nvPr/>
        </p:nvPicPr>
        <p:blipFill>
          <a:blip r:embed="rId3">
            <a:alphaModFix/>
          </a:blip>
          <a:stretch>
            <a:fillRect/>
          </a:stretch>
        </p:blipFill>
        <p:spPr>
          <a:xfrm>
            <a:off x="1338275" y="786125"/>
            <a:ext cx="6501500" cy="3730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157900"/>
            <a:ext cx="85206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sp>
        <p:nvSpPr>
          <p:cNvPr id="151" name="Google Shape;151;p28"/>
          <p:cNvSpPr txBox="1"/>
          <p:nvPr>
            <p:ph idx="1" type="body"/>
          </p:nvPr>
        </p:nvSpPr>
        <p:spPr>
          <a:xfrm>
            <a:off x="311700" y="956275"/>
            <a:ext cx="8520600" cy="361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52" name="Google Shape;152;p28"/>
          <p:cNvPicPr preferRelativeResize="0"/>
          <p:nvPr/>
        </p:nvPicPr>
        <p:blipFill>
          <a:blip r:embed="rId3">
            <a:alphaModFix/>
          </a:blip>
          <a:stretch>
            <a:fillRect/>
          </a:stretch>
        </p:blipFill>
        <p:spPr>
          <a:xfrm>
            <a:off x="2159675" y="733900"/>
            <a:ext cx="4711600" cy="426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210250"/>
            <a:ext cx="8520600" cy="6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pic>
        <p:nvPicPr>
          <p:cNvPr id="158" name="Google Shape;158;p29"/>
          <p:cNvPicPr preferRelativeResize="0"/>
          <p:nvPr/>
        </p:nvPicPr>
        <p:blipFill>
          <a:blip r:embed="rId3">
            <a:alphaModFix/>
          </a:blip>
          <a:stretch>
            <a:fillRect/>
          </a:stretch>
        </p:blipFill>
        <p:spPr>
          <a:xfrm>
            <a:off x="2262200" y="916999"/>
            <a:ext cx="4619625" cy="3609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153775"/>
            <a:ext cx="8520600" cy="58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2.6 Module-1</a:t>
            </a:r>
            <a:endParaRPr b="1">
              <a:latin typeface="Times New Roman"/>
              <a:ea typeface="Times New Roman"/>
              <a:cs typeface="Times New Roman"/>
              <a:sym typeface="Times New Roman"/>
            </a:endParaRPr>
          </a:p>
        </p:txBody>
      </p:sp>
      <p:sp>
        <p:nvSpPr>
          <p:cNvPr id="164" name="Google Shape;164;p30"/>
          <p:cNvSpPr txBox="1"/>
          <p:nvPr>
            <p:ph idx="1" type="body"/>
          </p:nvPr>
        </p:nvSpPr>
        <p:spPr>
          <a:xfrm>
            <a:off x="311700" y="648125"/>
            <a:ext cx="8520600" cy="392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latin typeface="Times New Roman"/>
              <a:ea typeface="Times New Roman"/>
              <a:cs typeface="Times New Roman"/>
              <a:sym typeface="Times New Roman"/>
            </a:endParaRPr>
          </a:p>
        </p:txBody>
      </p:sp>
      <p:pic>
        <p:nvPicPr>
          <p:cNvPr id="165" name="Google Shape;165;p30"/>
          <p:cNvPicPr preferRelativeResize="0"/>
          <p:nvPr/>
        </p:nvPicPr>
        <p:blipFill>
          <a:blip r:embed="rId3">
            <a:alphaModFix/>
          </a:blip>
          <a:stretch>
            <a:fillRect/>
          </a:stretch>
        </p:blipFill>
        <p:spPr>
          <a:xfrm>
            <a:off x="311700" y="742375"/>
            <a:ext cx="8520601" cy="409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165550"/>
            <a:ext cx="8520600" cy="52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71" name="Google Shape;171;p31"/>
          <p:cNvSpPr txBox="1"/>
          <p:nvPr>
            <p:ph idx="1" type="body"/>
          </p:nvPr>
        </p:nvSpPr>
        <p:spPr>
          <a:xfrm>
            <a:off x="311700" y="695050"/>
            <a:ext cx="8520600" cy="419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2" name="Google Shape;172;p31"/>
          <p:cNvPicPr preferRelativeResize="0"/>
          <p:nvPr/>
        </p:nvPicPr>
        <p:blipFill>
          <a:blip r:embed="rId3">
            <a:alphaModFix/>
          </a:blip>
          <a:stretch>
            <a:fillRect/>
          </a:stretch>
        </p:blipFill>
        <p:spPr>
          <a:xfrm>
            <a:off x="2095300" y="942375"/>
            <a:ext cx="4331375" cy="314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2700" y="275500"/>
            <a:ext cx="8118600" cy="47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 Project Report on</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 Chatbot for Efficient Resource Allocation and Management </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Submitted in partial fulfillment of the degree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Bachelor of Engineering(Sem-7)</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in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INFORMATION TECHNOLOGY</a:t>
            </a:r>
            <a:endParaRPr b="1"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By</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Manasi Ghadge(16104019)</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Anuja Dhumale(16104034)</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Gitika Daki(16104005)</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Under the Guidance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Dr. Uttam .D. Kolekar</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sz="1800"/>
          </a:p>
          <a:p>
            <a:pPr indent="0" lvl="0" marL="0" rtl="0" algn="l">
              <a:lnSpc>
                <a:spcPct val="100000"/>
              </a:lnSpc>
              <a:spcBef>
                <a:spcPts val="0"/>
              </a:spcBef>
              <a:spcAft>
                <a:spcPts val="0"/>
              </a:spcAft>
              <a:buSzPts val="42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59625"/>
            <a:ext cx="8520600" cy="70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Module-n</a:t>
            </a:r>
            <a:endParaRPr b="1">
              <a:latin typeface="Times New Roman"/>
              <a:ea typeface="Times New Roman"/>
              <a:cs typeface="Times New Roman"/>
              <a:sym typeface="Times New Roman"/>
            </a:endParaRPr>
          </a:p>
        </p:txBody>
      </p:sp>
      <p:sp>
        <p:nvSpPr>
          <p:cNvPr id="178" name="Google Shape;178;p32"/>
          <p:cNvSpPr txBox="1"/>
          <p:nvPr>
            <p:ph idx="1" type="body"/>
          </p:nvPr>
        </p:nvSpPr>
        <p:spPr>
          <a:xfrm>
            <a:off x="311700" y="765825"/>
            <a:ext cx="8520600" cy="380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9" name="Google Shape;179;p32"/>
          <p:cNvPicPr preferRelativeResize="0"/>
          <p:nvPr/>
        </p:nvPicPr>
        <p:blipFill>
          <a:blip r:embed="rId3">
            <a:alphaModFix/>
          </a:blip>
          <a:stretch>
            <a:fillRect/>
          </a:stretch>
        </p:blipFill>
        <p:spPr>
          <a:xfrm>
            <a:off x="1424400" y="765825"/>
            <a:ext cx="6708899" cy="4201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85" name="Google Shape;185;p33"/>
          <p:cNvSpPr txBox="1"/>
          <p:nvPr>
            <p:ph idx="1" type="body"/>
          </p:nvPr>
        </p:nvSpPr>
        <p:spPr>
          <a:xfrm>
            <a:off x="311700" y="977675"/>
            <a:ext cx="8520600" cy="359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1.  </a:t>
            </a:r>
            <a:r>
              <a:rPr lang="en">
                <a:latin typeface="Times New Roman"/>
                <a:ea typeface="Times New Roman"/>
                <a:cs typeface="Times New Roman"/>
                <a:sym typeface="Times New Roman"/>
              </a:rPr>
              <a:t>Saritha M, Pranav Kiran Vaze, Pradeep, Mahesh N         R,on”Automatic Time Table Generator”,International    Journal of Advanced Research in Computer Science and Software Engineering,Volume7,Issue5,May2017,ISSN: 2277 128X.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2.  Shashikala K,Shruthi C R,Vinutha N,Roopalakshmi S  on“Timetable Generation and Leave Management System”,ISSN(Online)2394-2320 International Journal of    Engineering Research in Computer Science and Engineering (IJERCSE) Vol 5, Issue 6, June 2018.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t>                 </a:t>
            </a:r>
            <a:endParaRPr/>
          </a:p>
          <a:p>
            <a:pPr indent="0" lvl="0" marL="457200" rtl="0" algn="l">
              <a:lnSpc>
                <a:spcPct val="115000"/>
              </a:lnSpc>
              <a:spcBef>
                <a:spcPts val="0"/>
              </a:spcBef>
              <a:spcAft>
                <a:spcPts val="0"/>
              </a:spcAft>
              <a:buNone/>
            </a:pPr>
            <a:r>
              <a:rPr lang="en"/>
              <a:t>               </a:t>
            </a:r>
            <a:endParaRPr/>
          </a:p>
          <a:p>
            <a:pPr indent="0" lvl="0" marL="457200" rtl="0" algn="l">
              <a:lnSpc>
                <a:spcPct val="115000"/>
              </a:lnSpc>
              <a:spcBef>
                <a:spcPts val="0"/>
              </a:spcBef>
              <a:spcAft>
                <a:spcPts val="0"/>
              </a:spcAft>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7850"/>
            <a:ext cx="8520600" cy="1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4"/>
          <p:cNvSpPr txBox="1"/>
          <p:nvPr>
            <p:ph idx="1" type="body"/>
          </p:nvPr>
        </p:nvSpPr>
        <p:spPr>
          <a:xfrm>
            <a:off x="311700" y="318550"/>
            <a:ext cx="8520600" cy="42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3.  </a:t>
            </a:r>
            <a:r>
              <a:rPr lang="en">
                <a:latin typeface="Times New Roman"/>
                <a:ea typeface="Times New Roman"/>
                <a:cs typeface="Times New Roman"/>
                <a:sym typeface="Times New Roman"/>
              </a:rPr>
              <a:t>Neelkanth Sharma, Abhishek Mahale, Ashwini      Andhale,Yogesh Joshi on “Automatic and Effective      Allocation for Examination Seats using Android      Application” International Journal of Engineering Research and Management (IJERM) – Volume 3 Issue 5- May 2017.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4.  Md.Shahraire Satu, Md. Hasnat P,Shamim-AI-Mamun on Review of integrated applications with AIML based chatbot 1st International Conference on Computer &amp;       Information Engineering, 26-27 November,2015.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t>3.Planning for next semester</a:t>
            </a:r>
            <a:endParaRPr b="1"/>
          </a:p>
        </p:txBody>
      </p:sp>
      <p:sp>
        <p:nvSpPr>
          <p:cNvPr id="197" name="Google Shape;197;p35"/>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283250"/>
            <a:ext cx="8520600" cy="64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203" name="Google Shape;203;p36"/>
          <p:cNvSpPr txBox="1"/>
          <p:nvPr>
            <p:ph idx="1" type="body"/>
          </p:nvPr>
        </p:nvSpPr>
        <p:spPr>
          <a:xfrm>
            <a:off x="311700" y="871750"/>
            <a:ext cx="8520600" cy="36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Creation of AI based chatbot using python.</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Integrating it with web based application.</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7"/>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ctrTitle"/>
          </p:nvPr>
        </p:nvSpPr>
        <p:spPr>
          <a:xfrm>
            <a:off x="294475" y="229725"/>
            <a:ext cx="8697900" cy="747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2400"/>
              <a:buNone/>
            </a:pPr>
            <a:r>
              <a:t/>
            </a:r>
            <a:endParaRPr b="1" sz="2400">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Font typeface="Arial"/>
              <a:buNone/>
            </a:pPr>
            <a:r>
              <a:rPr b="1" lang="en" sz="2400">
                <a:solidFill>
                  <a:srgbClr val="FFFFFF"/>
                </a:solidFill>
                <a:latin typeface="Times New Roman"/>
                <a:ea typeface="Times New Roman"/>
                <a:cs typeface="Times New Roman"/>
                <a:sym typeface="Times New Roman"/>
              </a:rPr>
              <a:t>                                                       </a:t>
            </a:r>
            <a:endParaRPr b="1" sz="2400">
              <a:solidFill>
                <a:srgbClr val="FFFFFF"/>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b="1" sz="4000">
              <a:latin typeface="Times New Roman"/>
              <a:ea typeface="Times New Roman"/>
              <a:cs typeface="Times New Roman"/>
              <a:sym typeface="Times New Roman"/>
            </a:endParaRPr>
          </a:p>
        </p:txBody>
      </p:sp>
      <p:sp>
        <p:nvSpPr>
          <p:cNvPr id="71" name="Google Shape;71;p15"/>
          <p:cNvSpPr txBox="1"/>
          <p:nvPr>
            <p:ph idx="1" type="subTitle"/>
          </p:nvPr>
        </p:nvSpPr>
        <p:spPr>
          <a:xfrm>
            <a:off x="512700" y="1675350"/>
            <a:ext cx="8118600" cy="29526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rgbClr val="FFFFFF"/>
              </a:buClr>
              <a:buSzPts val="3600"/>
              <a:buFont typeface="Times New Roman"/>
              <a:buAutoNum type="arabicPeriod"/>
            </a:pPr>
            <a:r>
              <a:rPr b="1" lang="en" sz="3600">
                <a:solidFill>
                  <a:schemeClr val="lt1"/>
                </a:solidFill>
                <a:latin typeface="Times New Roman"/>
                <a:ea typeface="Times New Roman"/>
                <a:cs typeface="Times New Roman"/>
                <a:sym typeface="Times New Roman"/>
              </a:rPr>
              <a:t>Project Conception and Initiation</a:t>
            </a:r>
            <a:endParaRPr sz="36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p:nvPr>
            <p:ph idx="1" type="body"/>
          </p:nvPr>
        </p:nvSpPr>
        <p:spPr>
          <a:xfrm>
            <a:off x="311700" y="1058225"/>
            <a:ext cx="8520600" cy="351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 </a:t>
            </a:r>
            <a:r>
              <a:rPr lang="en">
                <a:latin typeface="Times New Roman"/>
                <a:ea typeface="Times New Roman"/>
                <a:cs typeface="Times New Roman"/>
                <a:sym typeface="Times New Roman"/>
              </a:rPr>
              <a:t>When considering an institution regardless, whether it is a school or university it is consequential that the students are edified in a congruous environment. This generalizes that the infrastructure should fascinate  every requisite as cardinal or required by the students  or the faculty in that environment.Present day process  implies that all the work is done manually. </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a:latin typeface="Times New Roman"/>
                <a:ea typeface="Times New Roman"/>
                <a:cs typeface="Times New Roman"/>
                <a:sym typeface="Times New Roman"/>
              </a:rPr>
              <a:t>                                             </a:t>
            </a:r>
            <a:r>
              <a:rPr lang="en"/>
              <a:t>   </a:t>
            </a:r>
            <a:endParaRPr/>
          </a:p>
          <a:p>
            <a:pPr indent="0" lvl="0" marL="457200" rtl="0" algn="l">
              <a:lnSpc>
                <a:spcPct val="115000"/>
              </a:lnSpc>
              <a:spcBef>
                <a:spcPts val="0"/>
              </a:spcBef>
              <a:spcAft>
                <a:spcPts val="0"/>
              </a:spcAft>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p:nvPr>
            <p:ph idx="1" type="body"/>
          </p:nvPr>
        </p:nvSpPr>
        <p:spPr>
          <a:xfrm>
            <a:off x="311700" y="1001225"/>
            <a:ext cx="8520600" cy="3567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To automate the process of manual allotment.</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Overcome the manual errors that are ought to happen in the process.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Save time of the end users.</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000000"/>
                </a:solidFill>
                <a:latin typeface="Times New Roman"/>
                <a:ea typeface="Times New Roman"/>
                <a:cs typeface="Times New Roman"/>
                <a:sym typeface="Times New Roman"/>
              </a:rPr>
              <a:t>1.3 Literature Review</a:t>
            </a:r>
            <a:endParaRPr b="1">
              <a:solidFill>
                <a:srgbClr val="000000"/>
              </a:solidFill>
              <a:latin typeface="Times New Roman"/>
              <a:ea typeface="Times New Roman"/>
              <a:cs typeface="Times New Roman"/>
              <a:sym typeface="Times New Roman"/>
            </a:endParaRPr>
          </a:p>
        </p:txBody>
      </p:sp>
      <p:sp>
        <p:nvSpPr>
          <p:cNvPr id="89" name="Google Shape;89;p18"/>
          <p:cNvSpPr txBox="1"/>
          <p:nvPr>
            <p:ph idx="1" type="body"/>
          </p:nvPr>
        </p:nvSpPr>
        <p:spPr>
          <a:xfrm>
            <a:off x="311700" y="1171600"/>
            <a:ext cx="8520600" cy="366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 Automatic timetable generator Saritha M,Pranav Kiran Vaze,Pradeep,Mahesh N R International Journal of Advanced Research in Computer Science and Software Engineering, Volume 7, Issue 5, May 2017,ISSN: 2277 128X. </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 Timetable generation and Leave management system Shashikala K,Shruthi C R,Vinutha N,Roopalakshmi S SSN (Online) 2394-2320 International Journal of Engineering Research in Computer Science and Engineering(IJERCSE)Vol5,Issue6.</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Automatic and eﬀective allocation for examination seats Neelkanth Sharma,Abhishek Mahale,Ashwini Andhale,Yogesh Joshi International Journal of Engineering Research and Management (IJERM) – Volume 3 Issue 5- May 2017. </a:t>
            </a:r>
            <a:endParaRPr>
              <a:latin typeface="Times New Roman"/>
              <a:ea typeface="Times New Roman"/>
              <a:cs typeface="Times New Roman"/>
              <a:sym typeface="Times New Roman"/>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259700"/>
            <a:ext cx="8520600" cy="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483350"/>
            <a:ext cx="8520600" cy="408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a:t>
            </a:r>
            <a:r>
              <a:rPr lang="en">
                <a:latin typeface="Times New Roman"/>
                <a:ea typeface="Times New Roman"/>
                <a:cs typeface="Times New Roman"/>
                <a:sym typeface="Times New Roman"/>
              </a:rPr>
              <a:t>Timetable Generator Albert Chai MengFatt , ChaiWeeKee , Lee Cheeheong PuahSuet Ni, Alvis Yeo Kok Yong, Mark Yeo Soon Hock, and Edmond C Prakash School of Computer Engineering Nanyang Technological University Singapore - 639 798.</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 Review of integrated applications with AIML based chatbot Md. Shahriare Satu, Md.Hasnat Parvez, Shamim-AL-Mamun 1st International Conference on Computer Information Engineering, 26-27 November,2015.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101" name="Google Shape;101;p20"/>
          <p:cNvSpPr txBox="1"/>
          <p:nvPr>
            <p:ph idx="1" type="body"/>
          </p:nvPr>
        </p:nvSpPr>
        <p:spPr>
          <a:xfrm>
            <a:off x="212100" y="1171600"/>
            <a:ext cx="8721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Times New Roman"/>
                <a:ea typeface="Times New Roman"/>
                <a:cs typeface="Times New Roman"/>
                <a:sym typeface="Times New Roman"/>
              </a:rPr>
              <a:t>To provide a web based application for eﬃcient allotment of  infrastructure.”Chatbot For Eﬃcient Resource Allocation And Management” will be integrated with an AI chatbot for utilized interaction.</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7" name="Google Shape;107;p2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Proposed System will provide comfort to the manpower and will avoid hamper in academics.</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Provides with an AI Chatbot in runtime of academics.</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It will avoid inconsistencies visually perceiving that no lab session is missed due to any reason by providing alternate infrastructure options.</a:t>
            </a:r>
            <a:endParaRPr sz="20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 sz="2000">
                <a:latin typeface="Times New Roman"/>
                <a:ea typeface="Times New Roman"/>
                <a:cs typeface="Times New Roman"/>
                <a:sym typeface="Times New Roman"/>
              </a:rPr>
              <a:t>Additionally features provided like reservation and dynamic allocation        	due to any activities.</a:t>
            </a: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