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gzQdXNQBZS8/cyxA0Zs88b+eOh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36d7795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36d7795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36d7795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36d7795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7"/>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7"/>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7"/>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36"/>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36"/>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2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0"/>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0"/>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3"/>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4"/>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4"/>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34"/>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3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2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457200" lvl="0" marL="457200" rtl="0" algn="l">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 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145475"/>
            <a:ext cx="8520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15" name="Google Shape;115;p10"/>
          <p:cNvSpPr txBox="1"/>
          <p:nvPr>
            <p:ph idx="1" type="body"/>
          </p:nvPr>
        </p:nvSpPr>
        <p:spPr>
          <a:xfrm>
            <a:off x="311700" y="768875"/>
            <a:ext cx="8520600" cy="383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Chatbot:	</a:t>
            </a:r>
            <a:r>
              <a:rPr lang="en">
                <a:latin typeface="Times New Roman"/>
                <a:ea typeface="Times New Roman"/>
                <a:cs typeface="Times New Roman"/>
                <a:sym typeface="Times New Roman"/>
              </a:rPr>
              <a:t>HTML, CSS, </a:t>
            </a:r>
            <a:r>
              <a:rPr lang="en">
                <a:latin typeface="Times New Roman"/>
                <a:ea typeface="Times New Roman"/>
                <a:cs typeface="Times New Roman"/>
                <a:sym typeface="Times New Roman"/>
              </a:rPr>
              <a:t>PHP, Javascript.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Website:	HTML, CSS, PHP.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Char char="●"/>
            </a:pPr>
            <a:r>
              <a:rPr lang="en">
                <a:latin typeface="Times New Roman"/>
                <a:ea typeface="Times New Roman"/>
                <a:cs typeface="Times New Roman"/>
                <a:sym typeface="Times New Roman"/>
              </a:rPr>
              <a:t>Database:	PhpMyAdmin, SQL.   </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21" name="Google Shape;121;p1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Save time invested by faculties to find lab manually.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Reduce manpower.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Provide efficient infrastructure allotment.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71400"/>
            <a:ext cx="8520600" cy="5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32" name="Google Shape;132;p13"/>
          <p:cNvSpPr txBox="1"/>
          <p:nvPr>
            <p:ph idx="1" type="body"/>
          </p:nvPr>
        </p:nvSpPr>
        <p:spPr>
          <a:xfrm>
            <a:off x="311700" y="836450"/>
            <a:ext cx="8520600" cy="3732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a:t>                                           </a:t>
            </a:r>
            <a:endParaRPr/>
          </a:p>
          <a:p>
            <a:pPr indent="0" lvl="0" marL="457200" rtl="0" algn="l">
              <a:lnSpc>
                <a:spcPct val="115000"/>
              </a:lnSpc>
              <a:spcBef>
                <a:spcPts val="0"/>
              </a:spcBef>
              <a:spcAft>
                <a:spcPts val="0"/>
              </a:spcAft>
              <a:buSzPts val="1800"/>
              <a:buNone/>
            </a:pPr>
            <a:r>
              <a:rPr lang="en"/>
              <a:t>                              </a:t>
            </a:r>
            <a:endParaRPr/>
          </a:p>
          <a:p>
            <a:pPr indent="0" lvl="0" marL="4572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pic>
        <p:nvPicPr>
          <p:cNvPr id="133" name="Google Shape;133;p13"/>
          <p:cNvPicPr preferRelativeResize="0"/>
          <p:nvPr/>
        </p:nvPicPr>
        <p:blipFill>
          <a:blip r:embed="rId3">
            <a:alphaModFix/>
          </a:blip>
          <a:stretch>
            <a:fillRect/>
          </a:stretch>
        </p:blipFill>
        <p:spPr>
          <a:xfrm>
            <a:off x="2831875" y="598600"/>
            <a:ext cx="3032175" cy="442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Google Shape;138;p14"/>
          <p:cNvSpPr txBox="1"/>
          <p:nvPr>
            <p:ph type="title"/>
          </p:nvPr>
        </p:nvSpPr>
        <p:spPr>
          <a:xfrm>
            <a:off x="311700" y="118475"/>
            <a:ext cx="85206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9" name="Google Shape;139;p14"/>
          <p:cNvSpPr txBox="1"/>
          <p:nvPr>
            <p:ph idx="1" type="body"/>
          </p:nvPr>
        </p:nvSpPr>
        <p:spPr>
          <a:xfrm>
            <a:off x="311700" y="730450"/>
            <a:ext cx="8520600" cy="38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a:t>
            </a:r>
            <a:endParaRPr/>
          </a:p>
        </p:txBody>
      </p:sp>
      <p:pic>
        <p:nvPicPr>
          <p:cNvPr id="140" name="Google Shape;140;p14"/>
          <p:cNvPicPr preferRelativeResize="0"/>
          <p:nvPr/>
        </p:nvPicPr>
        <p:blipFill>
          <a:blip r:embed="rId3">
            <a:alphaModFix/>
          </a:blip>
          <a:stretch>
            <a:fillRect/>
          </a:stretch>
        </p:blipFill>
        <p:spPr>
          <a:xfrm>
            <a:off x="2796275" y="624575"/>
            <a:ext cx="4334225" cy="444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311700" y="210250"/>
            <a:ext cx="8520600" cy="52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46" name="Google Shape;146;p15"/>
          <p:cNvSpPr txBox="1"/>
          <p:nvPr>
            <p:ph idx="1" type="body"/>
          </p:nvPr>
        </p:nvSpPr>
        <p:spPr>
          <a:xfrm>
            <a:off x="311700" y="786125"/>
            <a:ext cx="8520600" cy="37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7" name="Google Shape;147;p15"/>
          <p:cNvPicPr preferRelativeResize="0"/>
          <p:nvPr/>
        </p:nvPicPr>
        <p:blipFill>
          <a:blip r:embed="rId3">
            <a:alphaModFix/>
          </a:blip>
          <a:stretch>
            <a:fillRect/>
          </a:stretch>
        </p:blipFill>
        <p:spPr>
          <a:xfrm>
            <a:off x="1804625" y="786124"/>
            <a:ext cx="5438297" cy="425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311700" y="157900"/>
            <a:ext cx="85206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53" name="Google Shape;153;p16"/>
          <p:cNvSpPr txBox="1"/>
          <p:nvPr>
            <p:ph idx="1" type="body"/>
          </p:nvPr>
        </p:nvSpPr>
        <p:spPr>
          <a:xfrm>
            <a:off x="311700" y="956275"/>
            <a:ext cx="8520600" cy="36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54" name="Google Shape;154;p16"/>
          <p:cNvPicPr preferRelativeResize="0"/>
          <p:nvPr/>
        </p:nvPicPr>
        <p:blipFill>
          <a:blip r:embed="rId3">
            <a:alphaModFix/>
          </a:blip>
          <a:stretch>
            <a:fillRect/>
          </a:stretch>
        </p:blipFill>
        <p:spPr>
          <a:xfrm>
            <a:off x="1657188" y="1011788"/>
            <a:ext cx="1152525" cy="3438525"/>
          </a:xfrm>
          <a:prstGeom prst="rect">
            <a:avLst/>
          </a:prstGeom>
          <a:noFill/>
          <a:ln>
            <a:noFill/>
          </a:ln>
        </p:spPr>
      </p:pic>
      <p:pic>
        <p:nvPicPr>
          <p:cNvPr id="155" name="Google Shape;155;p16"/>
          <p:cNvPicPr preferRelativeResize="0"/>
          <p:nvPr/>
        </p:nvPicPr>
        <p:blipFill>
          <a:blip r:embed="rId4">
            <a:alphaModFix/>
          </a:blip>
          <a:stretch>
            <a:fillRect/>
          </a:stretch>
        </p:blipFill>
        <p:spPr>
          <a:xfrm>
            <a:off x="5175925" y="192400"/>
            <a:ext cx="2935150" cy="4758700"/>
          </a:xfrm>
          <a:prstGeom prst="rect">
            <a:avLst/>
          </a:prstGeom>
          <a:noFill/>
          <a:ln>
            <a:noFill/>
          </a:ln>
        </p:spPr>
      </p:pic>
      <p:sp>
        <p:nvSpPr>
          <p:cNvPr id="156" name="Google Shape;156;p16"/>
          <p:cNvSpPr txBox="1"/>
          <p:nvPr/>
        </p:nvSpPr>
        <p:spPr>
          <a:xfrm>
            <a:off x="421375" y="2122375"/>
            <a:ext cx="11526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USER </a:t>
            </a:r>
            <a:r>
              <a:rPr b="1" lang="en">
                <a:latin typeface="Old Standard TT"/>
                <a:ea typeface="Old Standard TT"/>
                <a:cs typeface="Old Standard TT"/>
                <a:sym typeface="Old Standard TT"/>
              </a:rPr>
              <a:t>-</a:t>
            </a:r>
            <a:r>
              <a:rPr b="1" lang="en" sz="1000">
                <a:latin typeface="Old Standard TT"/>
                <a:ea typeface="Old Standard TT"/>
                <a:cs typeface="Old Standard TT"/>
                <a:sym typeface="Old Standard TT"/>
              </a:rPr>
              <a:t>&gt;</a:t>
            </a:r>
            <a:endParaRPr b="1" sz="1000">
              <a:latin typeface="Old Standard TT"/>
              <a:ea typeface="Old Standard TT"/>
              <a:cs typeface="Old Standard TT"/>
              <a:sym typeface="Old Standard TT"/>
            </a:endParaRPr>
          </a:p>
        </p:txBody>
      </p:sp>
      <p:sp>
        <p:nvSpPr>
          <p:cNvPr id="157" name="Google Shape;157;p16"/>
          <p:cNvSpPr txBox="1"/>
          <p:nvPr/>
        </p:nvSpPr>
        <p:spPr>
          <a:xfrm>
            <a:off x="4007525" y="2122375"/>
            <a:ext cx="13623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ADMIN </a:t>
            </a:r>
            <a:r>
              <a:rPr b="1" lang="en">
                <a:latin typeface="Old Standard TT"/>
                <a:ea typeface="Old Standard TT"/>
                <a:cs typeface="Old Standard TT"/>
                <a:sym typeface="Old Standard TT"/>
              </a:rPr>
              <a:t>-</a:t>
            </a:r>
            <a:r>
              <a:rPr b="1" lang="en" sz="1000">
                <a:latin typeface="Old Standard TT"/>
                <a:ea typeface="Old Standard TT"/>
                <a:cs typeface="Old Standard TT"/>
                <a:sym typeface="Old Standard TT"/>
              </a:rPr>
              <a:t>&gt;</a:t>
            </a:r>
            <a:endParaRPr b="1" sz="10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1" name="Shape 161"/>
        <p:cNvGrpSpPr/>
        <p:nvPr/>
      </p:nvGrpSpPr>
      <p:grpSpPr>
        <a:xfrm>
          <a:off x="0" y="0"/>
          <a:ext cx="0" cy="0"/>
          <a:chOff x="0" y="0"/>
          <a:chExt cx="0" cy="0"/>
        </a:xfrm>
      </p:grpSpPr>
      <p:sp>
        <p:nvSpPr>
          <p:cNvPr id="162" name="Google Shape;162;p18"/>
          <p:cNvSpPr txBox="1"/>
          <p:nvPr>
            <p:ph type="title"/>
          </p:nvPr>
        </p:nvSpPr>
        <p:spPr>
          <a:xfrm>
            <a:off x="311700" y="153775"/>
            <a:ext cx="8520600" cy="5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63" name="Google Shape;163;p18"/>
          <p:cNvSpPr txBox="1"/>
          <p:nvPr>
            <p:ph idx="1" type="body"/>
          </p:nvPr>
        </p:nvSpPr>
        <p:spPr>
          <a:xfrm>
            <a:off x="140250" y="819575"/>
            <a:ext cx="8520600" cy="41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latin typeface="Times New Roman"/>
              <a:ea typeface="Times New Roman"/>
              <a:cs typeface="Times New Roman"/>
              <a:sym typeface="Times New Roman"/>
            </a:endParaRPr>
          </a:p>
        </p:txBody>
      </p:sp>
      <p:pic>
        <p:nvPicPr>
          <p:cNvPr id="164" name="Google Shape;164;p18"/>
          <p:cNvPicPr preferRelativeResize="0"/>
          <p:nvPr/>
        </p:nvPicPr>
        <p:blipFill>
          <a:blip r:embed="rId3">
            <a:alphaModFix/>
          </a:blip>
          <a:stretch>
            <a:fillRect/>
          </a:stretch>
        </p:blipFill>
        <p:spPr>
          <a:xfrm>
            <a:off x="2090500" y="819575"/>
            <a:ext cx="4349539" cy="4184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17"/>
          <p:cNvSpPr txBox="1"/>
          <p:nvPr>
            <p:ph type="title"/>
          </p:nvPr>
        </p:nvSpPr>
        <p:spPr>
          <a:xfrm>
            <a:off x="311700" y="210250"/>
            <a:ext cx="8520600" cy="6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170" name="Google Shape;170;p17"/>
          <p:cNvPicPr preferRelativeResize="0"/>
          <p:nvPr/>
        </p:nvPicPr>
        <p:blipFill>
          <a:blip r:embed="rId3">
            <a:alphaModFix/>
          </a:blip>
          <a:stretch>
            <a:fillRect/>
          </a:stretch>
        </p:blipFill>
        <p:spPr>
          <a:xfrm>
            <a:off x="2179488" y="825250"/>
            <a:ext cx="4785028" cy="401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165550"/>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76" name="Google Shape;176;p19"/>
          <p:cNvSpPr txBox="1"/>
          <p:nvPr>
            <p:ph idx="1" type="body"/>
          </p:nvPr>
        </p:nvSpPr>
        <p:spPr>
          <a:xfrm>
            <a:off x="311700" y="695050"/>
            <a:ext cx="8520600" cy="41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7" name="Google Shape;177;p19"/>
          <p:cNvPicPr preferRelativeResize="0"/>
          <p:nvPr/>
        </p:nvPicPr>
        <p:blipFill>
          <a:blip r:embed="rId3">
            <a:alphaModFix/>
          </a:blip>
          <a:stretch>
            <a:fillRect/>
          </a:stretch>
        </p:blipFill>
        <p:spPr>
          <a:xfrm>
            <a:off x="965600" y="695050"/>
            <a:ext cx="7212790" cy="4190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 Chatbot for Efficient Resource Allocation and Management </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Manasi Ghadge(16104019)</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Anuja Dhumale(16104034)</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Gitika Daki(16104005)</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Guide: Dr. Uttam .D. Kolekar</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1800">
                <a:latin typeface="Times New Roman"/>
                <a:ea typeface="Times New Roman"/>
                <a:cs typeface="Times New Roman"/>
                <a:sym typeface="Times New Roman"/>
              </a:rPr>
              <a:t>Co-Guide: Nahid Shaikh</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Google Shape;182;p20"/>
          <p:cNvSpPr txBox="1"/>
          <p:nvPr>
            <p:ph type="title"/>
          </p:nvPr>
        </p:nvSpPr>
        <p:spPr>
          <a:xfrm>
            <a:off x="311700" y="59625"/>
            <a:ext cx="8520600" cy="70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Module-n</a:t>
            </a:r>
            <a:endParaRPr b="1">
              <a:latin typeface="Times New Roman"/>
              <a:ea typeface="Times New Roman"/>
              <a:cs typeface="Times New Roman"/>
              <a:sym typeface="Times New Roman"/>
            </a:endParaRPr>
          </a:p>
        </p:txBody>
      </p:sp>
      <p:sp>
        <p:nvSpPr>
          <p:cNvPr id="183" name="Google Shape;183;p20"/>
          <p:cNvSpPr txBox="1"/>
          <p:nvPr>
            <p:ph idx="1" type="body"/>
          </p:nvPr>
        </p:nvSpPr>
        <p:spPr>
          <a:xfrm>
            <a:off x="311700" y="765825"/>
            <a:ext cx="8520600" cy="380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4" name="Google Shape;184;p20"/>
          <p:cNvPicPr preferRelativeResize="0"/>
          <p:nvPr/>
        </p:nvPicPr>
        <p:blipFill>
          <a:blip r:embed="rId3">
            <a:alphaModFix/>
          </a:blip>
          <a:stretch>
            <a:fillRect/>
          </a:stretch>
        </p:blipFill>
        <p:spPr>
          <a:xfrm>
            <a:off x="983900" y="634600"/>
            <a:ext cx="7176202" cy="429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sp>
        <p:nvSpPr>
          <p:cNvPr id="189" name="Google Shape;189;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90" name="Google Shape;190;p21"/>
          <p:cNvSpPr txBox="1"/>
          <p:nvPr>
            <p:ph idx="1" type="body"/>
          </p:nvPr>
        </p:nvSpPr>
        <p:spPr>
          <a:xfrm>
            <a:off x="311700" y="977675"/>
            <a:ext cx="8520600" cy="359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a:latin typeface="Times New Roman"/>
                <a:ea typeface="Times New Roman"/>
                <a:cs typeface="Times New Roman"/>
                <a:sym typeface="Times New Roman"/>
              </a:rPr>
              <a:t>1.  Saritha M, Pranav Kiran Vaze, Pradeep, Mahesh N         R,on”Automatic Time Table Generator”,International    Journal of Advanced Research in Computer Science and Software Engineering,Volume7,Issue5,May2017,ISSN: 2277 128X.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  Shashikala K,Shruthi C R,Vinutha N,Roopalakshmi S  on“Timetable Generation and Leave Management System”,ISSN(Online)2394-2320 International Journal of    Engineering Research in Computer Science and Engineering (IJERCSE) Vol 5, Issue 6, June 2018.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t>                 </a:t>
            </a:r>
            <a:endParaRPr/>
          </a:p>
          <a:p>
            <a:pPr indent="0" lvl="0" marL="457200" rtl="0" algn="l">
              <a:lnSpc>
                <a:spcPct val="115000"/>
              </a:lnSpc>
              <a:spcBef>
                <a:spcPts val="0"/>
              </a:spcBef>
              <a:spcAft>
                <a:spcPts val="0"/>
              </a:spcAft>
              <a:buSzPts val="1800"/>
              <a:buNone/>
            </a:pPr>
            <a:r>
              <a:rPr lang="en"/>
              <a:t>               </a:t>
            </a:r>
            <a:endParaRPr/>
          </a:p>
          <a:p>
            <a:pPr indent="0" lvl="0" marL="4572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Google Shape;195;p22"/>
          <p:cNvSpPr txBox="1"/>
          <p:nvPr>
            <p:ph type="title"/>
          </p:nvPr>
        </p:nvSpPr>
        <p:spPr>
          <a:xfrm>
            <a:off x="311700" y="47850"/>
            <a:ext cx="8520600" cy="10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96" name="Google Shape;196;p22"/>
          <p:cNvSpPr txBox="1"/>
          <p:nvPr>
            <p:ph idx="1" type="body"/>
          </p:nvPr>
        </p:nvSpPr>
        <p:spPr>
          <a:xfrm>
            <a:off x="311700" y="318550"/>
            <a:ext cx="8520600" cy="425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3.  Neelkanth Sharma, Abhishek Mahale, Ashwini      Andhale,Yogesh Joshi on “Automatic and Effective      Allocation for Examination Seats using Android      Application” International Journal of Engineering Research and Management (IJERM) – Volume 3 Issue 5- May 2017.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
                <a:latin typeface="Times New Roman"/>
                <a:ea typeface="Times New Roman"/>
                <a:cs typeface="Times New Roman"/>
                <a:sym typeface="Times New Roman"/>
              </a:rPr>
              <a:t>4.  Md.Shahraire Satu, Md. Hasnat P,Shamim-AI-Mamun on Review of integrated applications with AIML based chatbot 1st International Conference on Computer &amp;       Information Engineering, 26-27 November,2015.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sp>
        <p:nvSpPr>
          <p:cNvPr id="201" name="Google Shape;201;g836d7795b0_0_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202" name="Google Shape;202;g836d7795b0_0_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In future, we can scale it by booking infrastructure not only for labs but also for lectures.</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Another functionality, we can add is notifying the concerned faculty after they book a lab.</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g836d7795b0_0_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08" name="Google Shape;208;g836d7795b0_0_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Times New Roman"/>
                <a:ea typeface="Times New Roman"/>
                <a:cs typeface="Times New Roman"/>
                <a:sym typeface="Times New Roman"/>
              </a:rPr>
              <a:t>Chatbot for efficient resource allocation and management not only curbs the problem of manual labour but also evades the inconsistencies that are present in the existing system. Our system considers academic requirements of the user such as hardware, software, capacity, etc. and provides and suitable option for infrastructure allotment. It also has a provisioning of slot reservation for further activities to avoid hustle in regular academic schedule.</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3"/>
          <p:cNvSpPr txBox="1"/>
          <p:nvPr>
            <p:ph type="ctrTitle"/>
          </p:nvPr>
        </p:nvSpPr>
        <p:spPr>
          <a:xfrm>
            <a:off x="294475" y="229725"/>
            <a:ext cx="8697900" cy="747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t/>
            </a:r>
            <a:endParaRPr b="1" sz="2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Arial"/>
              <a:buNone/>
            </a:pPr>
            <a:r>
              <a:rPr b="1" lang="en" sz="2400">
                <a:solidFill>
                  <a:srgbClr val="FFFFFF"/>
                </a:solidFill>
                <a:latin typeface="Times New Roman"/>
                <a:ea typeface="Times New Roman"/>
                <a:cs typeface="Times New Roman"/>
                <a:sym typeface="Times New Roman"/>
              </a:rPr>
              <a:t>                                                       </a:t>
            </a:r>
            <a:endParaRPr b="1" sz="2400">
              <a:solidFill>
                <a:srgbClr val="FFFFFF"/>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b="1" sz="4000">
              <a:latin typeface="Times New Roman"/>
              <a:ea typeface="Times New Roman"/>
              <a:cs typeface="Times New Roman"/>
              <a:sym typeface="Times New Roman"/>
            </a:endParaRPr>
          </a:p>
        </p:txBody>
      </p:sp>
      <p:sp>
        <p:nvSpPr>
          <p:cNvPr id="71" name="Google Shape;71;p3"/>
          <p:cNvSpPr txBox="1"/>
          <p:nvPr>
            <p:ph idx="1" type="subTitle"/>
          </p:nvPr>
        </p:nvSpPr>
        <p:spPr>
          <a:xfrm>
            <a:off x="512700" y="1675350"/>
            <a:ext cx="8118600" cy="29526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Clr>
                <a:srgbClr val="FFFFFF"/>
              </a:buClr>
              <a:buSzPts val="3600"/>
              <a:buFont typeface="Times New Roman"/>
              <a:buAutoNum type="arabicPeriod"/>
            </a:pPr>
            <a:r>
              <a:rPr b="1" lang="en" sz="3600">
                <a:solidFill>
                  <a:schemeClr val="lt1"/>
                </a:solidFill>
                <a:latin typeface="Times New Roman"/>
                <a:ea typeface="Times New Roman"/>
                <a:cs typeface="Times New Roman"/>
                <a:sym typeface="Times New Roman"/>
              </a:rPr>
              <a:t>Project Conception and Initiation</a:t>
            </a:r>
            <a:endParaRPr sz="36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4"/>
          <p:cNvSpPr txBox="1"/>
          <p:nvPr>
            <p:ph idx="1" type="body"/>
          </p:nvPr>
        </p:nvSpPr>
        <p:spPr>
          <a:xfrm>
            <a:off x="311700" y="1058225"/>
            <a:ext cx="8520600" cy="3510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a:latin typeface="Times New Roman"/>
                <a:ea typeface="Times New Roman"/>
                <a:cs typeface="Times New Roman"/>
                <a:sym typeface="Times New Roman"/>
              </a:rPr>
              <a:t>When considering an institution regardless, whether it is a school or university it is consequential that the students are edified in a congruous environment. This generalizes that the infrastructure should fascinate  every requisite as cardinal or required by the students  or the faculty in that environment.Present day process  implies that all the work is done manually.                                                               </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a:latin typeface="Times New Roman"/>
                <a:ea typeface="Times New Roman"/>
                <a:cs typeface="Times New Roman"/>
                <a:sym typeface="Times New Roman"/>
              </a:rPr>
              <a:t>                                             </a:t>
            </a:r>
            <a:r>
              <a:rPr lang="en"/>
              <a:t>   </a:t>
            </a:r>
            <a:endParaRPr/>
          </a:p>
          <a:p>
            <a:pPr indent="0" lvl="0" marL="4572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5"/>
          <p:cNvSpPr txBox="1"/>
          <p:nvPr>
            <p:ph idx="1" type="body"/>
          </p:nvPr>
        </p:nvSpPr>
        <p:spPr>
          <a:xfrm>
            <a:off x="311700" y="1001225"/>
            <a:ext cx="8520600" cy="35676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To automate the process of manual allotment.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Overcome the manual errors that are ought to happen in the process.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Save time of the end users.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6"/>
          <p:cNvSpPr txBox="1"/>
          <p:nvPr>
            <p:ph type="title"/>
          </p:nvPr>
        </p:nvSpPr>
        <p:spPr>
          <a:xfrm>
            <a:off x="311700" y="166250"/>
            <a:ext cx="8520600" cy="57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latin typeface="Times New Roman"/>
                <a:ea typeface="Times New Roman"/>
                <a:cs typeface="Times New Roman"/>
                <a:sym typeface="Times New Roman"/>
              </a:rPr>
              <a:t>1.3 Literature Review</a:t>
            </a:r>
            <a:endParaRPr b="1">
              <a:solidFill>
                <a:srgbClr val="000000"/>
              </a:solidFill>
              <a:latin typeface="Times New Roman"/>
              <a:ea typeface="Times New Roman"/>
              <a:cs typeface="Times New Roman"/>
              <a:sym typeface="Times New Roman"/>
            </a:endParaRPr>
          </a:p>
        </p:txBody>
      </p:sp>
      <p:sp>
        <p:nvSpPr>
          <p:cNvPr id="89" name="Google Shape;89;p6"/>
          <p:cNvSpPr txBox="1"/>
          <p:nvPr>
            <p:ph idx="1" type="body"/>
          </p:nvPr>
        </p:nvSpPr>
        <p:spPr>
          <a:xfrm>
            <a:off x="311700" y="1171600"/>
            <a:ext cx="8520600" cy="3666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90" name="Google Shape;90;p6"/>
          <p:cNvPicPr preferRelativeResize="0"/>
          <p:nvPr/>
        </p:nvPicPr>
        <p:blipFill>
          <a:blip r:embed="rId3">
            <a:alphaModFix/>
          </a:blip>
          <a:stretch>
            <a:fillRect/>
          </a:stretch>
        </p:blipFill>
        <p:spPr>
          <a:xfrm>
            <a:off x="942975" y="810501"/>
            <a:ext cx="7258050" cy="409465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4" name="Shape 94"/>
        <p:cNvGrpSpPr/>
        <p:nvPr/>
      </p:nvGrpSpPr>
      <p:grpSpPr>
        <a:xfrm>
          <a:off x="0" y="0"/>
          <a:ext cx="0" cy="0"/>
          <a:chOff x="0" y="0"/>
          <a:chExt cx="0" cy="0"/>
        </a:xfrm>
      </p:grpSpPr>
      <p:sp>
        <p:nvSpPr>
          <p:cNvPr id="95" name="Google Shape;95;p7"/>
          <p:cNvSpPr txBox="1"/>
          <p:nvPr>
            <p:ph type="title"/>
          </p:nvPr>
        </p:nvSpPr>
        <p:spPr>
          <a:xfrm>
            <a:off x="311700" y="259700"/>
            <a:ext cx="8520600" cy="1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96" name="Google Shape;96;p7"/>
          <p:cNvSpPr txBox="1"/>
          <p:nvPr>
            <p:ph idx="1" type="body"/>
          </p:nvPr>
        </p:nvSpPr>
        <p:spPr>
          <a:xfrm>
            <a:off x="311700" y="820300"/>
            <a:ext cx="8520600" cy="37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pic>
        <p:nvPicPr>
          <p:cNvPr id="97" name="Google Shape;97;p7"/>
          <p:cNvPicPr preferRelativeResize="0"/>
          <p:nvPr/>
        </p:nvPicPr>
        <p:blipFill>
          <a:blip r:embed="rId3">
            <a:alphaModFix/>
          </a:blip>
          <a:stretch>
            <a:fillRect/>
          </a:stretch>
        </p:blipFill>
        <p:spPr>
          <a:xfrm>
            <a:off x="966775" y="1839200"/>
            <a:ext cx="7210425" cy="152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103" name="Google Shape;103;p8"/>
          <p:cNvSpPr txBox="1"/>
          <p:nvPr>
            <p:ph idx="1" type="body"/>
          </p:nvPr>
        </p:nvSpPr>
        <p:spPr>
          <a:xfrm>
            <a:off x="212100" y="1171600"/>
            <a:ext cx="8721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a:latin typeface="Times New Roman"/>
                <a:ea typeface="Times New Roman"/>
                <a:cs typeface="Times New Roman"/>
                <a:sym typeface="Times New Roman"/>
              </a:rPr>
              <a:t>To provide a web based application for eﬃcient allotment of  infrastructure.”Chatbot For Eﬃcient Resource Allocation And Management” will be integrated with a Chatbot for utilized interaction.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9" name="Google Shape;109;p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Proposed System will provide comfort to the manpower and will avoid hamper in academics.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Provides with Chatbot in runtime of academics.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It will avoid inconsistencies visually perceiving that no lab session is missed due to any reason by providing alternate infrastructure options.</a:t>
            </a:r>
            <a:endParaRPr sz="20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Char char="●"/>
            </a:pPr>
            <a:r>
              <a:rPr lang="en" sz="2000">
                <a:latin typeface="Times New Roman"/>
                <a:ea typeface="Times New Roman"/>
                <a:cs typeface="Times New Roman"/>
                <a:sym typeface="Times New Roman"/>
              </a:rPr>
              <a:t>Additionally features provided like reservation and dynamic allocation        	due to any activities.</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