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5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F32E3C-89AF-44C3-84CD-7F43B8448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F7FBB-07D4-455F-995B-60B11F88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4580" y="1371600"/>
            <a:ext cx="651742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57D52-6C12-706E-5877-B91AFD34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42" r="24224"/>
          <a:stretch/>
        </p:blipFill>
        <p:spPr>
          <a:xfrm>
            <a:off x="20" y="10"/>
            <a:ext cx="567456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FEABFD-EE45-4EE1-B613-050A94A13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173" y="1371600"/>
            <a:ext cx="4878727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0A6A3-C05B-110D-09ED-8FEAC19B3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057400"/>
            <a:ext cx="3454484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Title:</a:t>
            </a:r>
            <a:b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LLM firewall security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39958-4916-C4A4-67D2-0D4440774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4679" y="2079860"/>
            <a:ext cx="4914901" cy="27646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Group members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By Krishna sai manas Karthik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Tejaswi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Narsi reddy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jahnavi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5D0EF-D833-803C-1DDA-04B21A40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488619"/>
            <a:ext cx="4876800" cy="1075123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2F0E-7719-85A3-E626-46A40684E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The objective of the project is to classify prompts as either safe or unsafe and to filter out unsafe prompts by fine-tuning the </a:t>
            </a:r>
            <a:r>
              <a:rPr lang="en-US" sz="1500" err="1"/>
              <a:t>LLaMA</a:t>
            </a:r>
            <a:r>
              <a:rPr lang="en-US" sz="1500"/>
              <a:t> 3.1 8B model using </a:t>
            </a:r>
            <a:r>
              <a:rPr lang="en-US" sz="1500" err="1"/>
              <a:t>LoRA</a:t>
            </a:r>
            <a:r>
              <a:rPr lang="en-US" sz="1500"/>
              <a:t> technique or low rank adaptation.</a:t>
            </a:r>
          </a:p>
          <a:p>
            <a:pPr>
              <a:lnSpc>
                <a:spcPct val="110000"/>
              </a:lnSpc>
            </a:pPr>
            <a:r>
              <a:rPr lang="en-US" sz="1500"/>
              <a:t>To create a virtual firewall which do not generate responses to harmful prompts.</a:t>
            </a:r>
          </a:p>
          <a:p>
            <a:pPr>
              <a:lnSpc>
                <a:spcPct val="110000"/>
              </a:lnSpc>
            </a:pPr>
            <a:r>
              <a:rPr lang="en-US" sz="1500"/>
              <a:t>The datasets are sourced from Hugging Face, GitHub, and safety prompt repositories.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What is purpose of this project and Why safeguard LLM’s?</a:t>
            </a:r>
            <a:endParaRPr lang="en-US" sz="1500"/>
          </a:p>
          <a:p>
            <a:pPr marL="0" indent="0">
              <a:lnSpc>
                <a:spcPct val="110000"/>
              </a:lnSpc>
              <a:buNone/>
            </a:pPr>
            <a:r>
              <a:rPr lang="en-US" sz="1500"/>
              <a:t>To prevent misuse of language models, such as generating harmful, biased, or inappropriate content, ensuring ethical and responsible AI usage.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/>
          </a:p>
          <a:p>
            <a:pPr>
              <a:lnSpc>
                <a:spcPct val="110000"/>
              </a:lnSpc>
            </a:pPr>
            <a:endParaRPr lang="en-IN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A2FB4-06B6-C61F-75C5-529BCCCF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3" r="3" b="4403"/>
          <a:stretch/>
        </p:blipFill>
        <p:spPr>
          <a:xfrm>
            <a:off x="8953499" y="-5040"/>
            <a:ext cx="3242305" cy="20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6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691E7-4F0B-4677-5C80-E65664FD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488619"/>
            <a:ext cx="4876800" cy="1075123"/>
          </a:xfrm>
        </p:spPr>
        <p:txBody>
          <a:bodyPr>
            <a:normAutofit/>
          </a:bodyPr>
          <a:lstStyle/>
          <a:p>
            <a:r>
              <a:rPr lang="en-IN" dirty="0"/>
              <a:t> various attacks on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0444-284A-D22E-700E-4BBEBC463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/>
              <a:t>Here are three common attacks on Language Learning Models (LLMs):</a:t>
            </a:r>
            <a:endParaRPr lang="en-US" sz="1500" b="1"/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1. Prompt Injection Attacks: </a:t>
            </a: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   Manipulating the input prompts to force the model into generating unintended or malicious outputs, such as bypassing restrictions.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2. Data Poisoning Attacks: </a:t>
            </a:r>
            <a:r>
              <a:rPr lang="en-US" sz="1500"/>
              <a:t> </a:t>
            </a:r>
          </a:p>
          <a:p>
            <a:pPr>
              <a:lnSpc>
                <a:spcPct val="110000"/>
              </a:lnSpc>
            </a:pPr>
            <a:r>
              <a:rPr lang="en-US" sz="1500"/>
              <a:t>   Injecting malicious or biased data into the training dataset to influence the model's behavior or compromise its integrity.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3. Adversarial Attacks</a:t>
            </a:r>
            <a:r>
              <a:rPr lang="en-US" sz="1500"/>
              <a:t>:  </a:t>
            </a:r>
          </a:p>
          <a:p>
            <a:pPr>
              <a:lnSpc>
                <a:spcPct val="110000"/>
              </a:lnSpc>
            </a:pPr>
            <a:r>
              <a:rPr lang="en-US" sz="1500"/>
              <a:t>   Crafting inputs with subtle modifications to trick the model into producing incorrect or harmful outputs. </a:t>
            </a:r>
            <a:endParaRPr lang="en-IN" sz="1500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940FF2D7-E5DE-6EA2-283C-ACE077E7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54" r="3" b="3"/>
          <a:stretch/>
        </p:blipFill>
        <p:spPr>
          <a:xfrm>
            <a:off x="8953499" y="-5040"/>
            <a:ext cx="3242305" cy="20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2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2FF13-C58F-5F76-E777-0782D7B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en-IN"/>
              <a:t>Defensive measure against LLM attacks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5F01-5C07-D53A-F0D6-46894463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1" y="2743200"/>
            <a:ext cx="7315199" cy="354036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1   Input Validation and Sanitization</a:t>
            </a:r>
            <a:r>
              <a:rPr lang="en-US" dirty="0"/>
              <a:t> 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   - Ensures user inputs are clean and free from malicious content, reducing the risk of prompt injection attacks.  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2. Fine-Tuning with Safety Datasets</a:t>
            </a:r>
            <a:endParaRPr lang="en-US" b="1"/>
          </a:p>
          <a:p>
            <a:pPr>
              <a:lnSpc>
                <a:spcPct val="110000"/>
              </a:lnSpc>
            </a:pPr>
            <a:r>
              <a:rPr lang="en-US" dirty="0"/>
              <a:t>   - Enhances the model’s behavior by training it on curated, safe datasets to minimize harmful or biased outputs.  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3. Reinforcement Learning with Human Feedback (RLHF)</a:t>
            </a:r>
            <a:r>
              <a:rPr lang="en-US" dirty="0"/>
              <a:t>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   - Aligns the model’s responses with ethical standards by incorporating real-world feedback into its training.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3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25F8A-3B79-B3B9-3863-C00E8160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488619"/>
            <a:ext cx="4876800" cy="1075123"/>
          </a:xfrm>
        </p:spPr>
        <p:txBody>
          <a:bodyPr>
            <a:normAutofit/>
          </a:bodyPr>
          <a:lstStyle/>
          <a:p>
            <a:r>
              <a:rPr lang="en-IN" dirty="0"/>
              <a:t>Challenges for LLM safeguard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2A51-05F0-3228-8749-B5188ED5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/>
              <a:t> Challenges in Creating a Firewall for LLMs: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1. Evolving Threats</a:t>
            </a:r>
          </a:p>
          <a:p>
            <a:pPr>
              <a:lnSpc>
                <a:spcPct val="110000"/>
              </a:lnSpc>
            </a:pPr>
            <a:r>
              <a:rPr lang="en-US" sz="1500"/>
              <a:t>   - New attack techniques emerge frequently, making it hard to anticipate all threats.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2. Language-Specific Limitations</a:t>
            </a:r>
          </a:p>
          <a:p>
            <a:pPr>
              <a:lnSpc>
                <a:spcPct val="110000"/>
              </a:lnSpc>
            </a:pPr>
            <a:r>
              <a:rPr lang="en-US" sz="1500"/>
              <a:t>   - Filtering works well in English but struggles with non-English languages, leading to potential gaps.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3. Balancing Usability and Safety</a:t>
            </a:r>
            <a:r>
              <a:rPr lang="en-US" sz="1500"/>
              <a:t>  </a:t>
            </a:r>
          </a:p>
          <a:p>
            <a:pPr>
              <a:lnSpc>
                <a:spcPct val="110000"/>
              </a:lnSpc>
            </a:pPr>
            <a:r>
              <a:rPr lang="en-US" sz="1500"/>
              <a:t>   - Over-restriction can limit functionality, while under-restriction increases risk.</a:t>
            </a:r>
            <a:endParaRPr lang="en-IN" sz="1500"/>
          </a:p>
        </p:txBody>
      </p:sp>
      <p:pic>
        <p:nvPicPr>
          <p:cNvPr id="5" name="Picture 4" descr="Fire and smoke">
            <a:extLst>
              <a:ext uri="{FF2B5EF4-FFF2-40B4-BE49-F238E27FC236}">
                <a16:creationId xmlns:a16="http://schemas.microsoft.com/office/drawing/2014/main" id="{76D68D88-140E-4F69-AD74-F2FF0DD8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04" r="3" b="3"/>
          <a:stretch/>
        </p:blipFill>
        <p:spPr>
          <a:xfrm>
            <a:off x="8953499" y="-5040"/>
            <a:ext cx="3242305" cy="20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3331B-3032-E19E-61AC-9D9F6D8B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488619"/>
            <a:ext cx="4876800" cy="1075123"/>
          </a:xfrm>
        </p:spPr>
        <p:txBody>
          <a:bodyPr>
            <a:normAutofit/>
          </a:bodyPr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7E26-2661-5048-29F6-10F67662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500" b="1"/>
              <a:t>Data Extraction: </a:t>
            </a:r>
            <a:r>
              <a:rPr lang="en-IN" sz="1500"/>
              <a:t>First step was to extract harmful datasets from various sources hugging face, Git-hub repos and safety prompts website.</a:t>
            </a:r>
          </a:p>
          <a:p>
            <a:pPr>
              <a:lnSpc>
                <a:spcPct val="110000"/>
              </a:lnSpc>
            </a:pPr>
            <a:r>
              <a:rPr lang="en-IN" sz="1500" b="1"/>
              <a:t>Data cleaning and merging: </a:t>
            </a:r>
            <a:r>
              <a:rPr lang="en-IN" sz="1500"/>
              <a:t>Then the model is cleaned of any null values or duplicate values and datasets from various data sources are merged together into unified dataset.</a:t>
            </a:r>
          </a:p>
          <a:p>
            <a:pPr>
              <a:lnSpc>
                <a:spcPct val="110000"/>
              </a:lnSpc>
            </a:pPr>
            <a:r>
              <a:rPr lang="en-IN" sz="1500" b="1"/>
              <a:t>Feature selection: </a:t>
            </a:r>
            <a:r>
              <a:rPr lang="en-IN" sz="1500"/>
              <a:t>The dataset has columns like </a:t>
            </a:r>
            <a:r>
              <a:rPr lang="en-IN" sz="1500" b="1"/>
              <a:t>id</a:t>
            </a:r>
            <a:r>
              <a:rPr lang="en-IN" sz="1500"/>
              <a:t> unique identification number,</a:t>
            </a:r>
            <a:r>
              <a:rPr lang="en-IN" sz="1500" b="1"/>
              <a:t> prompt</a:t>
            </a:r>
            <a:r>
              <a:rPr lang="en-IN" sz="1500"/>
              <a:t> which is input in text format, </a:t>
            </a:r>
            <a:r>
              <a:rPr lang="en-IN" sz="1500" b="1"/>
              <a:t>label </a:t>
            </a:r>
            <a:r>
              <a:rPr lang="en-IN" sz="1500"/>
              <a:t>has two values </a:t>
            </a:r>
            <a:r>
              <a:rPr lang="en-IN" sz="1500" b="1"/>
              <a:t>safe </a:t>
            </a:r>
            <a:r>
              <a:rPr lang="en-IN" sz="1500"/>
              <a:t>and </a:t>
            </a:r>
            <a:r>
              <a:rPr lang="en-IN" sz="1500" b="1"/>
              <a:t>unsafe </a:t>
            </a:r>
            <a:r>
              <a:rPr lang="en-IN" sz="1500"/>
              <a:t>and </a:t>
            </a:r>
            <a:r>
              <a:rPr lang="en-IN" sz="1500" b="1"/>
              <a:t>data-source </a:t>
            </a:r>
            <a:r>
              <a:rPr lang="en-IN" sz="1500"/>
              <a:t>name of the source where data set is extracted from.</a:t>
            </a:r>
          </a:p>
          <a:p>
            <a:pPr>
              <a:lnSpc>
                <a:spcPct val="110000"/>
              </a:lnSpc>
            </a:pPr>
            <a:r>
              <a:rPr lang="en-IN" sz="1500" b="1"/>
              <a:t>Dataset Preparation:</a:t>
            </a:r>
            <a:r>
              <a:rPr lang="en-IN" sz="1500"/>
              <a:t> The dataset is translated into 132 unique languages excluding English using google translator and merged together. Then the dataset is pushed to hugging face for finetuning Llama 3.1.</a:t>
            </a:r>
            <a:endParaRPr lang="en-IN" sz="1500" b="1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378A8085-8004-84CB-5ACC-EA660690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45" r="3" b="3"/>
          <a:stretch/>
        </p:blipFill>
        <p:spPr>
          <a:xfrm>
            <a:off x="8953499" y="-5040"/>
            <a:ext cx="3242305" cy="20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5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3D56D-AD68-1AC7-6237-0B3A3503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n-IN" sz="440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2E54-E945-2ADD-7A39-86A052AB6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300" b="1"/>
              <a:t>Model selection: </a:t>
            </a:r>
            <a:r>
              <a:rPr lang="en-IN" sz="1300"/>
              <a:t>we imported Llama 3.1 8b instruct model from hugging face for finetuning dataset.</a:t>
            </a:r>
          </a:p>
          <a:p>
            <a:pPr>
              <a:lnSpc>
                <a:spcPct val="110000"/>
              </a:lnSpc>
            </a:pPr>
            <a:r>
              <a:rPr lang="en-IN" sz="1300" b="1"/>
              <a:t>Model configuration: </a:t>
            </a:r>
            <a:r>
              <a:rPr lang="en-IN" sz="1300"/>
              <a:t>configure lora adapters for llama 3.1 8b</a:t>
            </a:r>
          </a:p>
          <a:p>
            <a:pPr>
              <a:lnSpc>
                <a:spcPct val="110000"/>
              </a:lnSpc>
            </a:pPr>
            <a:r>
              <a:rPr lang="en-IN" sz="1300" b="1"/>
              <a:t>Model instructions setup: </a:t>
            </a:r>
            <a:r>
              <a:rPr lang="en-IN" sz="1300"/>
              <a:t>configure the model to avoid generating responses for unsafe prompts.</a:t>
            </a:r>
            <a:endParaRPr lang="en-IN" sz="1300" b="1"/>
          </a:p>
          <a:p>
            <a:pPr>
              <a:lnSpc>
                <a:spcPct val="110000"/>
              </a:lnSpc>
            </a:pPr>
            <a:r>
              <a:rPr lang="en-IN" sz="1300" b="1"/>
              <a:t>Model training: </a:t>
            </a:r>
            <a:r>
              <a:rPr lang="en-IN" sz="1300"/>
              <a:t>train the model calculating loss function</a:t>
            </a:r>
          </a:p>
          <a:p>
            <a:pPr>
              <a:lnSpc>
                <a:spcPct val="110000"/>
              </a:lnSpc>
            </a:pPr>
            <a:r>
              <a:rPr lang="en-IN" sz="1300" b="1"/>
              <a:t>Model prediction: </a:t>
            </a:r>
            <a:r>
              <a:rPr lang="en-IN" sz="1300"/>
              <a:t>Display and validate the predicted responses</a:t>
            </a:r>
          </a:p>
          <a:p>
            <a:pPr>
              <a:lnSpc>
                <a:spcPct val="110000"/>
              </a:lnSpc>
            </a:pPr>
            <a:r>
              <a:rPr lang="en-IN" sz="1300" b="1"/>
              <a:t>Save the model: </a:t>
            </a:r>
            <a:r>
              <a:rPr lang="en-IN" sz="1300"/>
              <a:t>save the model configurations and results</a:t>
            </a:r>
          </a:p>
          <a:p>
            <a:pPr>
              <a:lnSpc>
                <a:spcPct val="110000"/>
              </a:lnSpc>
            </a:pPr>
            <a:r>
              <a:rPr lang="en-IN" sz="1300" b="1"/>
              <a:t>Future preferences: </a:t>
            </a:r>
            <a:r>
              <a:rPr lang="en-IN" sz="1300"/>
              <a:t>After the model is saved you can train model with more data in the future and finetune for specified task.</a:t>
            </a:r>
            <a:endParaRPr lang="en-IN" sz="1300" b="1"/>
          </a:p>
          <a:p>
            <a:pPr marL="0" indent="0">
              <a:lnSpc>
                <a:spcPct val="110000"/>
              </a:lnSpc>
              <a:buNone/>
            </a:pPr>
            <a:endParaRPr lang="en-IN" sz="1300" b="1"/>
          </a:p>
          <a:p>
            <a:pPr>
              <a:lnSpc>
                <a:spcPct val="110000"/>
              </a:lnSpc>
            </a:pPr>
            <a:endParaRPr lang="en-IN" sz="1300" b="1"/>
          </a:p>
        </p:txBody>
      </p:sp>
    </p:spTree>
    <p:extLst>
      <p:ext uri="{BB962C8B-B14F-4D97-AF65-F5344CB8AC3E}">
        <p14:creationId xmlns:p14="http://schemas.microsoft.com/office/powerpoint/2010/main" val="69528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4152"/>
            <a:ext cx="4876800" cy="412969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4F8E85-74AB-54D3-76FA-76E3F5E4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057400"/>
            <a:ext cx="3695700" cy="156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8F6AAE81-1DA9-45E2-2309-D3A7D15A6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5467" y="685800"/>
            <a:ext cx="54863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7178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2E4E8"/>
      </a:lt2>
      <a:accent1>
        <a:srgbClr val="B49E7A"/>
      </a:accent1>
      <a:accent2>
        <a:srgbClr val="A2A56E"/>
      </a:accent2>
      <a:accent3>
        <a:srgbClr val="94A77D"/>
      </a:accent3>
      <a:accent4>
        <a:srgbClr val="7BAC73"/>
      </a:accent4>
      <a:accent5>
        <a:srgbClr val="80AC8D"/>
      </a:accent5>
      <a:accent6>
        <a:srgbClr val="74AE9D"/>
      </a:accent6>
      <a:hlink>
        <a:srgbClr val="6983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598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 Next LT Pro Light</vt:lpstr>
      <vt:lpstr>EncaseVTI</vt:lpstr>
      <vt:lpstr>Project Title: LLM firewall security scanner</vt:lpstr>
      <vt:lpstr>Project overview</vt:lpstr>
      <vt:lpstr> various attacks on LLM</vt:lpstr>
      <vt:lpstr>Defensive measure against LLM attacks</vt:lpstr>
      <vt:lpstr>Challenges for LLM safeguard</vt:lpstr>
      <vt:lpstr>Project implementation</vt:lpstr>
      <vt:lpstr>Project 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Bhiravajosyula, Krishna Sai M</dc:creator>
  <cp:lastModifiedBy>Bhiravajosyula, Krishna Sai M</cp:lastModifiedBy>
  <cp:revision>3</cp:revision>
  <dcterms:created xsi:type="dcterms:W3CDTF">2024-12-13T00:14:40Z</dcterms:created>
  <dcterms:modified xsi:type="dcterms:W3CDTF">2024-12-13T01:39:15Z</dcterms:modified>
</cp:coreProperties>
</file>