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7110A6C2-2640-4066-BB43-A3630BA4C7EE}" type="doc">
      <dgm:prSet loTypeId="urn:microsoft.com/office/officeart/2018/5/layout/IconLeaf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B6105087-4D61-4689-A0F0-273D2011E694}">
      <dgm:prSet/>
      <dgm:spPr/>
      <dgm:t>
        <a:bodyPr/>
        <a:lstStyle/>
        <a:p>
          <a:pPr>
            <a:defRPr cap="all"/>
          </a:pPr>
          <a:r>
            <a:rPr lang="en-US"/>
            <a:t>Trained the Dataset using Distil-BERT and GPT-2 for emotional classification with impressive accuracy of &gt;90%.</a:t>
          </a:r>
        </a:p>
      </dgm:t>
    </dgm:pt>
    <dgm:pt modelId="{DFB76A0B-55A3-4004-8BB8-24FA15BD2DDB}" type="parTrans" cxnId="{E54280FF-8B6A-4349-B7EA-4C27337316CA}">
      <dgm:prSet/>
      <dgm:spPr/>
      <dgm:t>
        <a:bodyPr/>
        <a:lstStyle/>
        <a:p>
          <a:endParaRPr lang="en-US"/>
        </a:p>
      </dgm:t>
    </dgm:pt>
    <dgm:pt modelId="{BC0DA940-FD8E-409B-B182-BF707B1F570B}" type="sibTrans" cxnId="{E54280FF-8B6A-4349-B7EA-4C27337316CA}">
      <dgm:prSet/>
      <dgm:spPr/>
      <dgm:t>
        <a:bodyPr/>
        <a:lstStyle/>
        <a:p>
          <a:endParaRPr lang="en-US"/>
        </a:p>
      </dgm:t>
    </dgm:pt>
    <dgm:pt modelId="{97F36E86-F449-4398-BE31-38C83685BA21}">
      <dgm:prSet/>
      <dgm:spPr/>
      <dgm:t>
        <a:bodyPr/>
        <a:lstStyle/>
        <a:p>
          <a:pPr>
            <a:defRPr cap="all"/>
          </a:pPr>
          <a:r>
            <a:rPr lang="en-US"/>
            <a:t>utilised tokenizing the dataset and also predicted the results for other inputs of unseen data.</a:t>
          </a:r>
        </a:p>
      </dgm:t>
    </dgm:pt>
    <dgm:pt modelId="{4B9A8025-5304-4DF3-94FD-B26A2D89479E}" type="parTrans" cxnId="{DAB1B503-CF23-43D9-8077-CD31B522C75D}">
      <dgm:prSet/>
      <dgm:spPr/>
      <dgm:t>
        <a:bodyPr/>
        <a:lstStyle/>
        <a:p>
          <a:endParaRPr lang="en-US"/>
        </a:p>
      </dgm:t>
    </dgm:pt>
    <dgm:pt modelId="{F19FE007-2013-4305-AF25-2F3B041B40EE}" type="sibTrans" cxnId="{DAB1B503-CF23-43D9-8077-CD31B522C75D}">
      <dgm:prSet/>
      <dgm:spPr/>
      <dgm:t>
        <a:bodyPr/>
        <a:lstStyle/>
        <a:p>
          <a:endParaRPr lang="en-US"/>
        </a:p>
      </dgm:t>
    </dgm:pt>
    <dgm:pt modelId="{E5718381-C54B-44DD-8A67-569E5614F6E3}">
      <dgm:prSet/>
      <dgm:spPr/>
      <dgm:t>
        <a:bodyPr/>
        <a:lstStyle/>
        <a:p>
          <a:pPr>
            <a:defRPr cap="all"/>
          </a:pPr>
          <a:r>
            <a:rPr lang="en-US" dirty="0"/>
            <a:t>The final distribution showed that model predicts ‘sadness’, ‘joy’, ’anger’ with impressive Precision.</a:t>
          </a:r>
        </a:p>
      </dgm:t>
    </dgm:pt>
    <dgm:pt modelId="{B6092433-D383-4480-84EC-28333E7E50CF}" type="parTrans" cxnId="{9EC9FEEC-75FF-4EAC-A7A6-C96EDEEE1BD3}">
      <dgm:prSet/>
      <dgm:spPr/>
      <dgm:t>
        <a:bodyPr/>
        <a:lstStyle/>
        <a:p>
          <a:endParaRPr lang="en-US"/>
        </a:p>
      </dgm:t>
    </dgm:pt>
    <dgm:pt modelId="{538FCF39-71AB-4437-825E-0D36AEF7E1E8}" type="sibTrans" cxnId="{9EC9FEEC-75FF-4EAC-A7A6-C96EDEEE1BD3}">
      <dgm:prSet/>
      <dgm:spPr/>
      <dgm:t>
        <a:bodyPr/>
        <a:lstStyle/>
        <a:p>
          <a:endParaRPr lang="en-US"/>
        </a:p>
      </dgm:t>
    </dgm:pt>
    <dgm:pt modelId="{17F4C1CC-B975-4AD2-94A2-480413038954}" type="pres">
      <dgm:prSet presAssocID="{7110A6C2-2640-4066-BB43-A3630BA4C7EE}" presName="root" presStyleCnt="0">
        <dgm:presLayoutVars>
          <dgm:dir/>
          <dgm:resizeHandles val="exact"/>
        </dgm:presLayoutVars>
      </dgm:prSet>
      <dgm:spPr/>
    </dgm:pt>
    <dgm:pt modelId="{8882F605-8685-4854-A9E0-61B261EF0E94}" type="pres">
      <dgm:prSet presAssocID="{B6105087-4D61-4689-A0F0-273D2011E694}" presName="compNode" presStyleCnt="0"/>
      <dgm:spPr/>
    </dgm:pt>
    <dgm:pt modelId="{1DBDD89F-4364-4CA8-920B-985EC05F5BF3}" type="pres">
      <dgm:prSet presAssocID="{B6105087-4D61-4689-A0F0-273D2011E694}" presName="iconBgRect" presStyleLbl="bgShp" presStyleIdx="0" presStyleCnt="3"/>
      <dgm:spPr>
        <a:prstGeom prst="round2DiagRect">
          <a:avLst>
            <a:gd name="adj1" fmla="val 29727"/>
            <a:gd name="adj2" fmla="val 0"/>
          </a:avLst>
        </a:prstGeom>
      </dgm:spPr>
    </dgm:pt>
    <dgm:pt modelId="{6B3E85C7-816E-4747-B00B-DC38E0DFB153}" type="pres">
      <dgm:prSet presAssocID="{B6105087-4D61-4689-A0F0-273D2011E6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90D2830E-59A9-4B73-A63E-116DABC02A61}" type="pres">
      <dgm:prSet presAssocID="{B6105087-4D61-4689-A0F0-273D2011E694}" presName="spaceRect" presStyleCnt="0"/>
      <dgm:spPr/>
    </dgm:pt>
    <dgm:pt modelId="{49759A97-52AE-4423-B3F6-EA6A4CC5A6CD}" type="pres">
      <dgm:prSet presAssocID="{B6105087-4D61-4689-A0F0-273D2011E694}" presName="textRect" presStyleLbl="revTx" presStyleIdx="0" presStyleCnt="3">
        <dgm:presLayoutVars>
          <dgm:chMax val="1"/>
          <dgm:chPref val="1"/>
        </dgm:presLayoutVars>
      </dgm:prSet>
      <dgm:spPr/>
    </dgm:pt>
    <dgm:pt modelId="{2B83F639-14F3-45A2-8F81-80D215F8AE41}" type="pres">
      <dgm:prSet presAssocID="{BC0DA940-FD8E-409B-B182-BF707B1F570B}" presName="sibTrans" presStyleCnt="0"/>
      <dgm:spPr/>
    </dgm:pt>
    <dgm:pt modelId="{2E7CD21F-751F-4870-BCBE-70105CEAB3B7}" type="pres">
      <dgm:prSet presAssocID="{97F36E86-F449-4398-BE31-38C83685BA21}" presName="compNode" presStyleCnt="0"/>
      <dgm:spPr/>
    </dgm:pt>
    <dgm:pt modelId="{B8F2A9C0-36B9-41BC-8468-7F3327F91430}" type="pres">
      <dgm:prSet presAssocID="{97F36E86-F449-4398-BE31-38C83685BA21}" presName="iconBgRect" presStyleLbl="bgShp" presStyleIdx="1" presStyleCnt="3"/>
      <dgm:spPr>
        <a:prstGeom prst="round2DiagRect">
          <a:avLst>
            <a:gd name="adj1" fmla="val 29727"/>
            <a:gd name="adj2" fmla="val 0"/>
          </a:avLst>
        </a:prstGeom>
      </dgm:spPr>
    </dgm:pt>
    <dgm:pt modelId="{63D5B6D7-6687-4CC8-98DB-04B6CAECE801}" type="pres">
      <dgm:prSet presAssocID="{97F36E86-F449-4398-BE31-38C83685BA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2FB9E588-D250-45AA-9862-16C499FF75A3}" type="pres">
      <dgm:prSet presAssocID="{97F36E86-F449-4398-BE31-38C83685BA21}" presName="spaceRect" presStyleCnt="0"/>
      <dgm:spPr/>
    </dgm:pt>
    <dgm:pt modelId="{4366133E-6923-43AA-86DD-677FF3AD3480}" type="pres">
      <dgm:prSet presAssocID="{97F36E86-F449-4398-BE31-38C83685BA21}" presName="textRect" presStyleLbl="revTx" presStyleIdx="1" presStyleCnt="3">
        <dgm:presLayoutVars>
          <dgm:chMax val="1"/>
          <dgm:chPref val="1"/>
        </dgm:presLayoutVars>
      </dgm:prSet>
      <dgm:spPr/>
    </dgm:pt>
    <dgm:pt modelId="{8D2613FE-6778-4EB2-B774-8DEB2BE94CD6}" type="pres">
      <dgm:prSet presAssocID="{F19FE007-2013-4305-AF25-2F3B041B40EE}" presName="sibTrans" presStyleCnt="0"/>
      <dgm:spPr/>
    </dgm:pt>
    <dgm:pt modelId="{4A23CBF9-5FD3-4B3E-BC82-7D809F0F43CB}" type="pres">
      <dgm:prSet presAssocID="{E5718381-C54B-44DD-8A67-569E5614F6E3}" presName="compNode" presStyleCnt="0"/>
      <dgm:spPr/>
    </dgm:pt>
    <dgm:pt modelId="{EA3B27D3-7B6A-4B2F-B748-7674DBDB3EE1}" type="pres">
      <dgm:prSet presAssocID="{E5718381-C54B-44DD-8A67-569E5614F6E3}" presName="iconBgRect" presStyleLbl="bgShp" presStyleIdx="2" presStyleCnt="3"/>
      <dgm:spPr>
        <a:prstGeom prst="round2DiagRect">
          <a:avLst>
            <a:gd name="adj1" fmla="val 29727"/>
            <a:gd name="adj2" fmla="val 0"/>
          </a:avLst>
        </a:prstGeom>
      </dgm:spPr>
    </dgm:pt>
    <dgm:pt modelId="{E5D16A7F-ABD3-4CE7-887A-FB6943CD9EE3}" type="pres">
      <dgm:prSet presAssocID="{E5718381-C54B-44DD-8A67-569E5614F6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w Temperature"/>
        </a:ext>
      </dgm:extLst>
    </dgm:pt>
    <dgm:pt modelId="{7D8FB9EE-6A18-46CF-86CD-39DC9136F60D}" type="pres">
      <dgm:prSet presAssocID="{E5718381-C54B-44DD-8A67-569E5614F6E3}" presName="spaceRect" presStyleCnt="0"/>
      <dgm:spPr/>
    </dgm:pt>
    <dgm:pt modelId="{C6F1B0C7-F76F-47C2-A89B-D0E8A3177494}" type="pres">
      <dgm:prSet presAssocID="{E5718381-C54B-44DD-8A67-569E5614F6E3}" presName="textRect" presStyleLbl="revTx" presStyleIdx="2" presStyleCnt="3">
        <dgm:presLayoutVars>
          <dgm:chMax val="1"/>
          <dgm:chPref val="1"/>
        </dgm:presLayoutVars>
      </dgm:prSet>
      <dgm:spPr/>
    </dgm:pt>
  </dgm:ptLst>
  <dgm:cxnLst>
    <dgm:cxn modelId="{DAB1B503-CF23-43D9-8077-CD31B522C75D}" srcId="{7110A6C2-2640-4066-BB43-A3630BA4C7EE}" destId="{97F36E86-F449-4398-BE31-38C83685BA21}" srcOrd="1" destOrd="0" parTransId="{4B9A8025-5304-4DF3-94FD-B26A2D89479E}" sibTransId="{F19FE007-2013-4305-AF25-2F3B041B40EE}"/>
    <dgm:cxn modelId="{8E1E3B0E-DA8A-4AE6-A4AA-E267444B272D}" type="presOf" srcId="{97F36E86-F449-4398-BE31-38C83685BA21}" destId="{4366133E-6923-43AA-86DD-677FF3AD3480}" srcOrd="0" destOrd="0" presId="urn:microsoft.com/office/officeart/2018/5/layout/IconLeafLabelList"/>
    <dgm:cxn modelId="{0E52F530-2CDD-4177-B5AB-B72E7FF71C62}" type="presOf" srcId="{E5718381-C54B-44DD-8A67-569E5614F6E3}" destId="{C6F1B0C7-F76F-47C2-A89B-D0E8A3177494}" srcOrd="0" destOrd="0" presId="urn:microsoft.com/office/officeart/2018/5/layout/IconLeafLabelList"/>
    <dgm:cxn modelId="{560E405B-E483-41C4-8158-32B9B60A79BD}" type="presOf" srcId="{B6105087-4D61-4689-A0F0-273D2011E694}" destId="{49759A97-52AE-4423-B3F6-EA6A4CC5A6CD}" srcOrd="0" destOrd="0" presId="urn:microsoft.com/office/officeart/2018/5/layout/IconLeafLabelList"/>
    <dgm:cxn modelId="{31B99443-17D6-4075-81D7-57C9E41F73C8}" type="presOf" srcId="{7110A6C2-2640-4066-BB43-A3630BA4C7EE}" destId="{17F4C1CC-B975-4AD2-94A2-480413038954}" srcOrd="0" destOrd="0" presId="urn:microsoft.com/office/officeart/2018/5/layout/IconLeafLabelList"/>
    <dgm:cxn modelId="{9EC9FEEC-75FF-4EAC-A7A6-C96EDEEE1BD3}" srcId="{7110A6C2-2640-4066-BB43-A3630BA4C7EE}" destId="{E5718381-C54B-44DD-8A67-569E5614F6E3}" srcOrd="2" destOrd="0" parTransId="{B6092433-D383-4480-84EC-28333E7E50CF}" sibTransId="{538FCF39-71AB-4437-825E-0D36AEF7E1E8}"/>
    <dgm:cxn modelId="{E54280FF-8B6A-4349-B7EA-4C27337316CA}" srcId="{7110A6C2-2640-4066-BB43-A3630BA4C7EE}" destId="{B6105087-4D61-4689-A0F0-273D2011E694}" srcOrd="0" destOrd="0" parTransId="{DFB76A0B-55A3-4004-8BB8-24FA15BD2DDB}" sibTransId="{BC0DA940-FD8E-409B-B182-BF707B1F570B}"/>
    <dgm:cxn modelId="{24B8AEBD-F612-42FA-AC08-DD0A891BA19B}" type="presParOf" srcId="{17F4C1CC-B975-4AD2-94A2-480413038954}" destId="{8882F605-8685-4854-A9E0-61B261EF0E94}" srcOrd="0" destOrd="0" presId="urn:microsoft.com/office/officeart/2018/5/layout/IconLeafLabelList"/>
    <dgm:cxn modelId="{E82D82D0-4EC4-4C4B-9F5F-3324E01B19F7}" type="presParOf" srcId="{8882F605-8685-4854-A9E0-61B261EF0E94}" destId="{1DBDD89F-4364-4CA8-920B-985EC05F5BF3}" srcOrd="0" destOrd="0" presId="urn:microsoft.com/office/officeart/2018/5/layout/IconLeafLabelList"/>
    <dgm:cxn modelId="{EB1D6F20-28FD-407E-90D4-E77B3559ECE0}" type="presParOf" srcId="{8882F605-8685-4854-A9E0-61B261EF0E94}" destId="{6B3E85C7-816E-4747-B00B-DC38E0DFB153}" srcOrd="1" destOrd="0" presId="urn:microsoft.com/office/officeart/2018/5/layout/IconLeafLabelList"/>
    <dgm:cxn modelId="{7F453E94-F3A8-4EC1-85E2-E6A86B13485E}" type="presParOf" srcId="{8882F605-8685-4854-A9E0-61B261EF0E94}" destId="{90D2830E-59A9-4B73-A63E-116DABC02A61}" srcOrd="2" destOrd="0" presId="urn:microsoft.com/office/officeart/2018/5/layout/IconLeafLabelList"/>
    <dgm:cxn modelId="{D30326D5-989C-4E45-86E3-A7F238088937}" type="presParOf" srcId="{8882F605-8685-4854-A9E0-61B261EF0E94}" destId="{49759A97-52AE-4423-B3F6-EA6A4CC5A6CD}" srcOrd="3" destOrd="0" presId="urn:microsoft.com/office/officeart/2018/5/layout/IconLeafLabelList"/>
    <dgm:cxn modelId="{AAC64610-84BA-4671-B5F3-0B50DA356854}" type="presParOf" srcId="{17F4C1CC-B975-4AD2-94A2-480413038954}" destId="{2B83F639-14F3-45A2-8F81-80D215F8AE41}" srcOrd="1" destOrd="0" presId="urn:microsoft.com/office/officeart/2018/5/layout/IconLeafLabelList"/>
    <dgm:cxn modelId="{3F8E59D7-8C85-4C0B-B04B-205B18BF3134}" type="presParOf" srcId="{17F4C1CC-B975-4AD2-94A2-480413038954}" destId="{2E7CD21F-751F-4870-BCBE-70105CEAB3B7}" srcOrd="2" destOrd="0" presId="urn:microsoft.com/office/officeart/2018/5/layout/IconLeafLabelList"/>
    <dgm:cxn modelId="{FC3CF1BB-789F-44D9-98D8-95606C572A41}" type="presParOf" srcId="{2E7CD21F-751F-4870-BCBE-70105CEAB3B7}" destId="{B8F2A9C0-36B9-41BC-8468-7F3327F91430}" srcOrd="0" destOrd="0" presId="urn:microsoft.com/office/officeart/2018/5/layout/IconLeafLabelList"/>
    <dgm:cxn modelId="{EA2841DB-6EE5-4895-B30E-49F45642B92C}" type="presParOf" srcId="{2E7CD21F-751F-4870-BCBE-70105CEAB3B7}" destId="{63D5B6D7-6687-4CC8-98DB-04B6CAECE801}" srcOrd="1" destOrd="0" presId="urn:microsoft.com/office/officeart/2018/5/layout/IconLeafLabelList"/>
    <dgm:cxn modelId="{3A6C8D70-FE8D-4C6D-9932-2123B67564F0}" type="presParOf" srcId="{2E7CD21F-751F-4870-BCBE-70105CEAB3B7}" destId="{2FB9E588-D250-45AA-9862-16C499FF75A3}" srcOrd="2" destOrd="0" presId="urn:microsoft.com/office/officeart/2018/5/layout/IconLeafLabelList"/>
    <dgm:cxn modelId="{19C2B80F-2E9A-4D32-BF0D-B22ECF9D7341}" type="presParOf" srcId="{2E7CD21F-751F-4870-BCBE-70105CEAB3B7}" destId="{4366133E-6923-43AA-86DD-677FF3AD3480}" srcOrd="3" destOrd="0" presId="urn:microsoft.com/office/officeart/2018/5/layout/IconLeafLabelList"/>
    <dgm:cxn modelId="{A6F901E6-8281-4787-B629-F541389A4153}" type="presParOf" srcId="{17F4C1CC-B975-4AD2-94A2-480413038954}" destId="{8D2613FE-6778-4EB2-B774-8DEB2BE94CD6}" srcOrd="3" destOrd="0" presId="urn:microsoft.com/office/officeart/2018/5/layout/IconLeafLabelList"/>
    <dgm:cxn modelId="{9DAA6E21-8194-4ECA-8150-F39DBBE80B3A}" type="presParOf" srcId="{17F4C1CC-B975-4AD2-94A2-480413038954}" destId="{4A23CBF9-5FD3-4B3E-BC82-7D809F0F43CB}" srcOrd="4" destOrd="0" presId="urn:microsoft.com/office/officeart/2018/5/layout/IconLeafLabelList"/>
    <dgm:cxn modelId="{83C70395-7778-4326-8987-540C459CAE7E}" type="presParOf" srcId="{4A23CBF9-5FD3-4B3E-BC82-7D809F0F43CB}" destId="{EA3B27D3-7B6A-4B2F-B748-7674DBDB3EE1}" srcOrd="0" destOrd="0" presId="urn:microsoft.com/office/officeart/2018/5/layout/IconLeafLabelList"/>
    <dgm:cxn modelId="{FD7E081D-880A-434A-A23E-71B4AD18042D}" type="presParOf" srcId="{4A23CBF9-5FD3-4B3E-BC82-7D809F0F43CB}" destId="{E5D16A7F-ABD3-4CE7-887A-FB6943CD9EE3}" srcOrd="1" destOrd="0" presId="urn:microsoft.com/office/officeart/2018/5/layout/IconLeafLabelList"/>
    <dgm:cxn modelId="{9A9EC41B-B026-4C03-AD09-8C507AB06670}" type="presParOf" srcId="{4A23CBF9-5FD3-4B3E-BC82-7D809F0F43CB}" destId="{7D8FB9EE-6A18-46CF-86CD-39DC9136F60D}" srcOrd="2" destOrd="0" presId="urn:microsoft.com/office/officeart/2018/5/layout/IconLeafLabelList"/>
    <dgm:cxn modelId="{E777A707-B816-4CE4-89BB-766BA7B07570}" type="presParOf" srcId="{4A23CBF9-5FD3-4B3E-BC82-7D809F0F43CB}" destId="{C6F1B0C7-F76F-47C2-A89B-D0E8A317749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DD89F-4364-4CA8-920B-985EC05F5BF3}">
      <dsp:nvSpPr>
        <dsp:cNvPr id="0" name=""/>
        <dsp:cNvSpPr/>
      </dsp:nvSpPr>
      <dsp:spPr>
        <a:xfrm>
          <a:off x="616949" y="340539"/>
          <a:ext cx="1818562" cy="1818562"/>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3E85C7-816E-4747-B00B-DC38E0DFB153}">
      <dsp:nvSpPr>
        <dsp:cNvPr id="0" name=""/>
        <dsp:cNvSpPr/>
      </dsp:nvSpPr>
      <dsp:spPr>
        <a:xfrm>
          <a:off x="1004512" y="72810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759A97-52AE-4423-B3F6-EA6A4CC5A6CD}">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Trained the Dataset using Distil-BERT and GPT-2 for emotional classification with impressive accuracy of &gt;90%.</a:t>
          </a:r>
        </a:p>
      </dsp:txBody>
      <dsp:txXfrm>
        <a:off x="35606" y="2725540"/>
        <a:ext cx="2981250" cy="720000"/>
      </dsp:txXfrm>
    </dsp:sp>
    <dsp:sp modelId="{B8F2A9C0-36B9-41BC-8468-7F3327F91430}">
      <dsp:nvSpPr>
        <dsp:cNvPr id="0" name=""/>
        <dsp:cNvSpPr/>
      </dsp:nvSpPr>
      <dsp:spPr>
        <a:xfrm>
          <a:off x="4119918" y="340539"/>
          <a:ext cx="1818562" cy="1818562"/>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D5B6D7-6687-4CC8-98DB-04B6CAECE801}">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66133E-6923-43AA-86DD-677FF3AD3480}">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utilised tokenizing the dataset and also predicted the results for other inputs of unseen data.</a:t>
          </a:r>
        </a:p>
      </dsp:txBody>
      <dsp:txXfrm>
        <a:off x="3538574" y="2725540"/>
        <a:ext cx="2981250" cy="720000"/>
      </dsp:txXfrm>
    </dsp:sp>
    <dsp:sp modelId="{EA3B27D3-7B6A-4B2F-B748-7674DBDB3EE1}">
      <dsp:nvSpPr>
        <dsp:cNvPr id="0" name=""/>
        <dsp:cNvSpPr/>
      </dsp:nvSpPr>
      <dsp:spPr>
        <a:xfrm>
          <a:off x="7622887" y="340539"/>
          <a:ext cx="1818562" cy="1818562"/>
        </a:xfrm>
        <a:prstGeom prst="round2DiagRect">
          <a:avLst>
            <a:gd name="adj1" fmla="val 29727"/>
            <a:gd name="adj2" fmla="val 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D16A7F-ABD3-4CE7-887A-FB6943CD9EE3}">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F1B0C7-F76F-47C2-A89B-D0E8A3177494}">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The final distribution showed that model predicts ‘sadness’, ‘joy’, ’anger’ with impressive Precision.</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3782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514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301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55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6776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5723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955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084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865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74877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454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97412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16F4D-4593-D92B-5747-8CC214B6AD2B}"/>
              </a:ext>
            </a:extLst>
          </p:cNvPr>
          <p:cNvSpPr>
            <a:spLocks noGrp="1"/>
          </p:cNvSpPr>
          <p:nvPr>
            <p:ph type="ctrTitle"/>
          </p:nvPr>
        </p:nvSpPr>
        <p:spPr>
          <a:xfrm>
            <a:off x="648929" y="639097"/>
            <a:ext cx="6253317" cy="3686015"/>
          </a:xfrm>
        </p:spPr>
        <p:txBody>
          <a:bodyPr>
            <a:normAutofit/>
          </a:bodyPr>
          <a:lstStyle/>
          <a:p>
            <a:r>
              <a:rPr lang="en-IN" sz="4400" dirty="0"/>
              <a:t>Project Title:</a:t>
            </a:r>
            <a:r>
              <a:rPr lang="en-US" sz="4400" dirty="0"/>
              <a:t>Emotion Classification in Twitter Messages Using Pre trained Models</a:t>
            </a:r>
            <a:endParaRPr lang="en-IN" sz="4400" dirty="0"/>
          </a:p>
        </p:txBody>
      </p:sp>
      <p:sp>
        <p:nvSpPr>
          <p:cNvPr id="3" name="Subtitle 2">
            <a:extLst>
              <a:ext uri="{FF2B5EF4-FFF2-40B4-BE49-F238E27FC236}">
                <a16:creationId xmlns:a16="http://schemas.microsoft.com/office/drawing/2014/main" id="{C7D2DE72-9D96-2C3D-378A-7C237135F667}"/>
              </a:ext>
            </a:extLst>
          </p:cNvPr>
          <p:cNvSpPr>
            <a:spLocks noGrp="1"/>
          </p:cNvSpPr>
          <p:nvPr>
            <p:ph type="subTitle" idx="1"/>
          </p:nvPr>
        </p:nvSpPr>
        <p:spPr>
          <a:xfrm>
            <a:off x="632899" y="4672739"/>
            <a:ext cx="6269347" cy="1021498"/>
          </a:xfrm>
        </p:spPr>
        <p:txBody>
          <a:bodyPr>
            <a:normAutofit/>
          </a:bodyPr>
          <a:lstStyle/>
          <a:p>
            <a:r>
              <a:rPr lang="en-IN">
                <a:solidFill>
                  <a:schemeClr val="tx1">
                    <a:lumMod val="85000"/>
                    <a:lumOff val="15000"/>
                  </a:schemeClr>
                </a:solidFill>
              </a:rPr>
              <a:t>Names: Krishna sai manas Karthik Bhiravajosyula</a:t>
            </a:r>
          </a:p>
        </p:txBody>
      </p:sp>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rainbow of colors on a white background&#10;&#10;Description automatically generated">
            <a:extLst>
              <a:ext uri="{FF2B5EF4-FFF2-40B4-BE49-F238E27FC236}">
                <a16:creationId xmlns:a16="http://schemas.microsoft.com/office/drawing/2014/main" id="{A171676D-A735-F6EC-7716-4DDE325CEC82}"/>
              </a:ext>
            </a:extLst>
          </p:cNvPr>
          <p:cNvPicPr>
            <a:picLocks noChangeAspect="1"/>
          </p:cNvPicPr>
          <p:nvPr/>
        </p:nvPicPr>
        <p:blipFill>
          <a:blip r:embed="rId2"/>
          <a:srcRect l="40096" r="21209" b="1"/>
          <a:stretch/>
        </p:blipFill>
        <p:spPr>
          <a:xfrm>
            <a:off x="7556686" y="1"/>
            <a:ext cx="4635315" cy="6857999"/>
          </a:xfrm>
          <a:prstGeom prst="rect">
            <a:avLst/>
          </a:prstGeom>
        </p:spPr>
      </p:pic>
    </p:spTree>
    <p:extLst>
      <p:ext uri="{BB962C8B-B14F-4D97-AF65-F5344CB8AC3E}">
        <p14:creationId xmlns:p14="http://schemas.microsoft.com/office/powerpoint/2010/main" val="129728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1CA36-BA72-3B98-81C9-733B854F6028}"/>
              </a:ext>
            </a:extLst>
          </p:cNvPr>
          <p:cNvSpPr>
            <a:spLocks noGrp="1"/>
          </p:cNvSpPr>
          <p:nvPr>
            <p:ph type="title"/>
          </p:nvPr>
        </p:nvSpPr>
        <p:spPr>
          <a:xfrm>
            <a:off x="5172074" y="286603"/>
            <a:ext cx="5983605" cy="1450757"/>
          </a:xfrm>
        </p:spPr>
        <p:txBody>
          <a:bodyPr>
            <a:normAutofit/>
          </a:bodyPr>
          <a:lstStyle/>
          <a:p>
            <a:r>
              <a:rPr lang="en-IN" dirty="0"/>
              <a:t>Project Statement</a:t>
            </a:r>
          </a:p>
        </p:txBody>
      </p:sp>
      <p:pic>
        <p:nvPicPr>
          <p:cNvPr id="5" name="Picture 4" descr="Multi-colored paper-craft art">
            <a:extLst>
              <a:ext uri="{FF2B5EF4-FFF2-40B4-BE49-F238E27FC236}">
                <a16:creationId xmlns:a16="http://schemas.microsoft.com/office/drawing/2014/main" id="{888FF811-CF52-43B2-28A0-6D957720EFC6}"/>
              </a:ext>
            </a:extLst>
          </p:cNvPr>
          <p:cNvPicPr>
            <a:picLocks noChangeAspect="1"/>
          </p:cNvPicPr>
          <p:nvPr/>
        </p:nvPicPr>
        <p:blipFill>
          <a:blip r:embed="rId2"/>
          <a:srcRect l="27237" r="25001"/>
          <a:stretch/>
        </p:blipFill>
        <p:spPr>
          <a:xfrm>
            <a:off x="20" y="10"/>
            <a:ext cx="4580077" cy="6400784"/>
          </a:xfrm>
          <a:prstGeom prst="rect">
            <a:avLst/>
          </a:prstGeom>
        </p:spPr>
      </p:pic>
      <p:cxnSp>
        <p:nvCxnSpPr>
          <p:cNvPr id="11"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DB70704-749D-7C6E-4A1F-CF31F8613733}"/>
              </a:ext>
            </a:extLst>
          </p:cNvPr>
          <p:cNvSpPr>
            <a:spLocks noGrp="1"/>
          </p:cNvSpPr>
          <p:nvPr>
            <p:ph idx="1"/>
          </p:nvPr>
        </p:nvSpPr>
        <p:spPr>
          <a:xfrm>
            <a:off x="5172074" y="2108201"/>
            <a:ext cx="5983606" cy="3760891"/>
          </a:xfrm>
        </p:spPr>
        <p:txBody>
          <a:bodyPr>
            <a:normAutofit/>
          </a:bodyPr>
          <a:lstStyle/>
          <a:p>
            <a:r>
              <a:rPr lang="en-IN" dirty="0"/>
              <a:t>This Project aims to classify emotions based on texts into six different categories that include</a:t>
            </a:r>
          </a:p>
          <a:p>
            <a:r>
              <a:rPr lang="en-IN" dirty="0"/>
              <a:t>Sadness, Joy, Anger, Fear, Surprise and Love.</a:t>
            </a:r>
          </a:p>
          <a:p>
            <a:endParaRPr lang="en-IN" b="1" dirty="0"/>
          </a:p>
          <a:p>
            <a:r>
              <a:rPr lang="en-IN" b="1" dirty="0"/>
              <a:t>Goal of this Project:</a:t>
            </a:r>
          </a:p>
          <a:p>
            <a:r>
              <a:rPr lang="en-IN" dirty="0"/>
              <a:t>Develop an effective Classification model that analyses different sentiments in social media and business platforms.</a:t>
            </a:r>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503863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C695A-A3DB-FF3B-13BC-F316D81F934C}"/>
              </a:ext>
            </a:extLst>
          </p:cNvPr>
          <p:cNvSpPr>
            <a:spLocks noGrp="1"/>
          </p:cNvSpPr>
          <p:nvPr>
            <p:ph type="title"/>
          </p:nvPr>
        </p:nvSpPr>
        <p:spPr>
          <a:xfrm>
            <a:off x="5172074" y="286603"/>
            <a:ext cx="5983605" cy="1450757"/>
          </a:xfrm>
        </p:spPr>
        <p:txBody>
          <a:bodyPr>
            <a:normAutofit/>
          </a:bodyPr>
          <a:lstStyle/>
          <a:p>
            <a:r>
              <a:rPr lang="en-US" dirty="0"/>
              <a:t>Data Collection</a:t>
            </a:r>
            <a:endParaRPr lang="en-IN" dirty="0"/>
          </a:p>
        </p:txBody>
      </p:sp>
      <p:pic>
        <p:nvPicPr>
          <p:cNvPr id="5" name="Picture 4" descr="101010 data lines to infinity">
            <a:extLst>
              <a:ext uri="{FF2B5EF4-FFF2-40B4-BE49-F238E27FC236}">
                <a16:creationId xmlns:a16="http://schemas.microsoft.com/office/drawing/2014/main" id="{5BED6223-18A3-4E9F-0DC6-2D8F371567BD}"/>
              </a:ext>
            </a:extLst>
          </p:cNvPr>
          <p:cNvPicPr>
            <a:picLocks noChangeAspect="1"/>
          </p:cNvPicPr>
          <p:nvPr/>
        </p:nvPicPr>
        <p:blipFill>
          <a:blip r:embed="rId2"/>
          <a:srcRect l="28587" r="25080" b="-2"/>
          <a:stretch/>
        </p:blipFill>
        <p:spPr>
          <a:xfrm>
            <a:off x="20" y="10"/>
            <a:ext cx="4580077" cy="6400784"/>
          </a:xfrm>
          <a:prstGeom prst="rect">
            <a:avLst/>
          </a:prstGeom>
        </p:spPr>
      </p:pic>
      <p:cxnSp>
        <p:nvCxnSpPr>
          <p:cNvPr id="11"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77FBADC-0139-1D83-E0A4-0F3772E38997}"/>
              </a:ext>
            </a:extLst>
          </p:cNvPr>
          <p:cNvSpPr>
            <a:spLocks noGrp="1"/>
          </p:cNvSpPr>
          <p:nvPr>
            <p:ph idx="1"/>
          </p:nvPr>
        </p:nvSpPr>
        <p:spPr>
          <a:xfrm>
            <a:off x="5172074" y="2108201"/>
            <a:ext cx="5983606" cy="3760891"/>
          </a:xfrm>
        </p:spPr>
        <p:txBody>
          <a:bodyPr>
            <a:normAutofit/>
          </a:bodyPr>
          <a:lstStyle/>
          <a:p>
            <a:pPr>
              <a:lnSpc>
                <a:spcPct val="100000"/>
              </a:lnSpc>
            </a:pPr>
            <a:r>
              <a:rPr lang="en-US" sz="1600" b="1" dirty="0"/>
              <a:t>Dataset Source:</a:t>
            </a:r>
            <a:r>
              <a:rPr lang="en-US" sz="1600" dirty="0"/>
              <a:t> This data set was extracted from Kaggle website named “emotion classification”.</a:t>
            </a:r>
          </a:p>
          <a:p>
            <a:pPr>
              <a:lnSpc>
                <a:spcPct val="100000"/>
              </a:lnSpc>
            </a:pPr>
            <a:endParaRPr lang="en-US" sz="1600" dirty="0"/>
          </a:p>
          <a:p>
            <a:pPr>
              <a:lnSpc>
                <a:spcPct val="100000"/>
              </a:lnSpc>
            </a:pPr>
            <a:r>
              <a:rPr lang="en-US" sz="1600" b="1" dirty="0"/>
              <a:t>Dataset Details: </a:t>
            </a:r>
            <a:r>
              <a:rPr lang="en-US" sz="1600" dirty="0"/>
              <a:t>The data set has columns labelled ‘text’ which is user input and label value ranging from 0 to 5 which are classified into six categories ‘sadness (0)’, ‘joy (1)’, ‘love (2)’, ‘anger (3)’, ‘fear (4)’, ‘surprise (5)’.</a:t>
            </a:r>
          </a:p>
          <a:p>
            <a:pPr>
              <a:lnSpc>
                <a:spcPct val="100000"/>
              </a:lnSpc>
            </a:pPr>
            <a:endParaRPr lang="en-US" sz="1600" dirty="0"/>
          </a:p>
          <a:p>
            <a:pPr>
              <a:lnSpc>
                <a:spcPct val="100000"/>
              </a:lnSpc>
            </a:pPr>
            <a:r>
              <a:rPr lang="en-US" sz="1600" b="1" dirty="0"/>
              <a:t>Data Preparation: </a:t>
            </a:r>
            <a:r>
              <a:rPr lang="en-US" sz="1600" dirty="0"/>
              <a:t>The data is cleaned dropped null values and plotted a bar graph to understand </a:t>
            </a:r>
            <a:r>
              <a:rPr lang="en-IN" sz="1600" dirty="0"/>
              <a:t>the distribution of data based on labels</a:t>
            </a:r>
            <a:endParaRPr lang="en-US" sz="1600" dirty="0"/>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80072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7B440-BA35-72C9-A16A-3C54D15AFE77}"/>
              </a:ext>
            </a:extLst>
          </p:cNvPr>
          <p:cNvSpPr>
            <a:spLocks noGrp="1"/>
          </p:cNvSpPr>
          <p:nvPr>
            <p:ph type="title"/>
          </p:nvPr>
        </p:nvSpPr>
        <p:spPr>
          <a:xfrm>
            <a:off x="5172074" y="286603"/>
            <a:ext cx="5983605" cy="1450757"/>
          </a:xfrm>
        </p:spPr>
        <p:txBody>
          <a:bodyPr>
            <a:normAutofit/>
          </a:bodyPr>
          <a:lstStyle/>
          <a:p>
            <a:r>
              <a:rPr lang="en-US" dirty="0"/>
              <a:t>Model Architecture</a:t>
            </a:r>
            <a:endParaRPr lang="en-IN" dirty="0"/>
          </a:p>
        </p:txBody>
      </p:sp>
      <p:pic>
        <p:nvPicPr>
          <p:cNvPr id="5" name="Picture 4" descr="Cubes connected with a red line">
            <a:extLst>
              <a:ext uri="{FF2B5EF4-FFF2-40B4-BE49-F238E27FC236}">
                <a16:creationId xmlns:a16="http://schemas.microsoft.com/office/drawing/2014/main" id="{7FD6BD56-EEEB-7070-16B4-BD93D76AA259}"/>
              </a:ext>
            </a:extLst>
          </p:cNvPr>
          <p:cNvPicPr>
            <a:picLocks noChangeAspect="1"/>
          </p:cNvPicPr>
          <p:nvPr/>
        </p:nvPicPr>
        <p:blipFill>
          <a:blip r:embed="rId2"/>
          <a:srcRect l="28166" r="16738" b="1"/>
          <a:stretch/>
        </p:blipFill>
        <p:spPr>
          <a:xfrm>
            <a:off x="20" y="10"/>
            <a:ext cx="4580077" cy="6400784"/>
          </a:xfrm>
          <a:prstGeom prst="rect">
            <a:avLst/>
          </a:prstGeom>
        </p:spPr>
      </p:pic>
      <p:cxnSp>
        <p:nvCxnSpPr>
          <p:cNvPr id="11"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2D61AE-A522-3816-1F07-191A97B9565B}"/>
              </a:ext>
            </a:extLst>
          </p:cNvPr>
          <p:cNvSpPr>
            <a:spLocks noGrp="1"/>
          </p:cNvSpPr>
          <p:nvPr>
            <p:ph idx="1"/>
          </p:nvPr>
        </p:nvSpPr>
        <p:spPr>
          <a:xfrm>
            <a:off x="5172074" y="2108201"/>
            <a:ext cx="5983606" cy="3760891"/>
          </a:xfrm>
        </p:spPr>
        <p:txBody>
          <a:bodyPr>
            <a:normAutofit/>
          </a:bodyPr>
          <a:lstStyle/>
          <a:p>
            <a:pPr>
              <a:lnSpc>
                <a:spcPct val="100000"/>
              </a:lnSpc>
            </a:pPr>
            <a:r>
              <a:rPr lang="en-US" sz="1300" b="1"/>
              <a:t>Distil-BERT: </a:t>
            </a:r>
            <a:r>
              <a:rPr lang="en-US" sz="1300"/>
              <a:t>The model is trained using distil-BERT which is lighter weight version of BERT model having 66M</a:t>
            </a:r>
          </a:p>
          <a:p>
            <a:pPr>
              <a:lnSpc>
                <a:spcPct val="100000"/>
              </a:lnSpc>
            </a:pPr>
            <a:r>
              <a:rPr lang="en-US" sz="1300"/>
              <a:t>Parameters which is effective for classification tasks and sentiment analysis.</a:t>
            </a:r>
          </a:p>
          <a:p>
            <a:pPr>
              <a:lnSpc>
                <a:spcPct val="100000"/>
              </a:lnSpc>
            </a:pPr>
            <a:r>
              <a:rPr lang="en-US" sz="1300"/>
              <a:t>The model imports sequence classification from distil BERT specially fined tuned for category classification. It is easier to load and fast for training the dataset.</a:t>
            </a:r>
          </a:p>
          <a:p>
            <a:pPr>
              <a:lnSpc>
                <a:spcPct val="100000"/>
              </a:lnSpc>
            </a:pPr>
            <a:r>
              <a:rPr lang="en-US" sz="1300" b="1"/>
              <a:t>GPT-2: </a:t>
            </a:r>
            <a:r>
              <a:rPr lang="en-US" sz="1300"/>
              <a:t>The model is trained using GPT-2 pre trained model excellent to generate long text and documents but special library GPT2forsequenceclassification is good for classification tasks for complex dataset.</a:t>
            </a:r>
          </a:p>
          <a:p>
            <a:pPr>
              <a:lnSpc>
                <a:spcPct val="100000"/>
              </a:lnSpc>
            </a:pPr>
            <a:r>
              <a:rPr lang="en-US" sz="1300"/>
              <a:t>This model uses 1.5 Billion parameters and takes almost 15 to 20 times more time to train the dataset. It is mainly used for generating tasks but depending on data it can be used for classification tasks and in some research papers it outperforms other transformer models.</a:t>
            </a:r>
            <a:endParaRPr lang="en-IN" sz="1300"/>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648825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26A03-5FD8-8CAB-7C43-D13EF231A01B}"/>
              </a:ext>
            </a:extLst>
          </p:cNvPr>
          <p:cNvSpPr>
            <a:spLocks noGrp="1"/>
          </p:cNvSpPr>
          <p:nvPr>
            <p:ph type="title"/>
          </p:nvPr>
        </p:nvSpPr>
        <p:spPr>
          <a:xfrm>
            <a:off x="5172074" y="286603"/>
            <a:ext cx="5983605" cy="1450757"/>
          </a:xfrm>
        </p:spPr>
        <p:txBody>
          <a:bodyPr>
            <a:normAutofit/>
          </a:bodyPr>
          <a:lstStyle/>
          <a:p>
            <a:r>
              <a:rPr lang="en-US" dirty="0"/>
              <a:t>Training the model</a:t>
            </a:r>
            <a:endParaRPr lang="en-IN" dirty="0"/>
          </a:p>
        </p:txBody>
      </p:sp>
      <p:pic>
        <p:nvPicPr>
          <p:cNvPr id="5" name="Picture 4" descr="A group of retro robot toys">
            <a:extLst>
              <a:ext uri="{FF2B5EF4-FFF2-40B4-BE49-F238E27FC236}">
                <a16:creationId xmlns:a16="http://schemas.microsoft.com/office/drawing/2014/main" id="{13EF2CB9-8E4B-4BA7-DF5C-AAC008A4668D}"/>
              </a:ext>
            </a:extLst>
          </p:cNvPr>
          <p:cNvPicPr>
            <a:picLocks noChangeAspect="1"/>
          </p:cNvPicPr>
          <p:nvPr/>
        </p:nvPicPr>
        <p:blipFill>
          <a:blip r:embed="rId2"/>
          <a:srcRect l="25248" r="23411" b="-2"/>
          <a:stretch/>
        </p:blipFill>
        <p:spPr>
          <a:xfrm>
            <a:off x="20" y="10"/>
            <a:ext cx="4580077" cy="6400784"/>
          </a:xfrm>
          <a:prstGeom prst="rect">
            <a:avLst/>
          </a:prstGeom>
        </p:spPr>
      </p:pic>
      <p:cxnSp>
        <p:nvCxnSpPr>
          <p:cNvPr id="11"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D8330A-A61F-A8A3-C953-EF926107F940}"/>
              </a:ext>
            </a:extLst>
          </p:cNvPr>
          <p:cNvSpPr>
            <a:spLocks noGrp="1"/>
          </p:cNvSpPr>
          <p:nvPr>
            <p:ph idx="1"/>
          </p:nvPr>
        </p:nvSpPr>
        <p:spPr>
          <a:xfrm>
            <a:off x="5172074" y="2108201"/>
            <a:ext cx="5983606" cy="3760891"/>
          </a:xfrm>
        </p:spPr>
        <p:txBody>
          <a:bodyPr>
            <a:normAutofit/>
          </a:bodyPr>
          <a:lstStyle/>
          <a:p>
            <a:pPr>
              <a:lnSpc>
                <a:spcPct val="100000"/>
              </a:lnSpc>
            </a:pPr>
            <a:r>
              <a:rPr lang="en-US" sz="1300" dirty="0"/>
              <a:t>1) First GPT, distil-BERT  pre trained models are imported using transformers library.</a:t>
            </a:r>
          </a:p>
          <a:p>
            <a:pPr>
              <a:lnSpc>
                <a:spcPct val="100000"/>
              </a:lnSpc>
            </a:pPr>
            <a:r>
              <a:rPr lang="en-US" sz="1300"/>
              <a:t>2) The dataset uses 30,000 rows and split into 70 percent training and 30 percent testing.</a:t>
            </a:r>
          </a:p>
          <a:p>
            <a:pPr>
              <a:lnSpc>
                <a:spcPct val="100000"/>
              </a:lnSpc>
            </a:pPr>
            <a:r>
              <a:rPr lang="en-US" sz="1300" dirty="0"/>
              <a:t>3) As we use hugging face to import these models we convert our pandas data-frame to Dataset</a:t>
            </a:r>
          </a:p>
          <a:p>
            <a:pPr>
              <a:lnSpc>
                <a:spcPct val="100000"/>
              </a:lnSpc>
            </a:pPr>
            <a:r>
              <a:rPr lang="en-US" sz="1300" dirty="0"/>
              <a:t>Where the models directly use this library.</a:t>
            </a:r>
          </a:p>
          <a:p>
            <a:pPr>
              <a:lnSpc>
                <a:spcPct val="100000"/>
              </a:lnSpc>
            </a:pPr>
            <a:r>
              <a:rPr lang="en-US" sz="1300" dirty="0"/>
              <a:t>4) The data is tokenized where the text is break into individual tokens and these tokens are encoded to tensors or vectors which is used for model training.</a:t>
            </a:r>
          </a:p>
          <a:p>
            <a:pPr>
              <a:lnSpc>
                <a:spcPct val="100000"/>
              </a:lnSpc>
            </a:pPr>
            <a:r>
              <a:rPr lang="en-US" sz="1300" dirty="0"/>
              <a:t>5) Then we </a:t>
            </a:r>
            <a:r>
              <a:rPr lang="en-US" sz="1300" dirty="0" err="1"/>
              <a:t>caluculate</a:t>
            </a:r>
            <a:r>
              <a:rPr lang="en-US" sz="1300" dirty="0"/>
              <a:t> evaluation metrics like Accuracy, F1-score, Precision, Recall on our dataset.</a:t>
            </a:r>
          </a:p>
          <a:p>
            <a:pPr>
              <a:lnSpc>
                <a:spcPct val="100000"/>
              </a:lnSpc>
            </a:pPr>
            <a:r>
              <a:rPr lang="en-US" sz="1300" dirty="0"/>
              <a:t>6) we compare predictions with actual values to plot confusion matrix.</a:t>
            </a:r>
          </a:p>
          <a:p>
            <a:pPr>
              <a:lnSpc>
                <a:spcPct val="100000"/>
              </a:lnSpc>
            </a:pPr>
            <a:endParaRPr lang="en-US" sz="1300" dirty="0"/>
          </a:p>
          <a:p>
            <a:pPr marL="0" indent="0">
              <a:lnSpc>
                <a:spcPct val="100000"/>
              </a:lnSpc>
              <a:buNone/>
            </a:pPr>
            <a:endParaRPr lang="en-US" sz="1300" dirty="0"/>
          </a:p>
          <a:p>
            <a:pPr marL="0" indent="0">
              <a:lnSpc>
                <a:spcPct val="100000"/>
              </a:lnSpc>
              <a:buNone/>
            </a:pPr>
            <a:endParaRPr lang="en-IN" sz="1300" dirty="0"/>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11107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FFC7EC-965F-1898-DD2F-008D9AF8CD43}"/>
              </a:ext>
            </a:extLst>
          </p:cNvPr>
          <p:cNvSpPr>
            <a:spLocks noGrp="1"/>
          </p:cNvSpPr>
          <p:nvPr>
            <p:ph type="title"/>
          </p:nvPr>
        </p:nvSpPr>
        <p:spPr>
          <a:xfrm>
            <a:off x="5172074" y="286603"/>
            <a:ext cx="5983605" cy="1450757"/>
          </a:xfrm>
        </p:spPr>
        <p:txBody>
          <a:bodyPr>
            <a:normAutofit/>
          </a:bodyPr>
          <a:lstStyle/>
          <a:p>
            <a:r>
              <a:rPr lang="en-US" dirty="0"/>
              <a:t>Parameters</a:t>
            </a:r>
            <a:endParaRPr lang="en-IN" dirty="0"/>
          </a:p>
        </p:txBody>
      </p:sp>
      <p:pic>
        <p:nvPicPr>
          <p:cNvPr id="5" name="Picture 4">
            <a:extLst>
              <a:ext uri="{FF2B5EF4-FFF2-40B4-BE49-F238E27FC236}">
                <a16:creationId xmlns:a16="http://schemas.microsoft.com/office/drawing/2014/main" id="{FE3FD49E-0656-E30D-A39F-FAF843F48A80}"/>
              </a:ext>
            </a:extLst>
          </p:cNvPr>
          <p:cNvPicPr>
            <a:picLocks noChangeAspect="1"/>
          </p:cNvPicPr>
          <p:nvPr/>
        </p:nvPicPr>
        <p:blipFill>
          <a:blip r:embed="rId2"/>
          <a:srcRect l="1830" r="50407"/>
          <a:stretch/>
        </p:blipFill>
        <p:spPr>
          <a:xfrm>
            <a:off x="20" y="10"/>
            <a:ext cx="4580077" cy="6400784"/>
          </a:xfrm>
          <a:prstGeom prst="rect">
            <a:avLst/>
          </a:prstGeom>
        </p:spPr>
      </p:pic>
      <p:cxnSp>
        <p:nvCxnSpPr>
          <p:cNvPr id="11"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6F12B2-798B-F873-BBDD-438E5CFA8EA7}"/>
              </a:ext>
            </a:extLst>
          </p:cNvPr>
          <p:cNvSpPr>
            <a:spLocks noGrp="1"/>
          </p:cNvSpPr>
          <p:nvPr>
            <p:ph idx="1"/>
          </p:nvPr>
        </p:nvSpPr>
        <p:spPr>
          <a:xfrm>
            <a:off x="5172074" y="2108201"/>
            <a:ext cx="5983606" cy="3760891"/>
          </a:xfrm>
        </p:spPr>
        <p:txBody>
          <a:bodyPr>
            <a:normAutofit/>
          </a:bodyPr>
          <a:lstStyle/>
          <a:p>
            <a:pPr marL="0" indent="0">
              <a:lnSpc>
                <a:spcPct val="100000"/>
              </a:lnSpc>
              <a:buNone/>
            </a:pPr>
            <a:r>
              <a:rPr lang="en-US" sz="1500" b="1"/>
              <a:t>Distil-</a:t>
            </a:r>
            <a:r>
              <a:rPr lang="en-US" sz="1500" b="1" err="1"/>
              <a:t>bert</a:t>
            </a:r>
            <a:r>
              <a:rPr lang="en-US" sz="1500" b="1"/>
              <a:t> Parameters: </a:t>
            </a:r>
            <a:r>
              <a:rPr lang="en-US" sz="1500"/>
              <a:t>we store results in /results directory.</a:t>
            </a:r>
          </a:p>
          <a:p>
            <a:pPr marL="0" indent="0">
              <a:lnSpc>
                <a:spcPct val="100000"/>
              </a:lnSpc>
              <a:buNone/>
            </a:pPr>
            <a:r>
              <a:rPr lang="en-US" sz="1500"/>
              <a:t>we use epoch evaluation strategy.</a:t>
            </a:r>
          </a:p>
          <a:p>
            <a:pPr marL="0" indent="0">
              <a:lnSpc>
                <a:spcPct val="100000"/>
              </a:lnSpc>
              <a:buNone/>
            </a:pPr>
            <a:r>
              <a:rPr lang="en-US" sz="1500"/>
              <a:t>we set number of epochs to 1 since the model is already with large data</a:t>
            </a:r>
          </a:p>
          <a:p>
            <a:pPr marL="0" indent="0">
              <a:lnSpc>
                <a:spcPct val="100000"/>
              </a:lnSpc>
              <a:buNone/>
            </a:pPr>
            <a:r>
              <a:rPr lang="en-US" sz="1500"/>
              <a:t>We set maximum batch size to 8</a:t>
            </a:r>
          </a:p>
          <a:p>
            <a:pPr marL="0" indent="0">
              <a:lnSpc>
                <a:spcPct val="100000"/>
              </a:lnSpc>
              <a:buNone/>
            </a:pPr>
            <a:endParaRPr lang="en-US" sz="1500"/>
          </a:p>
          <a:p>
            <a:pPr marL="0" indent="0">
              <a:lnSpc>
                <a:spcPct val="100000"/>
              </a:lnSpc>
              <a:buNone/>
            </a:pPr>
            <a:r>
              <a:rPr lang="en-US" sz="1500" b="1"/>
              <a:t>GPT-2 Parameters: </a:t>
            </a:r>
            <a:r>
              <a:rPr lang="en-US" sz="1500"/>
              <a:t>same as distil </a:t>
            </a:r>
            <a:r>
              <a:rPr lang="en-US" sz="1500" err="1"/>
              <a:t>bert</a:t>
            </a:r>
            <a:r>
              <a:rPr lang="en-US" sz="1500"/>
              <a:t> but we set batch size to 2 and for every logging of 10 steps we save our results because the model takes longer time to load and don’t want to lose our results.</a:t>
            </a:r>
          </a:p>
          <a:p>
            <a:pPr marL="0" indent="0">
              <a:lnSpc>
                <a:spcPct val="100000"/>
              </a:lnSpc>
              <a:buNone/>
            </a:pPr>
            <a:r>
              <a:rPr lang="en-US" sz="1500"/>
              <a:t>Used mixed precision of fp-16 to reduce load on </a:t>
            </a:r>
            <a:r>
              <a:rPr lang="en-US" sz="1500" err="1"/>
              <a:t>gpu</a:t>
            </a:r>
            <a:r>
              <a:rPr lang="en-US" sz="1500"/>
              <a:t> and </a:t>
            </a:r>
            <a:r>
              <a:rPr lang="en-US" sz="1500" err="1"/>
              <a:t>cpu</a:t>
            </a:r>
            <a:r>
              <a:rPr lang="en-US" sz="1500"/>
              <a:t> for effective usage of </a:t>
            </a:r>
            <a:r>
              <a:rPr lang="en-US" sz="1500" err="1"/>
              <a:t>resourecs</a:t>
            </a:r>
            <a:r>
              <a:rPr lang="en-US" sz="1500"/>
              <a:t>.</a:t>
            </a:r>
          </a:p>
          <a:p>
            <a:pPr marL="0" indent="0">
              <a:lnSpc>
                <a:spcPct val="100000"/>
              </a:lnSpc>
              <a:buNone/>
            </a:pPr>
            <a:endParaRPr lang="en-US" sz="1500"/>
          </a:p>
          <a:p>
            <a:pPr marL="0" indent="0">
              <a:lnSpc>
                <a:spcPct val="100000"/>
              </a:lnSpc>
              <a:buNone/>
            </a:pPr>
            <a:endParaRPr lang="en-IN" sz="1500"/>
          </a:p>
        </p:txBody>
      </p:sp>
      <p:sp>
        <p:nvSpPr>
          <p:cNvPr id="13" name="Rectangle 12">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66833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E8723-0261-2C47-37DF-2C20460BAB48}"/>
              </a:ext>
            </a:extLst>
          </p:cNvPr>
          <p:cNvSpPr>
            <a:spLocks noGrp="1"/>
          </p:cNvSpPr>
          <p:nvPr>
            <p:ph type="title"/>
          </p:nvPr>
        </p:nvSpPr>
        <p:spPr>
          <a:xfrm>
            <a:off x="642257" y="634946"/>
            <a:ext cx="6432434" cy="1450757"/>
          </a:xfrm>
        </p:spPr>
        <p:txBody>
          <a:bodyPr>
            <a:normAutofit/>
          </a:bodyPr>
          <a:lstStyle/>
          <a:p>
            <a:r>
              <a:rPr lang="en-US"/>
              <a:t>Evaluation metrics</a:t>
            </a:r>
            <a:endParaRPr lang="en-IN" dirty="0"/>
          </a:p>
        </p:txBody>
      </p:sp>
      <p:cxnSp>
        <p:nvCxnSpPr>
          <p:cNvPr id="14" name="Straight Connector 13">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1FFDEB-A51D-EF73-3985-422369BEE625}"/>
              </a:ext>
            </a:extLst>
          </p:cNvPr>
          <p:cNvSpPr>
            <a:spLocks noGrp="1"/>
          </p:cNvSpPr>
          <p:nvPr>
            <p:ph idx="1"/>
          </p:nvPr>
        </p:nvSpPr>
        <p:spPr>
          <a:xfrm>
            <a:off x="642257" y="2407436"/>
            <a:ext cx="6432434" cy="3461658"/>
          </a:xfrm>
        </p:spPr>
        <p:txBody>
          <a:bodyPr>
            <a:normAutofit/>
          </a:bodyPr>
          <a:lstStyle/>
          <a:p>
            <a:r>
              <a:rPr lang="en-US"/>
              <a:t>For both the models we calculated accuracy, recall, precision, F1-score and plotted confusion matrix to convey the results.</a:t>
            </a:r>
          </a:p>
          <a:p>
            <a:r>
              <a:rPr lang="en-US"/>
              <a:t>For </a:t>
            </a:r>
            <a:r>
              <a:rPr lang="en-US" b="1"/>
              <a:t>Distil- Bert: </a:t>
            </a:r>
            <a:r>
              <a:rPr lang="en-US"/>
              <a:t>The result snippet for distil-bert</a:t>
            </a:r>
          </a:p>
          <a:p>
            <a:endParaRPr lang="en-IN"/>
          </a:p>
          <a:p>
            <a:endParaRPr lang="en-IN"/>
          </a:p>
          <a:p>
            <a:r>
              <a:rPr lang="en-IN"/>
              <a:t>For </a:t>
            </a:r>
            <a:r>
              <a:rPr lang="en-IN" b="1"/>
              <a:t>GPT-2:</a:t>
            </a:r>
            <a:r>
              <a:rPr lang="en-IN"/>
              <a:t> The result snipper for GPT-2</a:t>
            </a:r>
          </a:p>
          <a:p>
            <a:endParaRPr lang="en-IN" dirty="0"/>
          </a:p>
        </p:txBody>
      </p:sp>
      <p:pic>
        <p:nvPicPr>
          <p:cNvPr id="7" name="Picture 6" descr="A screenshot of a calculator&#10;&#10;Description automatically generated">
            <a:extLst>
              <a:ext uri="{FF2B5EF4-FFF2-40B4-BE49-F238E27FC236}">
                <a16:creationId xmlns:a16="http://schemas.microsoft.com/office/drawing/2014/main" id="{3A88BA29-2F65-77D3-183A-6A3DBCC29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687" y="1574360"/>
            <a:ext cx="4001315" cy="640210"/>
          </a:xfrm>
          <a:prstGeom prst="rect">
            <a:avLst/>
          </a:prstGeom>
        </p:spPr>
      </p:pic>
      <p:pic>
        <p:nvPicPr>
          <p:cNvPr id="5" name="Picture 4" descr="A screenshot of a computer">
            <a:extLst>
              <a:ext uri="{FF2B5EF4-FFF2-40B4-BE49-F238E27FC236}">
                <a16:creationId xmlns:a16="http://schemas.microsoft.com/office/drawing/2014/main" id="{8A3156CA-9C2F-3B57-2739-A62419822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6686" y="4321621"/>
            <a:ext cx="4001315" cy="740242"/>
          </a:xfrm>
          <a:prstGeom prst="rect">
            <a:avLst/>
          </a:prstGeom>
        </p:spPr>
      </p:pic>
      <p:sp>
        <p:nvSpPr>
          <p:cNvPr id="16" name="Rectangle 15">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719321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00E44B-CBB8-43D4-D132-EB280E8F5EC3}"/>
              </a:ext>
            </a:extLst>
          </p:cNvPr>
          <p:cNvSpPr>
            <a:spLocks noGrp="1"/>
          </p:cNvSpPr>
          <p:nvPr>
            <p:ph type="title"/>
          </p:nvPr>
        </p:nvSpPr>
        <p:spPr>
          <a:xfrm>
            <a:off x="1097280" y="286603"/>
            <a:ext cx="10058400" cy="1450757"/>
          </a:xfrm>
        </p:spPr>
        <p:txBody>
          <a:bodyPr>
            <a:normAutofit/>
          </a:bodyPr>
          <a:lstStyle/>
          <a:p>
            <a:r>
              <a:rPr lang="en-US" dirty="0"/>
              <a:t>Conclusion </a:t>
            </a:r>
            <a:endParaRPr lang="en-IN" dirty="0"/>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81763518-1970-065F-00FD-2A560AF6DB3C}"/>
              </a:ext>
            </a:extLst>
          </p:cNvPr>
          <p:cNvGraphicFramePr>
            <a:graphicFrameLocks noGrp="1"/>
          </p:cNvGraphicFramePr>
          <p:nvPr>
            <p:ph idx="1"/>
            <p:extLst>
              <p:ext uri="{D42A27DB-BD31-4B8C-83A1-F6EECF244321}">
                <p14:modId xmlns:p14="http://schemas.microsoft.com/office/powerpoint/2010/main" val="41851876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2017593"/>
      </p:ext>
    </p:extLst>
  </p:cSld>
  <p:clrMapOvr>
    <a:masterClrMapping/>
  </p:clrMapOvr>
</p:sld>
</file>

<file path=ppt/theme/theme1.xml><?xml version="1.0" encoding="utf-8"?>
<a:theme xmlns:a="http://schemas.openxmlformats.org/drawingml/2006/main" name="RetrospectVTI">
  <a:themeElements>
    <a:clrScheme name="AnalogousFromRegularSeedRightStep">
      <a:dk1>
        <a:srgbClr val="000000"/>
      </a:dk1>
      <a:lt1>
        <a:srgbClr val="FFFFFF"/>
      </a:lt1>
      <a:dk2>
        <a:srgbClr val="31201C"/>
      </a:dk2>
      <a:lt2>
        <a:srgbClr val="F3F0F0"/>
      </a:lt2>
      <a:accent1>
        <a:srgbClr val="20B2B6"/>
      </a:accent1>
      <a:accent2>
        <a:srgbClr val="1781D5"/>
      </a:accent2>
      <a:accent3>
        <a:srgbClr val="2944E7"/>
      </a:accent3>
      <a:accent4>
        <a:srgbClr val="5928D8"/>
      </a:accent4>
      <a:accent5>
        <a:srgbClr val="AC29E7"/>
      </a:accent5>
      <a:accent6>
        <a:srgbClr val="D517C0"/>
      </a:accent6>
      <a:hlink>
        <a:srgbClr val="BF423F"/>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286</TotalTime>
  <Words>626</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Bookman Old Style</vt:lpstr>
      <vt:lpstr>Calibri</vt:lpstr>
      <vt:lpstr>Franklin Gothic Book</vt:lpstr>
      <vt:lpstr>RetrospectVTI</vt:lpstr>
      <vt:lpstr>Project Title:Emotion Classification in Twitter Messages Using Pre trained Models</vt:lpstr>
      <vt:lpstr>Project Statement</vt:lpstr>
      <vt:lpstr>Data Collection</vt:lpstr>
      <vt:lpstr>Model Architecture</vt:lpstr>
      <vt:lpstr>Training the model</vt:lpstr>
      <vt:lpstr>Parameters</vt:lpstr>
      <vt:lpstr>Evaluation metrics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Bhiravajosyula, Krishna Sai M</dc:creator>
  <cp:lastModifiedBy>Bhiravajosyula, Krishna Sai M</cp:lastModifiedBy>
  <cp:revision>7</cp:revision>
  <dcterms:created xsi:type="dcterms:W3CDTF">2024-10-27T23:34:01Z</dcterms:created>
  <dcterms:modified xsi:type="dcterms:W3CDTF">2024-12-02T00:29:44Z</dcterms:modified>
</cp:coreProperties>
</file>