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9" r:id="rId5"/>
    <p:sldId id="258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16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3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4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2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0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4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3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8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7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0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3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12/8/2024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9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A splash of colors on a white surface">
            <a:extLst>
              <a:ext uri="{FF2B5EF4-FFF2-40B4-BE49-F238E27FC236}">
                <a16:creationId xmlns:a16="http://schemas.microsoft.com/office/drawing/2014/main" id="{F32906F0-3E8B-25D4-EE23-583ECD4E9C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t="2388" r="-1" b="22592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3A6D64-C3E6-9B0C-4B21-8FABDD235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6949" y="3522133"/>
            <a:ext cx="7974719" cy="2288382"/>
          </a:xfrm>
        </p:spPr>
        <p:txBody>
          <a:bodyPr anchor="t">
            <a:normAutofit/>
          </a:bodyPr>
          <a:lstStyle/>
          <a:p>
            <a:r>
              <a:rPr lang="en-IN" sz="4000" dirty="0">
                <a:solidFill>
                  <a:schemeClr val="tx2"/>
                </a:solidFill>
              </a:rPr>
              <a:t>Title of the project</a:t>
            </a:r>
            <a:br>
              <a:rPr lang="en-IN" sz="4000" dirty="0">
                <a:solidFill>
                  <a:schemeClr val="tx2"/>
                </a:solidFill>
              </a:rPr>
            </a:br>
            <a:r>
              <a:rPr lang="en-IN" sz="4000" dirty="0">
                <a:solidFill>
                  <a:schemeClr val="tx2"/>
                </a:solidFill>
              </a:rPr>
              <a:t>E-commerce Recommendation using </a:t>
            </a:r>
            <a:r>
              <a:rPr lang="en-IN" sz="4000" dirty="0" err="1">
                <a:solidFill>
                  <a:schemeClr val="tx2"/>
                </a:solidFill>
              </a:rPr>
              <a:t>NeuMF</a:t>
            </a:r>
            <a:r>
              <a:rPr lang="en-IN" sz="4000" dirty="0">
                <a:solidFill>
                  <a:schemeClr val="tx2"/>
                </a:solidFill>
              </a:rPr>
              <a:t>(neural network Matrix Factorization)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A8540-2ED7-B02F-82E1-270B0824C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949" y="725465"/>
            <a:ext cx="7974719" cy="2796668"/>
          </a:xfrm>
        </p:spPr>
        <p:txBody>
          <a:bodyPr anchor="b">
            <a:normAutofit/>
          </a:bodyPr>
          <a:lstStyle/>
          <a:p>
            <a:pPr marL="342900" indent="-342900">
              <a:buFontTx/>
              <a:buChar char="-"/>
            </a:pPr>
            <a:r>
              <a:rPr lang="en-IN" dirty="0">
                <a:solidFill>
                  <a:schemeClr val="tx2"/>
                </a:solidFill>
              </a:rPr>
              <a:t>Project Done By Krishna </a:t>
            </a:r>
            <a:r>
              <a:rPr lang="en-IN" dirty="0" err="1">
                <a:solidFill>
                  <a:schemeClr val="tx2"/>
                </a:solidFill>
              </a:rPr>
              <a:t>sai</a:t>
            </a:r>
            <a:r>
              <a:rPr lang="en-IN" dirty="0">
                <a:solidFill>
                  <a:schemeClr val="tx2"/>
                </a:solidFill>
              </a:rPr>
              <a:t> Bhiravajosyula</a:t>
            </a:r>
          </a:p>
          <a:p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42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B4EE-F3D3-B3C2-660E-0B570EA9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6DED3-0294-09C1-4349-50C9024C9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For </a:t>
            </a:r>
            <a:r>
              <a:rPr lang="en-IN" sz="2000" dirty="0" err="1"/>
              <a:t>NeuMF</a:t>
            </a:r>
            <a:r>
              <a:rPr lang="en-IN" sz="2000" dirty="0"/>
              <a:t> model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True Negatives (TN = 240): The model correctly predicted negative (class 0) when the actual class was negative.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False Positives (FP = 839): The model incorrectly predicted positive (class 1) when the actual class was negative.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False Negatives (FN = 314): The model incorrectly predicted negative (class 0) when the actual class was positive.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 </a:t>
            </a:r>
            <a:r>
              <a:rPr lang="en-US" sz="1600" dirty="0"/>
              <a:t>True Positives (TP = 8479): The model correctly predicted positive (class 1) when the actual class was positive.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78671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AABE-FA34-8560-AB3A-260E4459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FE00E-C6CA-A4F4-2632-AA8C4FB53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Why </a:t>
            </a:r>
            <a:r>
              <a:rPr lang="en-US" sz="2000" b="1" dirty="0" err="1"/>
              <a:t>NeuMF</a:t>
            </a:r>
            <a:r>
              <a:rPr lang="en-US" sz="2000" b="1" dirty="0"/>
              <a:t> Outperforms GMF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Enhanced Architecture:</a:t>
            </a:r>
            <a:r>
              <a:rPr lang="en-US" sz="2000" dirty="0"/>
              <a:t> </a:t>
            </a:r>
            <a:r>
              <a:rPr lang="en-US" sz="2000" dirty="0" err="1"/>
              <a:t>NeuMF</a:t>
            </a:r>
            <a:r>
              <a:rPr lang="en-US" sz="2000" dirty="0"/>
              <a:t> combines GMF and MLP, capturing both linear and nonlinear interactions for better recommendations.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Superior Performance:</a:t>
            </a:r>
            <a:r>
              <a:rPr lang="en-US" sz="2000" dirty="0"/>
              <a:t> </a:t>
            </a:r>
            <a:r>
              <a:rPr lang="en-US" sz="2000" dirty="0" err="1"/>
              <a:t>NeuMF</a:t>
            </a:r>
            <a:r>
              <a:rPr lang="en-US" sz="2000" dirty="0"/>
              <a:t> shows higher precision (0.9099) and better F1 balance (0.9363), with fewer false negatives in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Real-World Use:</a:t>
            </a:r>
            <a:r>
              <a:rPr lang="en-US" sz="2000" dirty="0"/>
              <a:t> </a:t>
            </a:r>
            <a:r>
              <a:rPr lang="en-US" sz="2000" dirty="0" err="1"/>
              <a:t>NeuMF</a:t>
            </a:r>
            <a:r>
              <a:rPr lang="en-US" sz="2000" dirty="0"/>
              <a:t> is ideal for dynamic recommendation systems like e-commerce and streaming platforms, where accurate and personalized suggestions are crucial.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Confusion </a:t>
            </a:r>
            <a:r>
              <a:rPr lang="en-US" sz="2000" b="1" dirty="0" err="1"/>
              <a:t>matrix:</a:t>
            </a:r>
            <a:r>
              <a:rPr lang="en-US" sz="2000" dirty="0" err="1"/>
              <a:t>NeuMF</a:t>
            </a:r>
            <a:r>
              <a:rPr lang="en-US" sz="2000" dirty="0"/>
              <a:t> has fewer false negatives (missed relevant items), making it more reliable for delivering meaningful suggestions.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8354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BD171828-588A-47D6-A2EB-80F1A1E50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2" name="Right Triangle 111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C2F991D5-67E9-4AB4-812B-D031F57AC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78228" y="-1"/>
            <a:ext cx="4343876" cy="1319545"/>
          </a:xfrm>
          <a:custGeom>
            <a:avLst/>
            <a:gdLst>
              <a:gd name="connsiteX0" fmla="*/ 0 w 4343876"/>
              <a:gd name="connsiteY0" fmla="*/ 0 h 1319545"/>
              <a:gd name="connsiteX1" fmla="*/ 998131 w 4343876"/>
              <a:gd name="connsiteY1" fmla="*/ 0 h 1319545"/>
              <a:gd name="connsiteX2" fmla="*/ 1019043 w 4343876"/>
              <a:gd name="connsiteY2" fmla="*/ 23009 h 1319545"/>
              <a:gd name="connsiteX3" fmla="*/ 2171937 w 4343876"/>
              <a:gd name="connsiteY3" fmla="*/ 500553 h 1319545"/>
              <a:gd name="connsiteX4" fmla="*/ 3324831 w 4343876"/>
              <a:gd name="connsiteY4" fmla="*/ 23009 h 1319545"/>
              <a:gd name="connsiteX5" fmla="*/ 3345743 w 4343876"/>
              <a:gd name="connsiteY5" fmla="*/ 0 h 1319545"/>
              <a:gd name="connsiteX6" fmla="*/ 4343876 w 4343876"/>
              <a:gd name="connsiteY6" fmla="*/ 0 h 1319545"/>
              <a:gd name="connsiteX7" fmla="*/ 4325735 w 4343876"/>
              <a:gd name="connsiteY7" fmla="*/ 37659 h 1319545"/>
              <a:gd name="connsiteX8" fmla="*/ 2171938 w 4343876"/>
              <a:gd name="connsiteY8" fmla="*/ 1319545 h 1319545"/>
              <a:gd name="connsiteX9" fmla="*/ 18141 w 4343876"/>
              <a:gd name="connsiteY9" fmla="*/ 37659 h 131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43876" h="1319545">
                <a:moveTo>
                  <a:pt x="0" y="0"/>
                </a:moveTo>
                <a:lnTo>
                  <a:pt x="998131" y="0"/>
                </a:lnTo>
                <a:lnTo>
                  <a:pt x="1019043" y="23009"/>
                </a:lnTo>
                <a:cubicBezTo>
                  <a:pt x="1314094" y="318060"/>
                  <a:pt x="1721704" y="500553"/>
                  <a:pt x="2171937" y="500553"/>
                </a:cubicBezTo>
                <a:cubicBezTo>
                  <a:pt x="2622170" y="500553"/>
                  <a:pt x="3029780" y="318060"/>
                  <a:pt x="3324831" y="23009"/>
                </a:cubicBezTo>
                <a:lnTo>
                  <a:pt x="3345743" y="0"/>
                </a:lnTo>
                <a:lnTo>
                  <a:pt x="4343876" y="0"/>
                </a:lnTo>
                <a:lnTo>
                  <a:pt x="4325735" y="37659"/>
                </a:lnTo>
                <a:cubicBezTo>
                  <a:pt x="3910950" y="801208"/>
                  <a:pt x="3101976" y="1319545"/>
                  <a:pt x="2171938" y="1319545"/>
                </a:cubicBezTo>
                <a:cubicBezTo>
                  <a:pt x="1241900" y="1319545"/>
                  <a:pt x="432926" y="801208"/>
                  <a:pt x="18141" y="37659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96D6B74B-7A1B-4F67-B350-FF989FCE9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113576"/>
            <a:ext cx="2863499" cy="1744424"/>
          </a:xfrm>
          <a:custGeom>
            <a:avLst/>
            <a:gdLst>
              <a:gd name="connsiteX0" fmla="*/ 518179 w 2863499"/>
              <a:gd name="connsiteY0" fmla="*/ 0 h 1744424"/>
              <a:gd name="connsiteX1" fmla="*/ 2857488 w 2863499"/>
              <a:gd name="connsiteY1" fmla="*/ 1721045 h 1744424"/>
              <a:gd name="connsiteX2" fmla="*/ 2863499 w 2863499"/>
              <a:gd name="connsiteY2" fmla="*/ 1744424 h 1744424"/>
              <a:gd name="connsiteX3" fmla="*/ 1986591 w 2863499"/>
              <a:gd name="connsiteY3" fmla="*/ 1744424 h 1744424"/>
              <a:gd name="connsiteX4" fmla="*/ 1951831 w 2863499"/>
              <a:gd name="connsiteY4" fmla="*/ 1672267 h 1744424"/>
              <a:gd name="connsiteX5" fmla="*/ 518178 w 2863499"/>
              <a:gd name="connsiteY5" fmla="*/ 818992 h 1744424"/>
              <a:gd name="connsiteX6" fmla="*/ 33336 w 2863499"/>
              <a:gd name="connsiteY6" fmla="*/ 892293 h 1744424"/>
              <a:gd name="connsiteX7" fmla="*/ 0 w 2863499"/>
              <a:gd name="connsiteY7" fmla="*/ 904495 h 1744424"/>
              <a:gd name="connsiteX8" fmla="*/ 0 w 2863499"/>
              <a:gd name="connsiteY8" fmla="*/ 56072 h 1744424"/>
              <a:gd name="connsiteX9" fmla="*/ 24534 w 2863499"/>
              <a:gd name="connsiteY9" fmla="*/ 49764 h 1744424"/>
              <a:gd name="connsiteX10" fmla="*/ 518179 w 2863499"/>
              <a:gd name="connsiteY10" fmla="*/ 0 h 174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3499" h="1744424">
                <a:moveTo>
                  <a:pt x="518179" y="0"/>
                </a:moveTo>
                <a:cubicBezTo>
                  <a:pt x="1617315" y="0"/>
                  <a:pt x="2547362" y="723959"/>
                  <a:pt x="2857488" y="1721045"/>
                </a:cubicBezTo>
                <a:lnTo>
                  <a:pt x="2863499" y="1744424"/>
                </a:lnTo>
                <a:lnTo>
                  <a:pt x="1986591" y="1744424"/>
                </a:lnTo>
                <a:lnTo>
                  <a:pt x="1951831" y="1672267"/>
                </a:lnTo>
                <a:cubicBezTo>
                  <a:pt x="1675734" y="1164018"/>
                  <a:pt x="1137249" y="818992"/>
                  <a:pt x="518178" y="818992"/>
                </a:cubicBezTo>
                <a:cubicBezTo>
                  <a:pt x="349341" y="818992"/>
                  <a:pt x="186497" y="844655"/>
                  <a:pt x="33336" y="892293"/>
                </a:cubicBezTo>
                <a:lnTo>
                  <a:pt x="0" y="904495"/>
                </a:lnTo>
                <a:lnTo>
                  <a:pt x="0" y="56072"/>
                </a:lnTo>
                <a:lnTo>
                  <a:pt x="24534" y="49764"/>
                </a:lnTo>
                <a:cubicBezTo>
                  <a:pt x="183986" y="17135"/>
                  <a:pt x="349081" y="0"/>
                  <a:pt x="518179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78B3832-E2EC-FC58-69B9-58DBFDDA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715279"/>
            <a:ext cx="10733204" cy="27995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088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D29D4-6E1F-40A8-DA3D-01316F66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 and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0A77C-B1C8-57DC-231F-EFA561115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This project is a hybrid recommendation system that combines Generalized Matrix Factorization (GMF) and a Multi-Layer Perceptron (MLP) to predict user-item interactions. By leveraging both linear and non-linear patterns, the model aims to provide accurate, personalized recommendations for users.</a:t>
            </a:r>
          </a:p>
          <a:p>
            <a:r>
              <a:rPr lang="en-US" dirty="0"/>
              <a:t>Multi-Layer Perceptron (MLP): is a deep neural network that learns complex, non-linear patterns through multiple layers. Combining MLP with Matrix Factorization (MF) enhances recommendations by capturing both simple, linear interactions (via MF) and more complex, non-linear relationships (via MLP). This hybrid approach, known as </a:t>
            </a:r>
            <a:r>
              <a:rPr lang="en-US" dirty="0" err="1"/>
              <a:t>NeuMF</a:t>
            </a:r>
            <a:r>
              <a:rPr lang="en-US" dirty="0"/>
              <a:t>, improves accuracy by leveraging both basic and advanced patterns in user-item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4357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D78B-38CE-1A5A-57A7-E2C7BE54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7C34-CD46-5957-6DE8-F7030B278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dataset contains various features related to user behavior and transactions. Columns like `</a:t>
            </a:r>
            <a:r>
              <a:rPr lang="en-US" dirty="0" err="1"/>
              <a:t>visitorid</a:t>
            </a:r>
            <a:r>
              <a:rPr lang="en-US" dirty="0"/>
              <a:t>`, `</a:t>
            </a:r>
            <a:r>
              <a:rPr lang="en-US" dirty="0" err="1"/>
              <a:t>ses_rec</a:t>
            </a:r>
            <a:r>
              <a:rPr lang="en-US" dirty="0"/>
              <a:t>` (session records), `</a:t>
            </a:r>
            <a:r>
              <a:rPr lang="en-US" dirty="0" err="1"/>
              <a:t>user_rec</a:t>
            </a:r>
            <a:r>
              <a:rPr lang="en-US" dirty="0"/>
              <a:t>` (user recommendations), and `</a:t>
            </a:r>
            <a:r>
              <a:rPr lang="en-US" dirty="0" err="1"/>
              <a:t>rev_sum</a:t>
            </a:r>
            <a:r>
              <a:rPr lang="en-US" dirty="0"/>
              <a:t>` (revenue sum) track user interactions and spending. The `</a:t>
            </a:r>
            <a:r>
              <a:rPr lang="en-US" dirty="0" err="1"/>
              <a:t>int_cat_n</a:t>
            </a:r>
            <a:r>
              <a:rPr lang="en-US" dirty="0"/>
              <a:t>` columns represent the frequency of interactions with different product categories, while `</a:t>
            </a:r>
            <a:r>
              <a:rPr lang="en-US" dirty="0" err="1"/>
              <a:t>time_to_int</a:t>
            </a:r>
            <a:r>
              <a:rPr lang="en-US" dirty="0"/>
              <a:t>` and `</a:t>
            </a:r>
            <a:r>
              <a:rPr lang="en-US" dirty="0" err="1"/>
              <a:t>time_to_tran</a:t>
            </a:r>
            <a:r>
              <a:rPr lang="en-US" dirty="0"/>
              <a:t>` measure the time taken for a user to engage or complete transactions. The `</a:t>
            </a:r>
            <a:r>
              <a:rPr lang="en-US" dirty="0" err="1"/>
              <a:t>target_class</a:t>
            </a:r>
            <a:r>
              <a:rPr lang="en-US" dirty="0"/>
              <a:t>` column indicates the outcome or class label for each instance which is binary ‘0’ or ‘1’.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394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CFCF-8C39-D579-3A19-9DE9FA07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GMF and </a:t>
            </a:r>
            <a:r>
              <a:rPr lang="en-IN" dirty="0" err="1"/>
              <a:t>NeuMF</a:t>
            </a:r>
            <a:r>
              <a:rPr lang="en-IN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2EA1A-D471-5C96-09BE-60A97BF12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GMF (Generalized Matrix Factorization) uses an element-wise multiplication of user and item embeddings to model user-item interactions. It’s similar to standard MF but allows for a more flexible combination of embeddings, enabling a linear interaction model.</a:t>
            </a:r>
          </a:p>
          <a:p>
            <a:r>
              <a:rPr lang="en-US" dirty="0" err="1"/>
              <a:t>NeuMF</a:t>
            </a:r>
            <a:r>
              <a:rPr lang="en-US" dirty="0"/>
              <a:t> (Neural Matrix Factorization) is a hybrid model that combines GMF with an MLP (Multi-Layer Perceptron). It merges the linear interactions from GMF with the non-linear patterns learned by the MLP, making </a:t>
            </a:r>
            <a:r>
              <a:rPr lang="en-US" dirty="0" err="1"/>
              <a:t>NeuMF</a:t>
            </a:r>
            <a:r>
              <a:rPr lang="en-US" dirty="0"/>
              <a:t> a more complex and accurate model for recommendations by leveraging both shallow and deep interactions.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474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C758-7B38-323B-32C8-9A396B7A0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use </a:t>
            </a:r>
            <a:r>
              <a:rPr lang="en-IN" dirty="0" err="1"/>
              <a:t>NeuMF</a:t>
            </a:r>
            <a:r>
              <a:rPr lang="en-IN" dirty="0"/>
              <a:t> and GMF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D307D-7DEF-0F96-D30C-59838F3AC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compare recommendation models, we use MF (Matrix Factorization)for simple, linear user-item interactions, GMF (Generalized Matrix Factorization) for element-wise multiplicative interactions, and MLP (Multi-Layer Perceptron) to capture complex, non-linear patterns. Each model processes embeddings differently, providing unique insights into user preferences. By evaluating their accuracy, we gain a better understanding of which method best suits varied recommendation scenarios.</a:t>
            </a:r>
          </a:p>
        </p:txBody>
      </p:sp>
    </p:spTree>
    <p:extLst>
      <p:ext uri="{BB962C8B-B14F-4D97-AF65-F5344CB8AC3E}">
        <p14:creationId xmlns:p14="http://schemas.microsoft.com/office/powerpoint/2010/main" val="2966256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DA34E-B126-4E12-A492-BA29D1D8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architecture of GMF and </a:t>
            </a:r>
            <a:r>
              <a:rPr lang="en-IN" dirty="0" err="1"/>
              <a:t>NeuMF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CED8B-6298-87C9-109E-CAF927EDC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GMF Architecture:</a:t>
            </a:r>
            <a:r>
              <a:rPr lang="en-US" dirty="0"/>
              <a:t> It starts by embedding users and items into vectors, then combines them through an element-wise multiplication to capture linear user-item relationships. A dense layer (often sigmoid) is applied to produce the final prediction.</a:t>
            </a:r>
          </a:p>
          <a:p>
            <a:r>
              <a:rPr lang="en-US" b="1" dirty="0" err="1"/>
              <a:t>NeuMF</a:t>
            </a:r>
            <a:r>
              <a:rPr lang="en-US" b="1" dirty="0"/>
              <a:t> Architecture:</a:t>
            </a:r>
            <a:r>
              <a:rPr lang="en-US" dirty="0"/>
              <a:t> This model integrates GMF with an MLP component, where user and item embeddings are concatenated and passed through multiple dense layers, capturing complex, non-linear patterns.</a:t>
            </a:r>
          </a:p>
          <a:p>
            <a:r>
              <a:rPr lang="en-US" b="1" dirty="0"/>
              <a:t>Combination in </a:t>
            </a:r>
            <a:r>
              <a:rPr lang="en-US" b="1" dirty="0" err="1"/>
              <a:t>NeuMF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NeuMF</a:t>
            </a:r>
            <a:r>
              <a:rPr lang="en-US" dirty="0"/>
              <a:t> combines the GMF output (for linear patterns) with the MLP output (for non-linear interactions) by concatenating them.</a:t>
            </a:r>
          </a:p>
          <a:p>
            <a:r>
              <a:rPr lang="en-US" b="1" dirty="0"/>
              <a:t>Final Prediction Layer:</a:t>
            </a:r>
            <a:r>
              <a:rPr lang="en-US" dirty="0"/>
              <a:t> Both GMF and </a:t>
            </a:r>
            <a:r>
              <a:rPr lang="en-US" dirty="0" err="1"/>
              <a:t>NeuMF</a:t>
            </a:r>
            <a:r>
              <a:rPr lang="en-US" dirty="0"/>
              <a:t> architectures end with a dense layer that outputs the predicted interaction probability (e.g., a sigmoid activation).Outcome: </a:t>
            </a:r>
            <a:r>
              <a:rPr lang="en-US" dirty="0" err="1"/>
              <a:t>NeuMF’s</a:t>
            </a:r>
            <a:r>
              <a:rPr lang="en-US" dirty="0"/>
              <a:t> hybrid approach provides more flexible, accurate recommendations by balancing simple and complex patterns between users and items.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4100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9442-2DAA-83B1-10A9-3275AE47C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Evaluations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11BC0-3657-EA53-A51A-4D757621E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evaluate GMF and </a:t>
            </a:r>
            <a:r>
              <a:rPr lang="en-US" dirty="0" err="1"/>
              <a:t>NeuMF</a:t>
            </a:r>
            <a:r>
              <a:rPr lang="en-US" dirty="0"/>
              <a:t> architectures, we use metrics such as Precision, F1-Score, and Accuracy. Precision measures the proportion of true positive recommendations out of all positive recommendations, while F1-Score balances precision and recall. Accuracy evaluates the overall correctness of the model's predictions by comparing predicted versus actual interactions.</a:t>
            </a:r>
          </a:p>
          <a:p>
            <a:r>
              <a:rPr lang="en-US" dirty="0"/>
              <a:t>Recall is less important in recommendation systems because it focuses on identifying all possible relevant items, which can lead to a higher number of false positives. In contrast, precision is more critical as it ensures the model’s recommendations are relevant and accurate for the user.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45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4D4C-4673-F376-F89A-3971DCF5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6F7C7-A765-C240-EB5A-4A0D1A35F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GMF model the results are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For </a:t>
            </a:r>
            <a:r>
              <a:rPr lang="en-IN" dirty="0" err="1"/>
              <a:t>NeuMF</a:t>
            </a:r>
            <a:r>
              <a:rPr lang="en-IN" dirty="0"/>
              <a:t> model the results are</a:t>
            </a:r>
          </a:p>
          <a:p>
            <a:pPr marL="0" indent="0">
              <a:buNone/>
            </a:pPr>
            <a:r>
              <a:rPr lang="en-IN" dirty="0"/>
              <a:t>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7A839A-92CD-F75F-8FF3-C45D75BC7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58" y="2700236"/>
            <a:ext cx="3381847" cy="1457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B06D6D-256C-0BD1-819A-5854D6B7C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58" y="4799786"/>
            <a:ext cx="3219899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49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024B4-8AFB-C28F-ADB0-5BDDD2AB8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226D5-98B2-A9A1-707B-DAF33DB14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1425"/>
              </a:lnSpc>
              <a:buNone/>
            </a:pPr>
            <a:r>
              <a:rPr lang="en-US" sz="2400" b="0" dirty="0">
                <a:solidFill>
                  <a:schemeClr val="bg1"/>
                </a:solidFill>
                <a:effectLst/>
              </a:rPr>
              <a:t>For GMF Model</a:t>
            </a:r>
            <a:endParaRPr lang="en-US" sz="1600" b="0" dirty="0">
              <a:solidFill>
                <a:schemeClr val="bg1"/>
              </a:solidFill>
              <a:effectLst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sz="1600" b="0" dirty="0">
                <a:solidFill>
                  <a:schemeClr val="bg1"/>
                </a:solidFill>
                <a:effectLst/>
              </a:rPr>
              <a:t>True Negatives (TN): 9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1600" b="0" dirty="0">
                <a:solidFill>
                  <a:schemeClr val="bg1"/>
                </a:solidFill>
                <a:effectLst/>
              </a:rPr>
              <a:t>The model correctly identified 9 instances where the actual class was negative (0) and predicted negative.</a:t>
            </a:r>
          </a:p>
          <a:p>
            <a:pPr marL="0" indent="0">
              <a:lnSpc>
                <a:spcPts val="1425"/>
              </a:lnSpc>
              <a:buNone/>
            </a:pPr>
            <a:endParaRPr lang="en-US" sz="1600" b="0" dirty="0">
              <a:solidFill>
                <a:schemeClr val="bg1"/>
              </a:solidFill>
              <a:effectLst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sz="1600" b="0" dirty="0">
                <a:solidFill>
                  <a:schemeClr val="bg1"/>
                </a:solidFill>
                <a:effectLst/>
              </a:rPr>
              <a:t>False Positives (FP): 1624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1600" b="0" dirty="0">
                <a:solidFill>
                  <a:schemeClr val="bg1"/>
                </a:solidFill>
                <a:effectLst/>
              </a:rPr>
              <a:t>The model incorrectly predicted 1 (positive) for 1624 instances where the actual class was 0 (negative).</a:t>
            </a:r>
          </a:p>
          <a:p>
            <a:pPr marL="0" indent="0">
              <a:lnSpc>
                <a:spcPts val="1425"/>
              </a:lnSpc>
              <a:buNone/>
            </a:pPr>
            <a:endParaRPr lang="en-US" sz="1600" b="0" dirty="0">
              <a:solidFill>
                <a:schemeClr val="bg1"/>
              </a:solidFill>
              <a:effectLst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sz="1600" b="0" dirty="0">
                <a:solidFill>
                  <a:schemeClr val="bg1"/>
                </a:solidFill>
                <a:effectLst/>
              </a:rPr>
              <a:t>False Negatives (FN): 5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1600" b="0" dirty="0">
                <a:solidFill>
                  <a:schemeClr val="bg1"/>
                </a:solidFill>
                <a:effectLst/>
              </a:rPr>
              <a:t>The model incorrectly predicted 0 (negative) for 5 instances where the actual class was 1 (positive).</a:t>
            </a:r>
          </a:p>
          <a:p>
            <a:pPr marL="0" indent="0">
              <a:lnSpc>
                <a:spcPts val="1425"/>
              </a:lnSpc>
              <a:buNone/>
            </a:pPr>
            <a:endParaRPr lang="en-US" sz="1600" b="0" dirty="0">
              <a:solidFill>
                <a:schemeClr val="bg1"/>
              </a:solidFill>
              <a:effectLst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sz="1600" b="0" dirty="0">
                <a:solidFill>
                  <a:schemeClr val="bg1"/>
                </a:solidFill>
                <a:effectLst/>
              </a:rPr>
              <a:t>True Positives (TP): 13170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1600" b="0" dirty="0">
                <a:solidFill>
                  <a:schemeClr val="bg1"/>
                </a:solidFill>
                <a:effectLst/>
              </a:rPr>
              <a:t>The model correctly identified 13170 instances where the actual class was positive (1) and predicted positive.</a:t>
            </a:r>
          </a:p>
          <a:p>
            <a:pPr marL="0" indent="0">
              <a:lnSpc>
                <a:spcPts val="1425"/>
              </a:lnSpc>
              <a:buNone/>
            </a:pPr>
            <a:br>
              <a:rPr lang="en-US" b="0" dirty="0">
                <a:solidFill>
                  <a:schemeClr val="bg1"/>
                </a:solidFill>
                <a:effectLst/>
              </a:rPr>
            </a:br>
            <a:endParaRPr lang="en-US" b="0" dirty="0">
              <a:solidFill>
                <a:schemeClr val="bg1"/>
              </a:solidFill>
              <a:effectLst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472108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LeftStep">
      <a:dk1>
        <a:srgbClr val="000000"/>
      </a:dk1>
      <a:lt1>
        <a:srgbClr val="FFFFFF"/>
      </a:lt1>
      <a:dk2>
        <a:srgbClr val="3B213A"/>
      </a:dk2>
      <a:lt2>
        <a:srgbClr val="E3E2E8"/>
      </a:lt2>
      <a:accent1>
        <a:srgbClr val="93A94E"/>
      </a:accent1>
      <a:accent2>
        <a:srgbClr val="B6A03C"/>
      </a:accent2>
      <a:accent3>
        <a:srgbClr val="EA8946"/>
      </a:accent3>
      <a:accent4>
        <a:srgbClr val="EB4E4F"/>
      </a:accent4>
      <a:accent5>
        <a:srgbClr val="EE6EA5"/>
      </a:accent5>
      <a:accent6>
        <a:srgbClr val="EB4ED2"/>
      </a:accent6>
      <a:hlink>
        <a:srgbClr val="7A69AE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1034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Posterama</vt:lpstr>
      <vt:lpstr>SineVTI</vt:lpstr>
      <vt:lpstr>Title of the project E-commerce Recommendation using NeuMF(neural network Matrix Factorization)</vt:lpstr>
      <vt:lpstr>Project overview and techniques</vt:lpstr>
      <vt:lpstr>Dataset overview</vt:lpstr>
      <vt:lpstr>What is GMF and NeuMF?</vt:lpstr>
      <vt:lpstr>Why use NeuMF and GMF</vt:lpstr>
      <vt:lpstr> architecture of GMF and NeuMF</vt:lpstr>
      <vt:lpstr>Evaluations Metrics</vt:lpstr>
      <vt:lpstr>Results Analysis </vt:lpstr>
      <vt:lpstr>Discussion </vt:lpstr>
      <vt:lpstr>Discussion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Bhiravajosyula, Krishna Sai M</dc:creator>
  <cp:lastModifiedBy>Bhiravajosyula, Krishna Sai M</cp:lastModifiedBy>
  <cp:revision>14</cp:revision>
  <dcterms:created xsi:type="dcterms:W3CDTF">2024-11-14T22:29:04Z</dcterms:created>
  <dcterms:modified xsi:type="dcterms:W3CDTF">2024-12-08T19:44:51Z</dcterms:modified>
</cp:coreProperties>
</file>