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72" d="100"/>
          <a:sy n="72" d="100"/>
        </p:scale>
        <p:origin x="58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0B12A-34B5-4D5E-B8A6-F24776683B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EA50458-7F35-4306-8F6F-8F5843D20B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B5FDC7-0D63-4830-863D-0996C4AFF68D}"/>
              </a:ext>
            </a:extLst>
          </p:cNvPr>
          <p:cNvSpPr>
            <a:spLocks noGrp="1"/>
          </p:cNvSpPr>
          <p:nvPr>
            <p:ph type="dt" sz="half" idx="10"/>
          </p:nvPr>
        </p:nvSpPr>
        <p:spPr/>
        <p:txBody>
          <a:bodyPr/>
          <a:lstStyle/>
          <a:p>
            <a:fld id="{72AC82A1-0505-49CE-A2BA-298B964C9DC1}" type="datetimeFigureOut">
              <a:rPr lang="en-IN" smtClean="0"/>
              <a:t>01-09-2019</a:t>
            </a:fld>
            <a:endParaRPr lang="en-IN"/>
          </a:p>
        </p:txBody>
      </p:sp>
      <p:sp>
        <p:nvSpPr>
          <p:cNvPr id="5" name="Footer Placeholder 4">
            <a:extLst>
              <a:ext uri="{FF2B5EF4-FFF2-40B4-BE49-F238E27FC236}">
                <a16:creationId xmlns:a16="http://schemas.microsoft.com/office/drawing/2014/main" id="{62DBDFAE-B024-4573-8C9A-7B747270DE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1CBDC9-A433-433B-A406-94488FF52F65}"/>
              </a:ext>
            </a:extLst>
          </p:cNvPr>
          <p:cNvSpPr>
            <a:spLocks noGrp="1"/>
          </p:cNvSpPr>
          <p:nvPr>
            <p:ph type="sldNum" sz="quarter" idx="12"/>
          </p:nvPr>
        </p:nvSpPr>
        <p:spPr/>
        <p:txBody>
          <a:bodyPr/>
          <a:lstStyle/>
          <a:p>
            <a:fld id="{978832E2-7A56-40FF-94BC-5CA581550F1F}" type="slidenum">
              <a:rPr lang="en-IN" smtClean="0"/>
              <a:t>‹#›</a:t>
            </a:fld>
            <a:endParaRPr lang="en-IN"/>
          </a:p>
        </p:txBody>
      </p:sp>
    </p:spTree>
    <p:extLst>
      <p:ext uri="{BB962C8B-B14F-4D97-AF65-F5344CB8AC3E}">
        <p14:creationId xmlns:p14="http://schemas.microsoft.com/office/powerpoint/2010/main" val="4156836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23FB4-8A18-4785-ACE7-F468AD60864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F0CC24-EC90-4C82-8E03-47A634787A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9E6B7A-0C11-4C9C-9FE9-CB62F65C11C8}"/>
              </a:ext>
            </a:extLst>
          </p:cNvPr>
          <p:cNvSpPr>
            <a:spLocks noGrp="1"/>
          </p:cNvSpPr>
          <p:nvPr>
            <p:ph type="dt" sz="half" idx="10"/>
          </p:nvPr>
        </p:nvSpPr>
        <p:spPr/>
        <p:txBody>
          <a:bodyPr/>
          <a:lstStyle/>
          <a:p>
            <a:fld id="{72AC82A1-0505-49CE-A2BA-298B964C9DC1}" type="datetimeFigureOut">
              <a:rPr lang="en-IN" smtClean="0"/>
              <a:t>01-09-2019</a:t>
            </a:fld>
            <a:endParaRPr lang="en-IN"/>
          </a:p>
        </p:txBody>
      </p:sp>
      <p:sp>
        <p:nvSpPr>
          <p:cNvPr id="5" name="Footer Placeholder 4">
            <a:extLst>
              <a:ext uri="{FF2B5EF4-FFF2-40B4-BE49-F238E27FC236}">
                <a16:creationId xmlns:a16="http://schemas.microsoft.com/office/drawing/2014/main" id="{08035B97-59B4-4FD3-A19C-C6714E04C7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1FC4C6-9555-49CB-8415-57D3905DC827}"/>
              </a:ext>
            </a:extLst>
          </p:cNvPr>
          <p:cNvSpPr>
            <a:spLocks noGrp="1"/>
          </p:cNvSpPr>
          <p:nvPr>
            <p:ph type="sldNum" sz="quarter" idx="12"/>
          </p:nvPr>
        </p:nvSpPr>
        <p:spPr/>
        <p:txBody>
          <a:bodyPr/>
          <a:lstStyle/>
          <a:p>
            <a:fld id="{978832E2-7A56-40FF-94BC-5CA581550F1F}" type="slidenum">
              <a:rPr lang="en-IN" smtClean="0"/>
              <a:t>‹#›</a:t>
            </a:fld>
            <a:endParaRPr lang="en-IN"/>
          </a:p>
        </p:txBody>
      </p:sp>
    </p:spTree>
    <p:extLst>
      <p:ext uri="{BB962C8B-B14F-4D97-AF65-F5344CB8AC3E}">
        <p14:creationId xmlns:p14="http://schemas.microsoft.com/office/powerpoint/2010/main" val="2302315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6793DF-94CB-491F-AD69-7C6C3437BE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F2833C-EE01-40CB-BA59-AE00213C4F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3D162C-07A8-4FBD-9A20-4E2FF258DBC6}"/>
              </a:ext>
            </a:extLst>
          </p:cNvPr>
          <p:cNvSpPr>
            <a:spLocks noGrp="1"/>
          </p:cNvSpPr>
          <p:nvPr>
            <p:ph type="dt" sz="half" idx="10"/>
          </p:nvPr>
        </p:nvSpPr>
        <p:spPr/>
        <p:txBody>
          <a:bodyPr/>
          <a:lstStyle/>
          <a:p>
            <a:fld id="{72AC82A1-0505-49CE-A2BA-298B964C9DC1}" type="datetimeFigureOut">
              <a:rPr lang="en-IN" smtClean="0"/>
              <a:t>01-09-2019</a:t>
            </a:fld>
            <a:endParaRPr lang="en-IN"/>
          </a:p>
        </p:txBody>
      </p:sp>
      <p:sp>
        <p:nvSpPr>
          <p:cNvPr id="5" name="Footer Placeholder 4">
            <a:extLst>
              <a:ext uri="{FF2B5EF4-FFF2-40B4-BE49-F238E27FC236}">
                <a16:creationId xmlns:a16="http://schemas.microsoft.com/office/drawing/2014/main" id="{B2C02253-2424-425F-8342-0CDA140FD0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F43B6-113E-4D3F-B2ED-60ED5849A6A2}"/>
              </a:ext>
            </a:extLst>
          </p:cNvPr>
          <p:cNvSpPr>
            <a:spLocks noGrp="1"/>
          </p:cNvSpPr>
          <p:nvPr>
            <p:ph type="sldNum" sz="quarter" idx="12"/>
          </p:nvPr>
        </p:nvSpPr>
        <p:spPr/>
        <p:txBody>
          <a:bodyPr/>
          <a:lstStyle/>
          <a:p>
            <a:fld id="{978832E2-7A56-40FF-94BC-5CA581550F1F}" type="slidenum">
              <a:rPr lang="en-IN" smtClean="0"/>
              <a:t>‹#›</a:t>
            </a:fld>
            <a:endParaRPr lang="en-IN"/>
          </a:p>
        </p:txBody>
      </p:sp>
    </p:spTree>
    <p:extLst>
      <p:ext uri="{BB962C8B-B14F-4D97-AF65-F5344CB8AC3E}">
        <p14:creationId xmlns:p14="http://schemas.microsoft.com/office/powerpoint/2010/main" val="1343468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8A202-AAD9-49C3-AFF0-A7B3A00E19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E842F3-B917-4F4E-809A-1D315FCF54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66FD6E-B567-4EAF-A9EF-C881483731DF}"/>
              </a:ext>
            </a:extLst>
          </p:cNvPr>
          <p:cNvSpPr>
            <a:spLocks noGrp="1"/>
          </p:cNvSpPr>
          <p:nvPr>
            <p:ph type="dt" sz="half" idx="10"/>
          </p:nvPr>
        </p:nvSpPr>
        <p:spPr/>
        <p:txBody>
          <a:bodyPr/>
          <a:lstStyle/>
          <a:p>
            <a:fld id="{72AC82A1-0505-49CE-A2BA-298B964C9DC1}" type="datetimeFigureOut">
              <a:rPr lang="en-IN" smtClean="0"/>
              <a:t>01-09-2019</a:t>
            </a:fld>
            <a:endParaRPr lang="en-IN"/>
          </a:p>
        </p:txBody>
      </p:sp>
      <p:sp>
        <p:nvSpPr>
          <p:cNvPr id="5" name="Footer Placeholder 4">
            <a:extLst>
              <a:ext uri="{FF2B5EF4-FFF2-40B4-BE49-F238E27FC236}">
                <a16:creationId xmlns:a16="http://schemas.microsoft.com/office/drawing/2014/main" id="{0324EA38-9478-4B28-9D64-04A4306057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0B248C-A95A-4BED-A455-8B7536EC17BD}"/>
              </a:ext>
            </a:extLst>
          </p:cNvPr>
          <p:cNvSpPr>
            <a:spLocks noGrp="1"/>
          </p:cNvSpPr>
          <p:nvPr>
            <p:ph type="sldNum" sz="quarter" idx="12"/>
          </p:nvPr>
        </p:nvSpPr>
        <p:spPr/>
        <p:txBody>
          <a:bodyPr/>
          <a:lstStyle/>
          <a:p>
            <a:fld id="{978832E2-7A56-40FF-94BC-5CA581550F1F}" type="slidenum">
              <a:rPr lang="en-IN" smtClean="0"/>
              <a:t>‹#›</a:t>
            </a:fld>
            <a:endParaRPr lang="en-IN"/>
          </a:p>
        </p:txBody>
      </p:sp>
    </p:spTree>
    <p:extLst>
      <p:ext uri="{BB962C8B-B14F-4D97-AF65-F5344CB8AC3E}">
        <p14:creationId xmlns:p14="http://schemas.microsoft.com/office/powerpoint/2010/main" val="777480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4BC4-FEAF-4CFF-A247-08E4C2C4DC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4F705B5-3FA2-492B-8A6A-B557D08FD9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1B527D-542D-4729-A926-ED9789136BA9}"/>
              </a:ext>
            </a:extLst>
          </p:cNvPr>
          <p:cNvSpPr>
            <a:spLocks noGrp="1"/>
          </p:cNvSpPr>
          <p:nvPr>
            <p:ph type="dt" sz="half" idx="10"/>
          </p:nvPr>
        </p:nvSpPr>
        <p:spPr/>
        <p:txBody>
          <a:bodyPr/>
          <a:lstStyle/>
          <a:p>
            <a:fld id="{72AC82A1-0505-49CE-A2BA-298B964C9DC1}" type="datetimeFigureOut">
              <a:rPr lang="en-IN" smtClean="0"/>
              <a:t>01-09-2019</a:t>
            </a:fld>
            <a:endParaRPr lang="en-IN"/>
          </a:p>
        </p:txBody>
      </p:sp>
      <p:sp>
        <p:nvSpPr>
          <p:cNvPr id="5" name="Footer Placeholder 4">
            <a:extLst>
              <a:ext uri="{FF2B5EF4-FFF2-40B4-BE49-F238E27FC236}">
                <a16:creationId xmlns:a16="http://schemas.microsoft.com/office/drawing/2014/main" id="{124F74A8-3198-4F5F-83EC-3DB17CDC07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C900DB-FC00-40B0-A6F0-EC4A83F6344C}"/>
              </a:ext>
            </a:extLst>
          </p:cNvPr>
          <p:cNvSpPr>
            <a:spLocks noGrp="1"/>
          </p:cNvSpPr>
          <p:nvPr>
            <p:ph type="sldNum" sz="quarter" idx="12"/>
          </p:nvPr>
        </p:nvSpPr>
        <p:spPr/>
        <p:txBody>
          <a:bodyPr/>
          <a:lstStyle/>
          <a:p>
            <a:fld id="{978832E2-7A56-40FF-94BC-5CA581550F1F}" type="slidenum">
              <a:rPr lang="en-IN" smtClean="0"/>
              <a:t>‹#›</a:t>
            </a:fld>
            <a:endParaRPr lang="en-IN"/>
          </a:p>
        </p:txBody>
      </p:sp>
    </p:spTree>
    <p:extLst>
      <p:ext uri="{BB962C8B-B14F-4D97-AF65-F5344CB8AC3E}">
        <p14:creationId xmlns:p14="http://schemas.microsoft.com/office/powerpoint/2010/main" val="1410865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EE95C-5A04-4863-BA1E-76DBB86520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3F9DFF-FB77-4E59-BA2A-00266314BA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1FE72AE-BF51-4EB3-A12C-47CDFDD72A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C0B871B-7098-43F6-A4A8-9507C42216ED}"/>
              </a:ext>
            </a:extLst>
          </p:cNvPr>
          <p:cNvSpPr>
            <a:spLocks noGrp="1"/>
          </p:cNvSpPr>
          <p:nvPr>
            <p:ph type="dt" sz="half" idx="10"/>
          </p:nvPr>
        </p:nvSpPr>
        <p:spPr/>
        <p:txBody>
          <a:bodyPr/>
          <a:lstStyle/>
          <a:p>
            <a:fld id="{72AC82A1-0505-49CE-A2BA-298B964C9DC1}" type="datetimeFigureOut">
              <a:rPr lang="en-IN" smtClean="0"/>
              <a:t>01-09-2019</a:t>
            </a:fld>
            <a:endParaRPr lang="en-IN"/>
          </a:p>
        </p:txBody>
      </p:sp>
      <p:sp>
        <p:nvSpPr>
          <p:cNvPr id="6" name="Footer Placeholder 5">
            <a:extLst>
              <a:ext uri="{FF2B5EF4-FFF2-40B4-BE49-F238E27FC236}">
                <a16:creationId xmlns:a16="http://schemas.microsoft.com/office/drawing/2014/main" id="{FA246BA5-5AB5-4622-93C4-175F22ED1F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F36C1E-77BC-492A-9D08-C22381924049}"/>
              </a:ext>
            </a:extLst>
          </p:cNvPr>
          <p:cNvSpPr>
            <a:spLocks noGrp="1"/>
          </p:cNvSpPr>
          <p:nvPr>
            <p:ph type="sldNum" sz="quarter" idx="12"/>
          </p:nvPr>
        </p:nvSpPr>
        <p:spPr/>
        <p:txBody>
          <a:bodyPr/>
          <a:lstStyle/>
          <a:p>
            <a:fld id="{978832E2-7A56-40FF-94BC-5CA581550F1F}" type="slidenum">
              <a:rPr lang="en-IN" smtClean="0"/>
              <a:t>‹#›</a:t>
            </a:fld>
            <a:endParaRPr lang="en-IN"/>
          </a:p>
        </p:txBody>
      </p:sp>
    </p:spTree>
    <p:extLst>
      <p:ext uri="{BB962C8B-B14F-4D97-AF65-F5344CB8AC3E}">
        <p14:creationId xmlns:p14="http://schemas.microsoft.com/office/powerpoint/2010/main" val="3596211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C4160-90DC-4562-BB33-5DAFD2F95E3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69F250-9BCA-4914-B310-B590D00884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EA230B-3AC1-422E-80BA-9DE05AB7B3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9471E8-AB7A-4CDE-A041-11E7A42D6F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5857FC-ECF1-4FE4-985A-7CD6BEA538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1E70A57-B01E-466B-B4DB-CE65972855CF}"/>
              </a:ext>
            </a:extLst>
          </p:cNvPr>
          <p:cNvSpPr>
            <a:spLocks noGrp="1"/>
          </p:cNvSpPr>
          <p:nvPr>
            <p:ph type="dt" sz="half" idx="10"/>
          </p:nvPr>
        </p:nvSpPr>
        <p:spPr/>
        <p:txBody>
          <a:bodyPr/>
          <a:lstStyle/>
          <a:p>
            <a:fld id="{72AC82A1-0505-49CE-A2BA-298B964C9DC1}" type="datetimeFigureOut">
              <a:rPr lang="en-IN" smtClean="0"/>
              <a:t>01-09-2019</a:t>
            </a:fld>
            <a:endParaRPr lang="en-IN"/>
          </a:p>
        </p:txBody>
      </p:sp>
      <p:sp>
        <p:nvSpPr>
          <p:cNvPr id="8" name="Footer Placeholder 7">
            <a:extLst>
              <a:ext uri="{FF2B5EF4-FFF2-40B4-BE49-F238E27FC236}">
                <a16:creationId xmlns:a16="http://schemas.microsoft.com/office/drawing/2014/main" id="{9D6DEF5C-0E07-4281-8382-771332DC340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1667F66-8D15-4605-8E88-4ADF253A8875}"/>
              </a:ext>
            </a:extLst>
          </p:cNvPr>
          <p:cNvSpPr>
            <a:spLocks noGrp="1"/>
          </p:cNvSpPr>
          <p:nvPr>
            <p:ph type="sldNum" sz="quarter" idx="12"/>
          </p:nvPr>
        </p:nvSpPr>
        <p:spPr/>
        <p:txBody>
          <a:bodyPr/>
          <a:lstStyle/>
          <a:p>
            <a:fld id="{978832E2-7A56-40FF-94BC-5CA581550F1F}" type="slidenum">
              <a:rPr lang="en-IN" smtClean="0"/>
              <a:t>‹#›</a:t>
            </a:fld>
            <a:endParaRPr lang="en-IN"/>
          </a:p>
        </p:txBody>
      </p:sp>
    </p:spTree>
    <p:extLst>
      <p:ext uri="{BB962C8B-B14F-4D97-AF65-F5344CB8AC3E}">
        <p14:creationId xmlns:p14="http://schemas.microsoft.com/office/powerpoint/2010/main" val="3919542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FC66C-253D-4CE4-A31D-167BC24959E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A9B261A-1A19-459C-9C17-2B45D9C6D373}"/>
              </a:ext>
            </a:extLst>
          </p:cNvPr>
          <p:cNvSpPr>
            <a:spLocks noGrp="1"/>
          </p:cNvSpPr>
          <p:nvPr>
            <p:ph type="dt" sz="half" idx="10"/>
          </p:nvPr>
        </p:nvSpPr>
        <p:spPr/>
        <p:txBody>
          <a:bodyPr/>
          <a:lstStyle/>
          <a:p>
            <a:fld id="{72AC82A1-0505-49CE-A2BA-298B964C9DC1}" type="datetimeFigureOut">
              <a:rPr lang="en-IN" smtClean="0"/>
              <a:t>01-09-2019</a:t>
            </a:fld>
            <a:endParaRPr lang="en-IN"/>
          </a:p>
        </p:txBody>
      </p:sp>
      <p:sp>
        <p:nvSpPr>
          <p:cNvPr id="4" name="Footer Placeholder 3">
            <a:extLst>
              <a:ext uri="{FF2B5EF4-FFF2-40B4-BE49-F238E27FC236}">
                <a16:creationId xmlns:a16="http://schemas.microsoft.com/office/drawing/2014/main" id="{B594E7CF-1D4E-439E-913E-22BD53DFDAD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2ADC231-1176-48F2-B518-182BEA45A873}"/>
              </a:ext>
            </a:extLst>
          </p:cNvPr>
          <p:cNvSpPr>
            <a:spLocks noGrp="1"/>
          </p:cNvSpPr>
          <p:nvPr>
            <p:ph type="sldNum" sz="quarter" idx="12"/>
          </p:nvPr>
        </p:nvSpPr>
        <p:spPr/>
        <p:txBody>
          <a:bodyPr/>
          <a:lstStyle/>
          <a:p>
            <a:fld id="{978832E2-7A56-40FF-94BC-5CA581550F1F}" type="slidenum">
              <a:rPr lang="en-IN" smtClean="0"/>
              <a:t>‹#›</a:t>
            </a:fld>
            <a:endParaRPr lang="en-IN"/>
          </a:p>
        </p:txBody>
      </p:sp>
    </p:spTree>
    <p:extLst>
      <p:ext uri="{BB962C8B-B14F-4D97-AF65-F5344CB8AC3E}">
        <p14:creationId xmlns:p14="http://schemas.microsoft.com/office/powerpoint/2010/main" val="322128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65FB3B-2D17-4F0A-993C-7322D96BB069}"/>
              </a:ext>
            </a:extLst>
          </p:cNvPr>
          <p:cNvSpPr>
            <a:spLocks noGrp="1"/>
          </p:cNvSpPr>
          <p:nvPr>
            <p:ph type="dt" sz="half" idx="10"/>
          </p:nvPr>
        </p:nvSpPr>
        <p:spPr/>
        <p:txBody>
          <a:bodyPr/>
          <a:lstStyle/>
          <a:p>
            <a:fld id="{72AC82A1-0505-49CE-A2BA-298B964C9DC1}" type="datetimeFigureOut">
              <a:rPr lang="en-IN" smtClean="0"/>
              <a:t>01-09-2019</a:t>
            </a:fld>
            <a:endParaRPr lang="en-IN"/>
          </a:p>
        </p:txBody>
      </p:sp>
      <p:sp>
        <p:nvSpPr>
          <p:cNvPr id="3" name="Footer Placeholder 2">
            <a:extLst>
              <a:ext uri="{FF2B5EF4-FFF2-40B4-BE49-F238E27FC236}">
                <a16:creationId xmlns:a16="http://schemas.microsoft.com/office/drawing/2014/main" id="{9AFB4F9A-0E37-477E-803D-B4FFED90BE4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2B590B3-944E-494A-A5A7-7480B557D86F}"/>
              </a:ext>
            </a:extLst>
          </p:cNvPr>
          <p:cNvSpPr>
            <a:spLocks noGrp="1"/>
          </p:cNvSpPr>
          <p:nvPr>
            <p:ph type="sldNum" sz="quarter" idx="12"/>
          </p:nvPr>
        </p:nvSpPr>
        <p:spPr/>
        <p:txBody>
          <a:bodyPr/>
          <a:lstStyle/>
          <a:p>
            <a:fld id="{978832E2-7A56-40FF-94BC-5CA581550F1F}" type="slidenum">
              <a:rPr lang="en-IN" smtClean="0"/>
              <a:t>‹#›</a:t>
            </a:fld>
            <a:endParaRPr lang="en-IN"/>
          </a:p>
        </p:txBody>
      </p:sp>
    </p:spTree>
    <p:extLst>
      <p:ext uri="{BB962C8B-B14F-4D97-AF65-F5344CB8AC3E}">
        <p14:creationId xmlns:p14="http://schemas.microsoft.com/office/powerpoint/2010/main" val="3317261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2C12-4027-46CA-A701-64EE8AB890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9BE150B-104B-493B-892C-CFA88BEAB4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C6E6DF-9EB7-4D5F-98E3-A62BDBCD1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AA5FE5-5512-4E2D-8326-2B436EFA9B3B}"/>
              </a:ext>
            </a:extLst>
          </p:cNvPr>
          <p:cNvSpPr>
            <a:spLocks noGrp="1"/>
          </p:cNvSpPr>
          <p:nvPr>
            <p:ph type="dt" sz="half" idx="10"/>
          </p:nvPr>
        </p:nvSpPr>
        <p:spPr/>
        <p:txBody>
          <a:bodyPr/>
          <a:lstStyle/>
          <a:p>
            <a:fld id="{72AC82A1-0505-49CE-A2BA-298B964C9DC1}" type="datetimeFigureOut">
              <a:rPr lang="en-IN" smtClean="0"/>
              <a:t>01-09-2019</a:t>
            </a:fld>
            <a:endParaRPr lang="en-IN"/>
          </a:p>
        </p:txBody>
      </p:sp>
      <p:sp>
        <p:nvSpPr>
          <p:cNvPr id="6" name="Footer Placeholder 5">
            <a:extLst>
              <a:ext uri="{FF2B5EF4-FFF2-40B4-BE49-F238E27FC236}">
                <a16:creationId xmlns:a16="http://schemas.microsoft.com/office/drawing/2014/main" id="{0A08D2AC-1214-49E4-A840-FCC675C05F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C014D7-93B4-4A77-8008-131564287C39}"/>
              </a:ext>
            </a:extLst>
          </p:cNvPr>
          <p:cNvSpPr>
            <a:spLocks noGrp="1"/>
          </p:cNvSpPr>
          <p:nvPr>
            <p:ph type="sldNum" sz="quarter" idx="12"/>
          </p:nvPr>
        </p:nvSpPr>
        <p:spPr/>
        <p:txBody>
          <a:bodyPr/>
          <a:lstStyle/>
          <a:p>
            <a:fld id="{978832E2-7A56-40FF-94BC-5CA581550F1F}" type="slidenum">
              <a:rPr lang="en-IN" smtClean="0"/>
              <a:t>‹#›</a:t>
            </a:fld>
            <a:endParaRPr lang="en-IN"/>
          </a:p>
        </p:txBody>
      </p:sp>
    </p:spTree>
    <p:extLst>
      <p:ext uri="{BB962C8B-B14F-4D97-AF65-F5344CB8AC3E}">
        <p14:creationId xmlns:p14="http://schemas.microsoft.com/office/powerpoint/2010/main" val="1563179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FEE3E-AA21-4093-BD82-EC9A1FADA3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4CDF87A-9E86-4D4B-A8AE-A6D75571B1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E46403C-EB52-409D-A428-18B5BE5FBE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855D1D-A681-4ECE-9119-E96BA45D0715}"/>
              </a:ext>
            </a:extLst>
          </p:cNvPr>
          <p:cNvSpPr>
            <a:spLocks noGrp="1"/>
          </p:cNvSpPr>
          <p:nvPr>
            <p:ph type="dt" sz="half" idx="10"/>
          </p:nvPr>
        </p:nvSpPr>
        <p:spPr/>
        <p:txBody>
          <a:bodyPr/>
          <a:lstStyle/>
          <a:p>
            <a:fld id="{72AC82A1-0505-49CE-A2BA-298B964C9DC1}" type="datetimeFigureOut">
              <a:rPr lang="en-IN" smtClean="0"/>
              <a:t>01-09-2019</a:t>
            </a:fld>
            <a:endParaRPr lang="en-IN"/>
          </a:p>
        </p:txBody>
      </p:sp>
      <p:sp>
        <p:nvSpPr>
          <p:cNvPr id="6" name="Footer Placeholder 5">
            <a:extLst>
              <a:ext uri="{FF2B5EF4-FFF2-40B4-BE49-F238E27FC236}">
                <a16:creationId xmlns:a16="http://schemas.microsoft.com/office/drawing/2014/main" id="{86A54984-E07A-4605-8E28-8DB427264A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FD9827-4A53-4ABA-951C-FA2C9F1621AF}"/>
              </a:ext>
            </a:extLst>
          </p:cNvPr>
          <p:cNvSpPr>
            <a:spLocks noGrp="1"/>
          </p:cNvSpPr>
          <p:nvPr>
            <p:ph type="sldNum" sz="quarter" idx="12"/>
          </p:nvPr>
        </p:nvSpPr>
        <p:spPr/>
        <p:txBody>
          <a:bodyPr/>
          <a:lstStyle/>
          <a:p>
            <a:fld id="{978832E2-7A56-40FF-94BC-5CA581550F1F}" type="slidenum">
              <a:rPr lang="en-IN" smtClean="0"/>
              <a:t>‹#›</a:t>
            </a:fld>
            <a:endParaRPr lang="en-IN"/>
          </a:p>
        </p:txBody>
      </p:sp>
    </p:spTree>
    <p:extLst>
      <p:ext uri="{BB962C8B-B14F-4D97-AF65-F5344CB8AC3E}">
        <p14:creationId xmlns:p14="http://schemas.microsoft.com/office/powerpoint/2010/main" val="704114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1A156F-23D6-45DC-B33D-5FE24C84B4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08EB47-C60E-4046-BD26-AC60B7B6E0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0D9A2E-E78A-4C10-BB38-89D3274C8A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AC82A1-0505-49CE-A2BA-298B964C9DC1}" type="datetimeFigureOut">
              <a:rPr lang="en-IN" smtClean="0"/>
              <a:t>01-09-2019</a:t>
            </a:fld>
            <a:endParaRPr lang="en-IN"/>
          </a:p>
        </p:txBody>
      </p:sp>
      <p:sp>
        <p:nvSpPr>
          <p:cNvPr id="5" name="Footer Placeholder 4">
            <a:extLst>
              <a:ext uri="{FF2B5EF4-FFF2-40B4-BE49-F238E27FC236}">
                <a16:creationId xmlns:a16="http://schemas.microsoft.com/office/drawing/2014/main" id="{519A1245-6E85-4B92-88D2-3195F94391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A5F78E3-9DA3-4F17-B741-1430A88D02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8832E2-7A56-40FF-94BC-5CA581550F1F}" type="slidenum">
              <a:rPr lang="en-IN" smtClean="0"/>
              <a:t>‹#›</a:t>
            </a:fld>
            <a:endParaRPr lang="en-IN"/>
          </a:p>
        </p:txBody>
      </p:sp>
    </p:spTree>
    <p:extLst>
      <p:ext uri="{BB962C8B-B14F-4D97-AF65-F5344CB8AC3E}">
        <p14:creationId xmlns:p14="http://schemas.microsoft.com/office/powerpoint/2010/main" val="320660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35CC-997A-4C19-8039-6807AB32BC0F}"/>
              </a:ext>
            </a:extLst>
          </p:cNvPr>
          <p:cNvSpPr>
            <a:spLocks noGrp="1"/>
          </p:cNvSpPr>
          <p:nvPr>
            <p:ph type="ctrTitle"/>
          </p:nvPr>
        </p:nvSpPr>
        <p:spPr>
          <a:xfrm>
            <a:off x="1523999" y="406400"/>
            <a:ext cx="9575409" cy="1193800"/>
          </a:xfrm>
        </p:spPr>
        <p:txBody>
          <a:bodyPr>
            <a:normAutofit/>
          </a:bodyPr>
          <a:lstStyle/>
          <a:p>
            <a:r>
              <a:rPr lang="en-US" sz="5400" b="1" dirty="0"/>
              <a:t>Introduction to our data</a:t>
            </a:r>
            <a:endParaRPr lang="en-IN" sz="5400" b="1" dirty="0"/>
          </a:p>
        </p:txBody>
      </p:sp>
      <p:sp>
        <p:nvSpPr>
          <p:cNvPr id="3" name="Subtitle 2">
            <a:extLst>
              <a:ext uri="{FF2B5EF4-FFF2-40B4-BE49-F238E27FC236}">
                <a16:creationId xmlns:a16="http://schemas.microsoft.com/office/drawing/2014/main" id="{0A05281F-D73F-47B1-A7C3-8310166AE615}"/>
              </a:ext>
            </a:extLst>
          </p:cNvPr>
          <p:cNvSpPr>
            <a:spLocks noGrp="1"/>
          </p:cNvSpPr>
          <p:nvPr>
            <p:ph type="subTitle" idx="1"/>
          </p:nvPr>
        </p:nvSpPr>
        <p:spPr>
          <a:xfrm>
            <a:off x="1378224" y="2040019"/>
            <a:ext cx="10278795" cy="4636867"/>
          </a:xfrm>
        </p:spPr>
        <p:txBody>
          <a:bodyPr/>
          <a:lstStyle/>
          <a:p>
            <a:pPr algn="l"/>
            <a:r>
              <a:rPr lang="en-US" dirty="0">
                <a:latin typeface="Times New Roman" panose="02020603050405020304" pitchFamily="18" charset="0"/>
                <a:cs typeface="Times New Roman" panose="02020603050405020304" pitchFamily="18" charset="0"/>
              </a:rPr>
              <a:t>The input provided consisted of two excel sheets containing the data of employees who have left the company and the existing employees respectively.</a:t>
            </a:r>
          </a:p>
          <a:p>
            <a:pPr algn="l"/>
            <a:r>
              <a:rPr lang="en-US" dirty="0">
                <a:latin typeface="Times New Roman" panose="02020603050405020304" pitchFamily="18" charset="0"/>
                <a:cs typeface="Times New Roman" panose="02020603050405020304" pitchFamily="18" charset="0"/>
              </a:rPr>
              <a:t>There were no null/missing values in the data.</a:t>
            </a:r>
          </a:p>
          <a:p>
            <a:pPr algn="l"/>
            <a:r>
              <a:rPr lang="en-IN" dirty="0">
                <a:latin typeface="Times New Roman" panose="02020603050405020304" pitchFamily="18" charset="0"/>
                <a:cs typeface="Times New Roman" panose="02020603050405020304" pitchFamily="18" charset="0"/>
              </a:rPr>
              <a:t>Ex-employee dataset had 11428 rows and 10 columns.</a:t>
            </a:r>
          </a:p>
          <a:p>
            <a:pPr algn="l"/>
            <a:r>
              <a:rPr lang="en-IN" dirty="0">
                <a:latin typeface="Times New Roman" panose="02020603050405020304" pitchFamily="18" charset="0"/>
                <a:cs typeface="Times New Roman" panose="02020603050405020304" pitchFamily="18" charset="0"/>
              </a:rPr>
              <a:t>Existing employee dataset had 3571 rows and 10 columns.</a:t>
            </a:r>
          </a:p>
          <a:p>
            <a:pPr algn="l"/>
            <a:r>
              <a:rPr lang="en-IN" dirty="0">
                <a:latin typeface="Times New Roman" panose="02020603050405020304" pitchFamily="18" charset="0"/>
                <a:cs typeface="Times New Roman" panose="02020603050405020304" pitchFamily="18" charset="0"/>
              </a:rPr>
              <a:t>Categorical variables: Salary and Departments.</a:t>
            </a:r>
          </a:p>
          <a:p>
            <a:pPr algn="l"/>
            <a:r>
              <a:rPr lang="en-IN" dirty="0">
                <a:latin typeface="Times New Roman" panose="02020603050405020304" pitchFamily="18" charset="0"/>
                <a:cs typeface="Times New Roman" panose="02020603050405020304" pitchFamily="18" charset="0"/>
              </a:rPr>
              <a:t>Rest of the 8 columns had numeric values.</a:t>
            </a:r>
          </a:p>
          <a:p>
            <a:pPr algn="l"/>
            <a:endParaRPr lang="en-IN" dirty="0"/>
          </a:p>
        </p:txBody>
      </p:sp>
    </p:spTree>
    <p:extLst>
      <p:ext uri="{BB962C8B-B14F-4D97-AF65-F5344CB8AC3E}">
        <p14:creationId xmlns:p14="http://schemas.microsoft.com/office/powerpoint/2010/main" val="3428412408"/>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B7F99-FD6C-454D-B5BD-F26378FBC2FB}"/>
              </a:ext>
            </a:extLst>
          </p:cNvPr>
          <p:cNvSpPr>
            <a:spLocks noGrp="1"/>
          </p:cNvSpPr>
          <p:nvPr>
            <p:ph type="title"/>
          </p:nvPr>
        </p:nvSpPr>
        <p:spPr/>
        <p:txBody>
          <a:bodyPr/>
          <a:lstStyle/>
          <a:p>
            <a:r>
              <a:rPr lang="en-US" b="1" dirty="0"/>
              <a:t>Salary and dept</a:t>
            </a:r>
            <a:endParaRPr lang="en-IN" b="1" dirty="0"/>
          </a:p>
        </p:txBody>
      </p:sp>
      <p:pic>
        <p:nvPicPr>
          <p:cNvPr id="6" name="Picture Placeholder 5">
            <a:extLst>
              <a:ext uri="{FF2B5EF4-FFF2-40B4-BE49-F238E27FC236}">
                <a16:creationId xmlns:a16="http://schemas.microsoft.com/office/drawing/2014/main" id="{F3C17B9C-A258-4503-83A1-8690C49A165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508" r="2508"/>
          <a:stretch>
            <a:fillRect/>
          </a:stretch>
        </p:blipFill>
        <p:spPr>
          <a:xfrm>
            <a:off x="6304724" y="64628"/>
            <a:ext cx="3932236" cy="3104930"/>
          </a:xfrm>
        </p:spPr>
      </p:pic>
      <p:sp>
        <p:nvSpPr>
          <p:cNvPr id="4" name="Text Placeholder 3">
            <a:extLst>
              <a:ext uri="{FF2B5EF4-FFF2-40B4-BE49-F238E27FC236}">
                <a16:creationId xmlns:a16="http://schemas.microsoft.com/office/drawing/2014/main" id="{510A5960-ECA4-4693-B3FC-5C93B781A4FB}"/>
              </a:ext>
            </a:extLst>
          </p:cNvPr>
          <p:cNvSpPr>
            <a:spLocks noGrp="1"/>
          </p:cNvSpPr>
          <p:nvPr>
            <p:ph type="body" sz="half" idx="2"/>
          </p:nvPr>
        </p:nvSpPr>
        <p:spPr/>
        <p:txBody>
          <a:bodyPr>
            <a:normAutofit/>
          </a:bodyPr>
          <a:lstStyle/>
          <a:p>
            <a:r>
              <a:rPr lang="en-US" sz="2400" dirty="0">
                <a:latin typeface="Times New Roman" panose="02020603050405020304" pitchFamily="18" charset="0"/>
                <a:cs typeface="Times New Roman" panose="02020603050405020304" pitchFamily="18" charset="0"/>
              </a:rPr>
              <a:t>From the count plots, it is inferred that most of the employees who left were from sales department. Also most of the employees had low salary levels.</a:t>
            </a:r>
            <a:endParaRPr lang="en-IN"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602F0DB2-BAED-43C0-9788-4DECA06031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8336" y="3155115"/>
            <a:ext cx="4851009" cy="3638257"/>
          </a:xfrm>
          <a:prstGeom prst="rect">
            <a:avLst/>
          </a:prstGeom>
        </p:spPr>
      </p:pic>
    </p:spTree>
    <p:extLst>
      <p:ext uri="{BB962C8B-B14F-4D97-AF65-F5344CB8AC3E}">
        <p14:creationId xmlns:p14="http://schemas.microsoft.com/office/powerpoint/2010/main" val="256613083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2114F1-718D-4644-AF9B-AAC0A3F985D2}"/>
              </a:ext>
            </a:extLst>
          </p:cNvPr>
          <p:cNvSpPr>
            <a:spLocks noGrp="1"/>
          </p:cNvSpPr>
          <p:nvPr>
            <p:ph type="title"/>
          </p:nvPr>
        </p:nvSpPr>
        <p:spPr/>
        <p:txBody>
          <a:bodyPr>
            <a:normAutofit/>
          </a:bodyPr>
          <a:lstStyle/>
          <a:p>
            <a:r>
              <a:rPr lang="en-US" sz="5400" b="1" dirty="0"/>
              <a:t>Summary of visualizations.</a:t>
            </a:r>
            <a:endParaRPr lang="en-IN" sz="5400" b="1" dirty="0"/>
          </a:p>
        </p:txBody>
      </p:sp>
      <p:sp>
        <p:nvSpPr>
          <p:cNvPr id="6" name="Content Placeholder 5">
            <a:extLst>
              <a:ext uri="{FF2B5EF4-FFF2-40B4-BE49-F238E27FC236}">
                <a16:creationId xmlns:a16="http://schemas.microsoft.com/office/drawing/2014/main" id="{3C485045-B7D8-41B2-95FE-8863F509A58F}"/>
              </a:ext>
            </a:extLst>
          </p:cNvPr>
          <p:cNvSpPr>
            <a:spLocks noGrp="1"/>
          </p:cNvSpPr>
          <p:nvPr>
            <p:ph idx="1"/>
          </p:nvPr>
        </p:nvSpPr>
        <p:spPr/>
        <p:txBody>
          <a:bodyPr>
            <a:normAutofit lnSpcReduction="10000"/>
          </a:bodyPr>
          <a:lstStyle/>
          <a:p>
            <a:r>
              <a:rPr lang="en-US" sz="2400" dirty="0" err="1">
                <a:latin typeface="Times New Roman" panose="02020603050405020304" pitchFamily="18" charset="0"/>
                <a:cs typeface="Times New Roman" panose="02020603050405020304" pitchFamily="18" charset="0"/>
              </a:rPr>
              <a:t>Time_spend_company</a:t>
            </a:r>
            <a:r>
              <a:rPr lang="en-US" sz="2400" dirty="0">
                <a:latin typeface="Times New Roman" panose="02020603050405020304" pitchFamily="18" charset="0"/>
                <a:cs typeface="Times New Roman" panose="02020603050405020304" pitchFamily="18" charset="0"/>
              </a:rPr>
              <a:t> is one of the strongest contributors to job attrition as there was a huge gap between 2 and 3 years employees and employees who have worked for 6 or more years in the company are not likely to </a:t>
            </a:r>
            <a:r>
              <a:rPr lang="en-US" sz="2400" dirty="0" err="1">
                <a:latin typeface="Times New Roman" panose="02020603050405020304" pitchFamily="18" charset="0"/>
                <a:cs typeface="Times New Roman" panose="02020603050405020304" pitchFamily="18" charset="0"/>
              </a:rPr>
              <a:t>leave,probably</a:t>
            </a:r>
            <a:r>
              <a:rPr lang="en-US" sz="2400" dirty="0">
                <a:latin typeface="Times New Roman" panose="02020603050405020304" pitchFamily="18" charset="0"/>
                <a:cs typeface="Times New Roman" panose="02020603050405020304" pitchFamily="18" charset="0"/>
              </a:rPr>
              <a:t> due to their affection toward the organization.</a:t>
            </a:r>
          </a:p>
          <a:p>
            <a:r>
              <a:rPr lang="en-US" sz="2400" dirty="0" err="1">
                <a:latin typeface="Times New Roman" panose="02020603050405020304" pitchFamily="18" charset="0"/>
                <a:cs typeface="Times New Roman" panose="02020603050405020304" pitchFamily="18" charset="0"/>
              </a:rPr>
              <a:t>Number_of_project</a:t>
            </a:r>
            <a:r>
              <a:rPr lang="en-US" sz="2400" dirty="0">
                <a:latin typeface="Times New Roman" panose="02020603050405020304" pitchFamily="18" charset="0"/>
                <a:cs typeface="Times New Roman" panose="02020603050405020304" pitchFamily="18" charset="0"/>
              </a:rPr>
              <a:t> is also expected to affect the regression model, after </a:t>
            </a:r>
            <a:r>
              <a:rPr lang="en-US" sz="2400" dirty="0" err="1">
                <a:latin typeface="Times New Roman" panose="02020603050405020304" pitchFamily="18" charset="0"/>
                <a:cs typeface="Times New Roman" panose="02020603050405020304" pitchFamily="18" charset="0"/>
              </a:rPr>
              <a:t>time_spend</a:t>
            </a:r>
            <a:r>
              <a:rPr lang="en-US"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Salary and promotion_last_5years are also likely to affect attrition according to visualisation as it was skewed, but when we perform correlation analysis it is found that promotions were very weakly correlated with attrition. Also, salary will not affect attrition to the extent it was expected to.</a:t>
            </a:r>
          </a:p>
          <a:p>
            <a:r>
              <a:rPr lang="en-IN" sz="2400" dirty="0">
                <a:latin typeface="Times New Roman" panose="02020603050405020304" pitchFamily="18" charset="0"/>
                <a:cs typeface="Times New Roman" panose="02020603050405020304" pitchFamily="18" charset="0"/>
              </a:rPr>
              <a:t>The correlation data is stored in takenmind.xlsx file and correlation map is also attached in the plot folder submitted.</a:t>
            </a:r>
          </a:p>
        </p:txBody>
      </p:sp>
    </p:spTree>
    <p:extLst>
      <p:ext uri="{BB962C8B-B14F-4D97-AF65-F5344CB8AC3E}">
        <p14:creationId xmlns:p14="http://schemas.microsoft.com/office/powerpoint/2010/main" val="287832378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BF6E9-9F8D-438C-8EEF-A547636EDBC9}"/>
              </a:ext>
            </a:extLst>
          </p:cNvPr>
          <p:cNvSpPr>
            <a:spLocks noGrp="1"/>
          </p:cNvSpPr>
          <p:nvPr>
            <p:ph type="title"/>
          </p:nvPr>
        </p:nvSpPr>
        <p:spPr/>
        <p:txBody>
          <a:bodyPr>
            <a:normAutofit/>
          </a:bodyPr>
          <a:lstStyle/>
          <a:p>
            <a:r>
              <a:rPr lang="en-US" sz="5400" b="1" dirty="0"/>
              <a:t>Building the Model</a:t>
            </a:r>
            <a:endParaRPr lang="en-IN" sz="5400" b="1" dirty="0"/>
          </a:p>
        </p:txBody>
      </p:sp>
      <p:sp>
        <p:nvSpPr>
          <p:cNvPr id="3" name="Content Placeholder 2">
            <a:extLst>
              <a:ext uri="{FF2B5EF4-FFF2-40B4-BE49-F238E27FC236}">
                <a16:creationId xmlns:a16="http://schemas.microsoft.com/office/drawing/2014/main" id="{F10845DE-47EF-4FDB-B40F-09C9B42E7832}"/>
              </a:ext>
            </a:extLst>
          </p:cNvPr>
          <p:cNvSpPr>
            <a:spLocks noGrp="1"/>
          </p:cNvSpPr>
          <p:nvPr>
            <p:ph idx="1"/>
          </p:nvPr>
        </p:nvSpPr>
        <p:spPr>
          <a:xfrm>
            <a:off x="838200" y="1825624"/>
            <a:ext cx="10717696" cy="4760705"/>
          </a:xfrm>
        </p:spPr>
        <p:txBody>
          <a:bodyPr/>
          <a:lstStyle/>
          <a:p>
            <a:r>
              <a:rPr lang="en-US" sz="2400" b="1" dirty="0">
                <a:latin typeface="Times New Roman" panose="02020603050405020304" pitchFamily="18" charset="0"/>
                <a:cs typeface="Times New Roman" panose="02020603050405020304" pitchFamily="18" charset="0"/>
              </a:rPr>
              <a:t>Data cleaning</a:t>
            </a:r>
            <a:r>
              <a:rPr lang="en-US" sz="2400" dirty="0">
                <a:latin typeface="Times New Roman" panose="02020603050405020304" pitchFamily="18" charset="0"/>
                <a:cs typeface="Times New Roman" panose="02020603050405020304" pitchFamily="18" charset="0"/>
              </a:rPr>
              <a:t>: As our data does not have ambiguities like null or missing values we can skip this step.</a:t>
            </a:r>
          </a:p>
          <a:p>
            <a:r>
              <a:rPr lang="en-IN" sz="2400" b="1" dirty="0">
                <a:latin typeface="Times New Roman" panose="02020603050405020304" pitchFamily="18" charset="0"/>
                <a:cs typeface="Times New Roman" panose="02020603050405020304" pitchFamily="18" charset="0"/>
              </a:rPr>
              <a:t>Removal of categorical variable</a:t>
            </a:r>
            <a:r>
              <a:rPr lang="en-IN" sz="2400" dirty="0">
                <a:latin typeface="Times New Roman" panose="02020603050405020304" pitchFamily="18" charset="0"/>
                <a:cs typeface="Times New Roman" panose="02020603050405020304" pitchFamily="18" charset="0"/>
              </a:rPr>
              <a:t>s: We remove categorical variables of salary and department and mapped their values with dummy variables in form of 0 and 1.</a:t>
            </a:r>
          </a:p>
          <a:p>
            <a:r>
              <a:rPr lang="en-IN" sz="2400" b="1" dirty="0">
                <a:latin typeface="Times New Roman" panose="02020603050405020304" pitchFamily="18" charset="0"/>
                <a:cs typeface="Times New Roman" panose="02020603050405020304" pitchFamily="18" charset="0"/>
              </a:rPr>
              <a:t>Split columns in x and y</a:t>
            </a:r>
            <a:r>
              <a:rPr lang="en-IN" sz="2400" dirty="0">
                <a:latin typeface="Times New Roman" panose="02020603050405020304" pitchFamily="18" charset="0"/>
                <a:cs typeface="Times New Roman" panose="02020603050405020304" pitchFamily="18" charset="0"/>
              </a:rPr>
              <a:t>: The left variable is the dependent y variable and rest of the columns are taken in independent variables set.</a:t>
            </a:r>
          </a:p>
          <a:p>
            <a:r>
              <a:rPr lang="en-IN" sz="2400" dirty="0">
                <a:latin typeface="Times New Roman" panose="02020603050405020304" pitchFamily="18" charset="0"/>
                <a:cs typeface="Times New Roman" panose="02020603050405020304" pitchFamily="18" charset="0"/>
              </a:rPr>
              <a:t>It is to note that we could have removed weakly or very strongly , correlated variables but as this is the final model I have considered all factors.</a:t>
            </a:r>
          </a:p>
          <a:p>
            <a:pPr marL="0" indent="0">
              <a:buNone/>
            </a:pPr>
            <a:endParaRPr lang="en-IN" dirty="0"/>
          </a:p>
        </p:txBody>
      </p:sp>
    </p:spTree>
    <p:extLst>
      <p:ext uri="{BB962C8B-B14F-4D97-AF65-F5344CB8AC3E}">
        <p14:creationId xmlns:p14="http://schemas.microsoft.com/office/powerpoint/2010/main" val="894685136"/>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C8DAFB-A2EC-4986-8C93-786ABEB8B9D8}"/>
              </a:ext>
            </a:extLst>
          </p:cNvPr>
          <p:cNvSpPr>
            <a:spLocks noGrp="1"/>
          </p:cNvSpPr>
          <p:nvPr>
            <p:ph idx="1"/>
          </p:nvPr>
        </p:nvSpPr>
        <p:spPr>
          <a:xfrm>
            <a:off x="636104" y="450574"/>
            <a:ext cx="10717696" cy="5726389"/>
          </a:xfrm>
        </p:spPr>
        <p:txBody>
          <a:bodyPr/>
          <a:lstStyle/>
          <a:p>
            <a:r>
              <a:rPr lang="en-US" sz="2400" b="1" dirty="0">
                <a:latin typeface="Times New Roman" panose="02020603050405020304" pitchFamily="18" charset="0"/>
                <a:cs typeface="Times New Roman" panose="02020603050405020304" pitchFamily="18" charset="0"/>
              </a:rPr>
              <a:t>Split the data into training and testing datasets</a:t>
            </a:r>
            <a:r>
              <a:rPr lang="en-US" sz="2400" dirty="0">
                <a:latin typeface="Times New Roman" panose="02020603050405020304" pitchFamily="18" charset="0"/>
                <a:cs typeface="Times New Roman" panose="02020603050405020304" pitchFamily="18" charset="0"/>
              </a:rPr>
              <a:t>: I have divided the </a:t>
            </a:r>
            <a:r>
              <a:rPr lang="en-US" sz="2400" dirty="0" err="1">
                <a:latin typeface="Times New Roman" panose="02020603050405020304" pitchFamily="18" charset="0"/>
                <a:cs typeface="Times New Roman" panose="02020603050405020304" pitchFamily="18" charset="0"/>
              </a:rPr>
              <a:t>the</a:t>
            </a:r>
            <a:r>
              <a:rPr lang="en-US" sz="2400" dirty="0">
                <a:latin typeface="Times New Roman" panose="02020603050405020304" pitchFamily="18" charset="0"/>
                <a:cs typeface="Times New Roman" panose="02020603050405020304" pitchFamily="18" charset="0"/>
              </a:rPr>
              <a:t> dataset in a 30:70 ratio for the same.</a:t>
            </a:r>
          </a:p>
          <a:p>
            <a:r>
              <a:rPr lang="en-US" sz="2400" b="1" dirty="0">
                <a:latin typeface="Times New Roman" panose="02020603050405020304" pitchFamily="18" charset="0"/>
                <a:cs typeface="Times New Roman" panose="02020603050405020304" pitchFamily="18" charset="0"/>
              </a:rPr>
              <a:t>Trained the model </a:t>
            </a:r>
            <a:r>
              <a:rPr lang="en-US" sz="2400" dirty="0">
                <a:latin typeface="Times New Roman" panose="02020603050405020304" pitchFamily="18" charset="0"/>
                <a:cs typeface="Times New Roman" panose="02020603050405020304" pitchFamily="18" charset="0"/>
              </a:rPr>
              <a:t>fitted it on </a:t>
            </a:r>
            <a:r>
              <a:rPr lang="en-US" sz="2400" dirty="0" err="1">
                <a:latin typeface="Times New Roman" panose="02020603050405020304" pitchFamily="18" charset="0"/>
                <a:cs typeface="Times New Roman" panose="02020603050405020304" pitchFamily="18" charset="0"/>
              </a:rPr>
              <a:t>x_train</a:t>
            </a:r>
            <a:r>
              <a:rPr lang="en-US" sz="2400" dirty="0">
                <a:latin typeface="Times New Roman" panose="02020603050405020304" pitchFamily="18" charset="0"/>
                <a:cs typeface="Times New Roman" panose="02020603050405020304" pitchFamily="18" charset="0"/>
              </a:rPr>
              <a:t> set.</a:t>
            </a:r>
          </a:p>
          <a:p>
            <a:r>
              <a:rPr lang="en-US" sz="2400" b="1" dirty="0">
                <a:latin typeface="Times New Roman" panose="02020603050405020304" pitchFamily="18" charset="0"/>
                <a:cs typeface="Times New Roman" panose="02020603050405020304" pitchFamily="18" charset="0"/>
              </a:rPr>
              <a:t>Predictions</a:t>
            </a:r>
            <a:r>
              <a:rPr lang="en-US" sz="2400" dirty="0">
                <a:latin typeface="Times New Roman" panose="02020603050405020304" pitchFamily="18" charset="0"/>
                <a:cs typeface="Times New Roman" panose="02020603050405020304" pitchFamily="18" charset="0"/>
              </a:rPr>
              <a:t> are made on </a:t>
            </a:r>
            <a:r>
              <a:rPr lang="en-US" sz="2400" dirty="0" err="1">
                <a:latin typeface="Times New Roman" panose="02020603050405020304" pitchFamily="18" charset="0"/>
                <a:cs typeface="Times New Roman" panose="02020603050405020304" pitchFamily="18" charset="0"/>
              </a:rPr>
              <a:t>x_test</a:t>
            </a:r>
            <a:r>
              <a:rPr lang="en-US" sz="2400" dirty="0">
                <a:latin typeface="Times New Roman" panose="02020603050405020304" pitchFamily="18" charset="0"/>
                <a:cs typeface="Times New Roman" panose="02020603050405020304" pitchFamily="18" charset="0"/>
              </a:rPr>
              <a:t> and accuracy was </a:t>
            </a:r>
            <a:r>
              <a:rPr lang="en-US" sz="2400" dirty="0" err="1">
                <a:latin typeface="Times New Roman" panose="02020603050405020304" pitchFamily="18" charset="0"/>
                <a:cs typeface="Times New Roman" panose="02020603050405020304" pitchFamily="18" charset="0"/>
              </a:rPr>
              <a:t>analysed</a:t>
            </a:r>
            <a:r>
              <a:rPr lang="en-US" sz="2400" dirty="0">
                <a:latin typeface="Times New Roman" panose="02020603050405020304" pitchFamily="18" charset="0"/>
                <a:cs typeface="Times New Roman" panose="02020603050405020304" pitchFamily="18" charset="0"/>
              </a:rPr>
              <a:t> with </a:t>
            </a:r>
            <a:r>
              <a:rPr lang="en-US" sz="2400" dirty="0" err="1">
                <a:latin typeface="Times New Roman" panose="02020603050405020304" pitchFamily="18" charset="0"/>
                <a:cs typeface="Times New Roman" panose="02020603050405020304" pitchFamily="18" charset="0"/>
              </a:rPr>
              <a:t>accuracy_score</a:t>
            </a:r>
            <a:r>
              <a:rPr lang="en-US" sz="2400" dirty="0">
                <a:latin typeface="Times New Roman" panose="02020603050405020304" pitchFamily="18" charset="0"/>
                <a:cs typeface="Times New Roman" panose="02020603050405020304" pitchFamily="18" charset="0"/>
              </a:rPr>
              <a:t> function and confusion matrix.</a:t>
            </a:r>
          </a:p>
          <a:p>
            <a:pPr marL="0" indent="0">
              <a:buNone/>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49966906"/>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2EBAF-A466-49F3-8704-6ED47E960815}"/>
              </a:ext>
            </a:extLst>
          </p:cNvPr>
          <p:cNvSpPr>
            <a:spLocks noGrp="1"/>
          </p:cNvSpPr>
          <p:nvPr>
            <p:ph type="title"/>
          </p:nvPr>
        </p:nvSpPr>
        <p:spPr/>
        <p:txBody>
          <a:bodyPr>
            <a:normAutofit/>
          </a:bodyPr>
          <a:lstStyle/>
          <a:p>
            <a:r>
              <a:rPr lang="en-US" sz="5400" b="1" dirty="0"/>
              <a:t>Results</a:t>
            </a:r>
            <a:endParaRPr lang="en-IN" sz="5400" b="1" dirty="0"/>
          </a:p>
        </p:txBody>
      </p:sp>
      <p:sp>
        <p:nvSpPr>
          <p:cNvPr id="3" name="Content Placeholder 2">
            <a:extLst>
              <a:ext uri="{FF2B5EF4-FFF2-40B4-BE49-F238E27FC236}">
                <a16:creationId xmlns:a16="http://schemas.microsoft.com/office/drawing/2014/main" id="{05872B52-646A-45D8-9CAC-579054BAEB92}"/>
              </a:ext>
            </a:extLst>
          </p:cNvPr>
          <p:cNvSpPr>
            <a:spLocks noGrp="1"/>
          </p:cNvSpPr>
          <p:nvPr>
            <p:ph idx="1"/>
          </p:nvPr>
        </p:nvSpPr>
        <p:spPr>
          <a:xfrm>
            <a:off x="453886" y="1690688"/>
            <a:ext cx="10677940" cy="4034251"/>
          </a:xfrm>
        </p:spPr>
        <p:txBody>
          <a:bodyPr>
            <a:normAutofit/>
          </a:bodyPr>
          <a:lstStyle/>
          <a:p>
            <a:r>
              <a:rPr lang="en-US" sz="2400" dirty="0">
                <a:latin typeface="Times New Roman" panose="02020603050405020304" pitchFamily="18" charset="0"/>
                <a:cs typeface="Times New Roman" panose="02020603050405020304" pitchFamily="18" charset="0"/>
              </a:rPr>
              <a:t>The regression model offers a accuracy score of 0.796 with an f1 score of 0.88.</a:t>
            </a:r>
          </a:p>
          <a:p>
            <a:r>
              <a:rPr lang="en-US" sz="2400" dirty="0">
                <a:latin typeface="Times New Roman" panose="02020603050405020304" pitchFamily="18" charset="0"/>
                <a:cs typeface="Times New Roman" panose="02020603050405020304" pitchFamily="18" charset="0"/>
              </a:rPr>
              <a:t>Employees who have spend 2 years in the company are likely to leave the company around the 3</a:t>
            </a:r>
            <a:r>
              <a:rPr lang="en-US" sz="2400" baseline="30000" dirty="0">
                <a:latin typeface="Times New Roman" panose="02020603050405020304" pitchFamily="18" charset="0"/>
                <a:cs typeface="Times New Roman" panose="02020603050405020304" pitchFamily="18" charset="0"/>
              </a:rPr>
              <a:t>rd</a:t>
            </a:r>
            <a:r>
              <a:rPr lang="en-US" sz="2400" dirty="0">
                <a:latin typeface="Times New Roman" panose="02020603050405020304" pitchFamily="18" charset="0"/>
                <a:cs typeface="Times New Roman" panose="02020603050405020304" pitchFamily="18" charset="0"/>
              </a:rPr>
              <a:t> year mark.</a:t>
            </a:r>
          </a:p>
          <a:p>
            <a:r>
              <a:rPr lang="en-US" sz="2400" dirty="0">
                <a:latin typeface="Times New Roman" panose="02020603050405020304" pitchFamily="18" charset="0"/>
                <a:cs typeface="Times New Roman" panose="02020603050405020304" pitchFamily="18" charset="0"/>
              </a:rPr>
              <a:t>Employees who have worked on 6 to 7 projects are likely to leave the company.</a:t>
            </a:r>
          </a:p>
          <a:p>
            <a:r>
              <a:rPr lang="en-US" sz="2400" dirty="0">
                <a:latin typeface="Times New Roman" panose="02020603050405020304" pitchFamily="18" charset="0"/>
                <a:cs typeface="Times New Roman" panose="02020603050405020304" pitchFamily="18" charset="0"/>
              </a:rPr>
              <a:t>Employees with low salaries are also prone to leave the company in </a:t>
            </a:r>
            <a:r>
              <a:rPr lang="en-US" sz="2400" dirty="0" err="1">
                <a:latin typeface="Times New Roman" panose="02020603050405020304" pitchFamily="18" charset="0"/>
                <a:cs typeface="Times New Roman" panose="02020603050405020304" pitchFamily="18" charset="0"/>
              </a:rPr>
              <a:t>future,probably</a:t>
            </a:r>
            <a:r>
              <a:rPr lang="en-US" sz="2400" dirty="0">
                <a:latin typeface="Times New Roman" panose="02020603050405020304" pitchFamily="18" charset="0"/>
                <a:cs typeface="Times New Roman" panose="02020603050405020304" pitchFamily="18" charset="0"/>
              </a:rPr>
              <a:t> for better opportunities elsewhere. </a:t>
            </a:r>
          </a:p>
          <a:p>
            <a:r>
              <a:rPr lang="en-US" sz="2400" dirty="0" err="1">
                <a:latin typeface="Times New Roman" panose="02020603050405020304" pitchFamily="18" charset="0"/>
                <a:cs typeface="Times New Roman" panose="02020603050405020304" pitchFamily="18" charset="0"/>
              </a:rPr>
              <a:t>Time_spend_company</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number_project</a:t>
            </a:r>
            <a:r>
              <a:rPr lang="en-US" sz="2400" dirty="0">
                <a:latin typeface="Times New Roman" panose="02020603050405020304" pitchFamily="18" charset="0"/>
                <a:cs typeface="Times New Roman" panose="02020603050405020304" pitchFamily="18" charset="0"/>
              </a:rPr>
              <a:t> are the major contributors towards attrition followed by </a:t>
            </a:r>
            <a:r>
              <a:rPr lang="en-US" sz="2400" dirty="0" err="1">
                <a:latin typeface="Times New Roman" panose="02020603050405020304" pitchFamily="18" charset="0"/>
                <a:cs typeface="Times New Roman" panose="02020603050405020304" pitchFamily="18" charset="0"/>
              </a:rPr>
              <a:t>average_montly_hours</a:t>
            </a:r>
            <a:r>
              <a:rPr lang="en-US" sz="2400" dirty="0">
                <a:latin typeface="Times New Roman" panose="02020603050405020304" pitchFamily="18" charset="0"/>
                <a:cs typeface="Times New Roman" panose="02020603050405020304" pitchFamily="18" charset="0"/>
              </a:rPr>
              <a:t>(due correlation) and salary(visualization and affects model accuracy by 1%).</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329670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F0F5-48C5-4883-BBF7-58A9FC1B52AD}"/>
              </a:ext>
            </a:extLst>
          </p:cNvPr>
          <p:cNvSpPr>
            <a:spLocks noGrp="1"/>
          </p:cNvSpPr>
          <p:nvPr>
            <p:ph type="title"/>
          </p:nvPr>
        </p:nvSpPr>
        <p:spPr>
          <a:xfrm>
            <a:off x="838200" y="365125"/>
            <a:ext cx="10240617" cy="6366979"/>
          </a:xfrm>
        </p:spPr>
        <p:txBody>
          <a:bodyPr>
            <a:normAutofit/>
          </a:bodyPr>
          <a:lstStyle/>
          <a:p>
            <a:pPr algn="ctr"/>
            <a:r>
              <a:rPr lang="en-US" sz="6000" b="1" dirty="0"/>
              <a:t>Thank You</a:t>
            </a:r>
            <a:endParaRPr lang="en-IN" sz="6000" b="1" dirty="0"/>
          </a:p>
        </p:txBody>
      </p:sp>
    </p:spTree>
    <p:extLst>
      <p:ext uri="{BB962C8B-B14F-4D97-AF65-F5344CB8AC3E}">
        <p14:creationId xmlns:p14="http://schemas.microsoft.com/office/powerpoint/2010/main" val="342364774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1803A-7AE2-4E1E-B168-577EA8DE24D1}"/>
              </a:ext>
            </a:extLst>
          </p:cNvPr>
          <p:cNvSpPr>
            <a:spLocks noGrp="1"/>
          </p:cNvSpPr>
          <p:nvPr>
            <p:ph type="title"/>
          </p:nvPr>
        </p:nvSpPr>
        <p:spPr/>
        <p:txBody>
          <a:bodyPr>
            <a:normAutofit/>
          </a:bodyPr>
          <a:lstStyle/>
          <a:p>
            <a:r>
              <a:rPr lang="en-US" sz="5400" b="1" dirty="0"/>
              <a:t>Understanding the Variables </a:t>
            </a:r>
            <a:endParaRPr lang="en-IN" sz="5400" b="1" dirty="0"/>
          </a:p>
        </p:txBody>
      </p:sp>
      <p:sp>
        <p:nvSpPr>
          <p:cNvPr id="3" name="Content Placeholder 2">
            <a:extLst>
              <a:ext uri="{FF2B5EF4-FFF2-40B4-BE49-F238E27FC236}">
                <a16:creationId xmlns:a16="http://schemas.microsoft.com/office/drawing/2014/main" id="{CEF66CBF-5D94-4075-A958-BAB84D82E1BD}"/>
              </a:ext>
            </a:extLst>
          </p:cNvPr>
          <p:cNvSpPr>
            <a:spLocks noGrp="1"/>
          </p:cNvSpPr>
          <p:nvPr>
            <p:ph idx="1"/>
          </p:nvPr>
        </p:nvSpPr>
        <p:spPr>
          <a:xfrm>
            <a:off x="838199" y="1825625"/>
            <a:ext cx="10783957" cy="4919732"/>
          </a:xfrm>
        </p:spPr>
        <p:txBody>
          <a:bodyPr>
            <a:normAutofit/>
          </a:bodyPr>
          <a:lstStyle/>
          <a:p>
            <a:r>
              <a:rPr lang="en-US" sz="2400" b="1" u="sng" dirty="0">
                <a:latin typeface="Times New Roman" panose="02020603050405020304" pitchFamily="18" charset="0"/>
                <a:cs typeface="Times New Roman" panose="02020603050405020304" pitchFamily="18" charset="0"/>
              </a:rPr>
              <a:t>Emp ID</a:t>
            </a:r>
            <a:r>
              <a:rPr lang="en-US" sz="2400" dirty="0">
                <a:latin typeface="Times New Roman" panose="02020603050405020304" pitchFamily="18" charset="0"/>
                <a:cs typeface="Times New Roman" panose="02020603050405020304" pitchFamily="18" charset="0"/>
              </a:rPr>
              <a:t>: It is an indexing variable, which can uniquely identify every      row of the dataset, but has no major role in data analysis.</a:t>
            </a:r>
          </a:p>
          <a:p>
            <a:r>
              <a:rPr lang="en-US" sz="2400" b="1" u="sng" dirty="0" err="1">
                <a:latin typeface="Times New Roman" panose="02020603050405020304" pitchFamily="18" charset="0"/>
                <a:cs typeface="Times New Roman" panose="02020603050405020304" pitchFamily="18" charset="0"/>
              </a:rPr>
              <a:t>satisfaction_leve</a:t>
            </a:r>
            <a:r>
              <a:rPr lang="en-US" sz="2400" dirty="0" err="1">
                <a:latin typeface="Times New Roman" panose="02020603050405020304" pitchFamily="18" charset="0"/>
                <a:cs typeface="Times New Roman" panose="02020603050405020304" pitchFamily="18" charset="0"/>
              </a:rPr>
              <a:t>l</a:t>
            </a:r>
            <a:r>
              <a:rPr lang="en-US" sz="2400" dirty="0">
                <a:latin typeface="Times New Roman" panose="02020603050405020304" pitchFamily="18" charset="0"/>
                <a:cs typeface="Times New Roman" panose="02020603050405020304" pitchFamily="18" charset="0"/>
              </a:rPr>
              <a:t>: The variable describes the level of employee              </a:t>
            </a:r>
            <a:r>
              <a:rPr lang="en-US" sz="2400" dirty="0" err="1">
                <a:latin typeface="Times New Roman" panose="02020603050405020304" pitchFamily="18" charset="0"/>
                <a:cs typeface="Times New Roman" panose="02020603050405020304" pitchFamily="18" charset="0"/>
              </a:rPr>
              <a:t>satisfaction.It</a:t>
            </a:r>
            <a:r>
              <a:rPr lang="en-US" sz="2400" dirty="0">
                <a:latin typeface="Times New Roman" panose="02020603050405020304" pitchFamily="18" charset="0"/>
                <a:cs typeface="Times New Roman" panose="02020603050405020304" pitchFamily="18" charset="0"/>
              </a:rPr>
              <a:t> ranges from 0 to 1.</a:t>
            </a:r>
          </a:p>
          <a:p>
            <a:r>
              <a:rPr lang="en-US" sz="2400" b="1" u="sng" dirty="0" err="1">
                <a:latin typeface="Times New Roman" panose="02020603050405020304" pitchFamily="18" charset="0"/>
                <a:cs typeface="Times New Roman" panose="02020603050405020304" pitchFamily="18" charset="0"/>
              </a:rPr>
              <a:t>last_evaluation</a:t>
            </a:r>
            <a:r>
              <a:rPr lang="en-US" sz="2400" dirty="0">
                <a:latin typeface="Times New Roman" panose="02020603050405020304" pitchFamily="18" charset="0"/>
                <a:cs typeface="Times New Roman" panose="02020603050405020304" pitchFamily="18" charset="0"/>
              </a:rPr>
              <a:t>: It is a measure of employee performance and ranges from 0 to 1.</a:t>
            </a:r>
          </a:p>
          <a:p>
            <a:r>
              <a:rPr lang="en-US" sz="2400" b="1" u="sng" dirty="0" err="1">
                <a:latin typeface="Times New Roman" panose="02020603050405020304" pitchFamily="18" charset="0"/>
                <a:cs typeface="Times New Roman" panose="02020603050405020304" pitchFamily="18" charset="0"/>
              </a:rPr>
              <a:t>average_monthly_hours</a:t>
            </a:r>
            <a:r>
              <a:rPr lang="en-US" sz="2400" dirty="0">
                <a:latin typeface="Times New Roman" panose="02020603050405020304" pitchFamily="18" charset="0"/>
                <a:cs typeface="Times New Roman" panose="02020603050405020304" pitchFamily="18" charset="0"/>
              </a:rPr>
              <a:t>: What’s the average number of hours the employee worked for the company during a month.</a:t>
            </a:r>
          </a:p>
          <a:p>
            <a:r>
              <a:rPr lang="en-US" sz="2400" b="1" u="sng" dirty="0" err="1">
                <a:latin typeface="Times New Roman" panose="02020603050405020304" pitchFamily="18" charset="0"/>
                <a:cs typeface="Times New Roman" panose="02020603050405020304" pitchFamily="18" charset="0"/>
              </a:rPr>
              <a:t>time_spend_company</a:t>
            </a:r>
            <a:r>
              <a:rPr lang="en-US" sz="2400" dirty="0">
                <a:latin typeface="Times New Roman" panose="02020603050405020304" pitchFamily="18" charset="0"/>
                <a:cs typeface="Times New Roman" panose="02020603050405020304" pitchFamily="18" charset="0"/>
              </a:rPr>
              <a:t>: Variable denotes the number of years an employee has worked for the company.</a:t>
            </a:r>
          </a:p>
          <a:p>
            <a:pPr marL="514350" indent="-514350">
              <a:buFont typeface="+mj-lt"/>
              <a:buAutoNum type="arabicPeriod"/>
            </a:pPr>
            <a:endParaRPr lang="en-US" dirty="0"/>
          </a:p>
          <a:p>
            <a:endParaRPr lang="en-IN" dirty="0"/>
          </a:p>
        </p:txBody>
      </p:sp>
    </p:spTree>
    <p:extLst>
      <p:ext uri="{BB962C8B-B14F-4D97-AF65-F5344CB8AC3E}">
        <p14:creationId xmlns:p14="http://schemas.microsoft.com/office/powerpoint/2010/main" val="364708013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D74A99-8AEF-4B7E-BFC9-68E7FCBE993F}"/>
              </a:ext>
            </a:extLst>
          </p:cNvPr>
          <p:cNvSpPr>
            <a:spLocks noGrp="1"/>
          </p:cNvSpPr>
          <p:nvPr>
            <p:ph idx="1"/>
          </p:nvPr>
        </p:nvSpPr>
        <p:spPr>
          <a:xfrm>
            <a:off x="651013" y="545927"/>
            <a:ext cx="10889974" cy="5766146"/>
          </a:xfrm>
        </p:spPr>
        <p:txBody>
          <a:bodyPr>
            <a:normAutofit/>
          </a:bodyPr>
          <a:lstStyle/>
          <a:p>
            <a:r>
              <a:rPr lang="en-US" sz="2400" b="1" u="sng" dirty="0" err="1"/>
              <a:t>Work_accident</a:t>
            </a:r>
            <a:r>
              <a:rPr lang="en-US" sz="2400" dirty="0"/>
              <a:t>: </a:t>
            </a:r>
            <a:r>
              <a:rPr lang="en-US" sz="2400" dirty="0" err="1"/>
              <a:t>Wheather</a:t>
            </a:r>
            <a:r>
              <a:rPr lang="en-US" sz="2400" dirty="0"/>
              <a:t> had an employee had a work accident or not.</a:t>
            </a:r>
          </a:p>
          <a:p>
            <a:r>
              <a:rPr lang="en-US" sz="2400" b="1" u="sng" dirty="0"/>
              <a:t>promotion_last_5years</a:t>
            </a:r>
            <a:r>
              <a:rPr lang="en-US" sz="2400" dirty="0"/>
              <a:t>: Indicates </a:t>
            </a:r>
            <a:r>
              <a:rPr lang="en-US" sz="2400" dirty="0" err="1"/>
              <a:t>wheather</a:t>
            </a:r>
            <a:r>
              <a:rPr lang="en-US" sz="2400" dirty="0"/>
              <a:t> the employee has got any        promotion in the last 5 years or not.</a:t>
            </a:r>
          </a:p>
          <a:p>
            <a:r>
              <a:rPr lang="en-US" sz="2400" b="1" u="sng" dirty="0"/>
              <a:t>dept</a:t>
            </a:r>
            <a:r>
              <a:rPr lang="en-US" sz="2400" dirty="0"/>
              <a:t>: The department to which the employee </a:t>
            </a:r>
            <a:r>
              <a:rPr lang="en-US" sz="2400" dirty="0" err="1"/>
              <a:t>belongs.E.g:sales,marketing,etc</a:t>
            </a:r>
            <a:r>
              <a:rPr lang="en-US" sz="2400" dirty="0"/>
              <a:t>.</a:t>
            </a:r>
          </a:p>
          <a:p>
            <a:r>
              <a:rPr lang="en-US" sz="2400" b="1" u="sng" dirty="0"/>
              <a:t>Salary</a:t>
            </a:r>
            <a:r>
              <a:rPr lang="en-US" sz="2400" dirty="0"/>
              <a:t>: Gives information about the level of salary: </a:t>
            </a:r>
            <a:r>
              <a:rPr lang="en-US" sz="2400" dirty="0" err="1"/>
              <a:t>low,medium</a:t>
            </a:r>
            <a:r>
              <a:rPr lang="en-US" sz="2400" dirty="0"/>
              <a:t> and high.</a:t>
            </a:r>
            <a:endParaRPr lang="en-IN" sz="2400" dirty="0"/>
          </a:p>
        </p:txBody>
      </p:sp>
    </p:spTree>
    <p:extLst>
      <p:ext uri="{BB962C8B-B14F-4D97-AF65-F5344CB8AC3E}">
        <p14:creationId xmlns:p14="http://schemas.microsoft.com/office/powerpoint/2010/main" val="185584967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67D1A-AE82-4699-86CD-A8F3E7C6CF23}"/>
              </a:ext>
            </a:extLst>
          </p:cNvPr>
          <p:cNvSpPr>
            <a:spLocks noGrp="1"/>
          </p:cNvSpPr>
          <p:nvPr>
            <p:ph type="title"/>
          </p:nvPr>
        </p:nvSpPr>
        <p:spPr>
          <a:xfrm>
            <a:off x="612912" y="113333"/>
            <a:ext cx="10515600" cy="1325563"/>
          </a:xfrm>
        </p:spPr>
        <p:txBody>
          <a:bodyPr>
            <a:normAutofit/>
          </a:bodyPr>
          <a:lstStyle/>
          <a:p>
            <a:r>
              <a:rPr lang="en-US" sz="5400" b="1" dirty="0"/>
              <a:t>Analysis with Excel</a:t>
            </a:r>
            <a:endParaRPr lang="en-IN" sz="5400" b="1" dirty="0"/>
          </a:p>
        </p:txBody>
      </p:sp>
      <p:sp>
        <p:nvSpPr>
          <p:cNvPr id="3" name="Content Placeholder 2">
            <a:extLst>
              <a:ext uri="{FF2B5EF4-FFF2-40B4-BE49-F238E27FC236}">
                <a16:creationId xmlns:a16="http://schemas.microsoft.com/office/drawing/2014/main" id="{800C78C0-72FF-4110-8B97-FF83112460CE}"/>
              </a:ext>
            </a:extLst>
          </p:cNvPr>
          <p:cNvSpPr>
            <a:spLocks noGrp="1"/>
          </p:cNvSpPr>
          <p:nvPr>
            <p:ph idx="1"/>
          </p:nvPr>
        </p:nvSpPr>
        <p:spPr>
          <a:xfrm>
            <a:off x="750404" y="1308790"/>
            <a:ext cx="10828684" cy="6377471"/>
          </a:xfrm>
        </p:spPr>
        <p:txBody>
          <a:bodyPr>
            <a:noAutofit/>
          </a:bodyPr>
          <a:lstStyle/>
          <a:p>
            <a:r>
              <a:rPr lang="en-US" sz="2400" dirty="0">
                <a:latin typeface="Times New Roman" panose="02020603050405020304" pitchFamily="18" charset="0"/>
                <a:cs typeface="Times New Roman" panose="02020603050405020304" pitchFamily="18" charset="0"/>
              </a:rPr>
              <a:t>With exploratory analysis with excel I made a pivot table to </a:t>
            </a:r>
            <a:r>
              <a:rPr lang="en-US" sz="2400" dirty="0" err="1">
                <a:latin typeface="Times New Roman" panose="02020603050405020304" pitchFamily="18" charset="0"/>
                <a:cs typeface="Times New Roman" panose="02020603050405020304" pitchFamily="18" charset="0"/>
              </a:rPr>
              <a:t>analyse</a:t>
            </a:r>
            <a:r>
              <a:rPr lang="en-US" sz="2400" dirty="0">
                <a:latin typeface="Times New Roman" panose="02020603050405020304" pitchFamily="18" charset="0"/>
                <a:cs typeface="Times New Roman" panose="02020603050405020304" pitchFamily="18" charset="0"/>
              </a:rPr>
              <a:t> the data of the employees and </a:t>
            </a:r>
            <a:r>
              <a:rPr lang="en-US" sz="2400" dirty="0" err="1">
                <a:latin typeface="Times New Roman" panose="02020603050405020304" pitchFamily="18" charset="0"/>
                <a:cs typeface="Times New Roman" panose="02020603050405020304" pitchFamily="18" charset="0"/>
              </a:rPr>
              <a:t>underline,some</a:t>
            </a:r>
            <a:r>
              <a:rPr lang="en-US" sz="2400" dirty="0">
                <a:latin typeface="Times New Roman" panose="02020603050405020304" pitchFamily="18" charset="0"/>
                <a:cs typeface="Times New Roman" panose="02020603050405020304" pitchFamily="18" charset="0"/>
              </a:rPr>
              <a:t> of the factors on  basis of some common sense along with the numbers.</a:t>
            </a:r>
          </a:p>
          <a:p>
            <a:r>
              <a:rPr lang="en-US" sz="2400" dirty="0">
                <a:latin typeface="Times New Roman" panose="02020603050405020304" pitchFamily="18" charset="0"/>
                <a:cs typeface="Times New Roman" panose="02020603050405020304" pitchFamily="18" charset="0"/>
              </a:rPr>
              <a:t>Inferences drawn involved:</a:t>
            </a:r>
          </a:p>
          <a:p>
            <a:r>
              <a:rPr lang="en-US" sz="2400" dirty="0">
                <a:latin typeface="Times New Roman" panose="02020603050405020304" pitchFamily="18" charset="0"/>
                <a:cs typeface="Times New Roman" panose="02020603050405020304" pitchFamily="18" charset="0"/>
              </a:rPr>
              <a:t>Only 19 out of 3571 of the ex-employees and 300 out of 11428 existing employees got promoted after 5 years of their service in the </a:t>
            </a:r>
            <a:r>
              <a:rPr lang="en-US" sz="2400" dirty="0" err="1">
                <a:latin typeface="Times New Roman" panose="02020603050405020304" pitchFamily="18" charset="0"/>
                <a:cs typeface="Times New Roman" panose="02020603050405020304" pitchFamily="18" charset="0"/>
              </a:rPr>
              <a:t>organization.Thus</a:t>
            </a:r>
            <a:r>
              <a:rPr lang="en-US" sz="2400" dirty="0">
                <a:latin typeface="Times New Roman" panose="02020603050405020304" pitchFamily="18" charset="0"/>
                <a:cs typeface="Times New Roman" panose="02020603050405020304" pitchFamily="18" charset="0"/>
              </a:rPr>
              <a:t> it can be a decisive factor.</a:t>
            </a:r>
          </a:p>
          <a:p>
            <a:r>
              <a:rPr lang="en-US" sz="2400" dirty="0">
                <a:latin typeface="Times New Roman" panose="02020603050405020304" pitchFamily="18" charset="0"/>
                <a:cs typeface="Times New Roman" panose="02020603050405020304" pitchFamily="18" charset="0"/>
              </a:rPr>
              <a:t>2172 of the 3571 ex-employees and 5144 of 11428 existing employees had low salary levels while 1317 of the ex-employees and 5129 existing employees had medium level salary.</a:t>
            </a:r>
          </a:p>
          <a:p>
            <a:r>
              <a:rPr lang="en-IN" sz="2400" dirty="0">
                <a:latin typeface="Times New Roman" panose="02020603050405020304" pitchFamily="18" charset="0"/>
                <a:cs typeface="Times New Roman" panose="02020603050405020304" pitchFamily="18" charset="0"/>
              </a:rPr>
              <a:t>Sales department has the highest number of existing as well as ex- employees.</a:t>
            </a:r>
          </a:p>
          <a:p>
            <a:r>
              <a:rPr lang="en-IN" sz="2400" dirty="0">
                <a:latin typeface="Times New Roman" panose="02020603050405020304" pitchFamily="18" charset="0"/>
                <a:cs typeface="Times New Roman" panose="02020603050405020304" pitchFamily="18" charset="0"/>
              </a:rPr>
              <a:t>The 3years working period appears to be crucial for most of the employees who might leave the company in search of better opportunities.</a:t>
            </a:r>
          </a:p>
        </p:txBody>
      </p:sp>
    </p:spTree>
    <p:extLst>
      <p:ext uri="{BB962C8B-B14F-4D97-AF65-F5344CB8AC3E}">
        <p14:creationId xmlns:p14="http://schemas.microsoft.com/office/powerpoint/2010/main" val="126687378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7F9EC-DB93-4087-B750-4411ADB09B04}"/>
              </a:ext>
            </a:extLst>
          </p:cNvPr>
          <p:cNvSpPr>
            <a:spLocks noGrp="1"/>
          </p:cNvSpPr>
          <p:nvPr>
            <p:ph type="title"/>
          </p:nvPr>
        </p:nvSpPr>
        <p:spPr>
          <a:xfrm>
            <a:off x="728870" y="0"/>
            <a:ext cx="10774017" cy="996950"/>
          </a:xfrm>
        </p:spPr>
        <p:txBody>
          <a:bodyPr>
            <a:normAutofit/>
          </a:bodyPr>
          <a:lstStyle/>
          <a:p>
            <a:pPr algn="ctr"/>
            <a:r>
              <a:rPr lang="en-US" sz="5400" b="1" dirty="0"/>
              <a:t>Visualizations</a:t>
            </a:r>
            <a:endParaRPr lang="en-IN" sz="5400" b="1" dirty="0"/>
          </a:p>
        </p:txBody>
      </p:sp>
      <p:sp>
        <p:nvSpPr>
          <p:cNvPr id="13" name="Content Placeholder 12">
            <a:extLst>
              <a:ext uri="{FF2B5EF4-FFF2-40B4-BE49-F238E27FC236}">
                <a16:creationId xmlns:a16="http://schemas.microsoft.com/office/drawing/2014/main" id="{3C5AF872-27C5-4F5D-8EF5-B62BBB573F95}"/>
              </a:ext>
            </a:extLst>
          </p:cNvPr>
          <p:cNvSpPr>
            <a:spLocks noGrp="1"/>
          </p:cNvSpPr>
          <p:nvPr>
            <p:ph type="body" sz="half" idx="2"/>
          </p:nvPr>
        </p:nvSpPr>
        <p:spPr>
          <a:xfrm>
            <a:off x="839788" y="1457739"/>
            <a:ext cx="3932237" cy="4411249"/>
          </a:xfrm>
        </p:spPr>
        <p:txBody>
          <a:bodyPr>
            <a:noAutofit/>
          </a:bodyPr>
          <a:lstStyle/>
          <a:p>
            <a:r>
              <a:rPr lang="en-US" sz="2800" b="1" dirty="0">
                <a:latin typeface="Times New Roman" panose="02020603050405020304" pitchFamily="18" charset="0"/>
                <a:cs typeface="Times New Roman" panose="02020603050405020304" pitchFamily="18" charset="0"/>
              </a:rPr>
              <a:t>Check for null values:</a:t>
            </a: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 dataset is checked for any null values using a </a:t>
            </a:r>
            <a:r>
              <a:rPr lang="en-US" sz="2400" dirty="0" err="1">
                <a:latin typeface="Times New Roman" panose="02020603050405020304" pitchFamily="18" charset="0"/>
                <a:cs typeface="Times New Roman" panose="02020603050405020304" pitchFamily="18" charset="0"/>
              </a:rPr>
              <a:t>heatmap.The</a:t>
            </a:r>
            <a:r>
              <a:rPr lang="en-US" sz="2400" dirty="0">
                <a:latin typeface="Times New Roman" panose="02020603050405020304" pitchFamily="18" charset="0"/>
                <a:cs typeface="Times New Roman" panose="02020603050405020304" pitchFamily="18" charset="0"/>
              </a:rPr>
              <a:t> heatmap on the right clearly indicates that there are no missing values in our </a:t>
            </a:r>
            <a:r>
              <a:rPr lang="en-US" sz="2400" dirty="0" err="1">
                <a:latin typeface="Times New Roman" panose="02020603050405020304" pitchFamily="18" charset="0"/>
                <a:cs typeface="Times New Roman" panose="02020603050405020304" pitchFamily="18" charset="0"/>
              </a:rPr>
              <a:t>dataset.Therefore</a:t>
            </a:r>
            <a:r>
              <a:rPr lang="en-US" sz="2400" dirty="0">
                <a:latin typeface="Times New Roman" panose="02020603050405020304" pitchFamily="18" charset="0"/>
                <a:cs typeface="Times New Roman" panose="02020603050405020304" pitchFamily="18" charset="0"/>
              </a:rPr>
              <a:t> we can proceed further. </a:t>
            </a:r>
            <a:endParaRPr lang="en-IN" sz="2400" dirty="0">
              <a:latin typeface="Times New Roman" panose="02020603050405020304" pitchFamily="18" charset="0"/>
              <a:cs typeface="Times New Roman" panose="02020603050405020304" pitchFamily="18" charset="0"/>
            </a:endParaRPr>
          </a:p>
        </p:txBody>
      </p:sp>
      <p:pic>
        <p:nvPicPr>
          <p:cNvPr id="23" name="Picture Placeholder 22">
            <a:extLst>
              <a:ext uri="{FF2B5EF4-FFF2-40B4-BE49-F238E27FC236}">
                <a16:creationId xmlns:a16="http://schemas.microsoft.com/office/drawing/2014/main" id="{E9A0C258-2BC4-4E56-BAA7-9C4D50C085D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508" r="2508"/>
          <a:stretch>
            <a:fillRect/>
          </a:stretch>
        </p:blipFill>
        <p:spPr/>
      </p:pic>
    </p:spTree>
    <p:extLst>
      <p:ext uri="{BB962C8B-B14F-4D97-AF65-F5344CB8AC3E}">
        <p14:creationId xmlns:p14="http://schemas.microsoft.com/office/powerpoint/2010/main" val="258962700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408BBFF1-CF88-4D4F-ADCD-0B6921E4F3F6}"/>
              </a:ext>
            </a:extLst>
          </p:cNvPr>
          <p:cNvSpPr>
            <a:spLocks noGrp="1"/>
          </p:cNvSpPr>
          <p:nvPr>
            <p:ph type="title"/>
          </p:nvPr>
        </p:nvSpPr>
        <p:spPr/>
        <p:txBody>
          <a:bodyPr>
            <a:normAutofit/>
          </a:bodyPr>
          <a:lstStyle/>
          <a:p>
            <a:r>
              <a:rPr lang="en-US" b="1" dirty="0"/>
              <a:t>Employee Distribution</a:t>
            </a:r>
            <a:endParaRPr lang="en-IN" b="1" dirty="0"/>
          </a:p>
        </p:txBody>
      </p:sp>
      <p:pic>
        <p:nvPicPr>
          <p:cNvPr id="37" name="Picture Placeholder 36">
            <a:extLst>
              <a:ext uri="{FF2B5EF4-FFF2-40B4-BE49-F238E27FC236}">
                <a16:creationId xmlns:a16="http://schemas.microsoft.com/office/drawing/2014/main" id="{B86E3340-8E53-41F8-9060-8979C538343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508" r="2508"/>
          <a:stretch>
            <a:fillRect/>
          </a:stretch>
        </p:blipFill>
        <p:spPr/>
      </p:pic>
      <p:sp>
        <p:nvSpPr>
          <p:cNvPr id="35" name="Text Placeholder 34">
            <a:extLst>
              <a:ext uri="{FF2B5EF4-FFF2-40B4-BE49-F238E27FC236}">
                <a16:creationId xmlns:a16="http://schemas.microsoft.com/office/drawing/2014/main" id="{B76AA22C-8A7B-4B2B-8EF4-601F0F520A69}"/>
              </a:ext>
            </a:extLst>
          </p:cNvPr>
          <p:cNvSpPr>
            <a:spLocks noGrp="1"/>
          </p:cNvSpPr>
          <p:nvPr>
            <p:ph type="body" sz="half" idx="2"/>
          </p:nvPr>
        </p:nvSpPr>
        <p:spPr/>
        <p:txBody>
          <a:bodyPr>
            <a:normAutofit/>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employee distribution helps us to visualize that what’s the ratio of the employees who are working in the organization and those who left.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153061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AFCCB-B177-4CCD-9C70-31AC54E67551}"/>
              </a:ext>
            </a:extLst>
          </p:cNvPr>
          <p:cNvSpPr>
            <a:spLocks noGrp="1"/>
          </p:cNvSpPr>
          <p:nvPr>
            <p:ph type="title"/>
          </p:nvPr>
        </p:nvSpPr>
        <p:spPr/>
        <p:txBody>
          <a:bodyPr/>
          <a:lstStyle/>
          <a:p>
            <a:r>
              <a:rPr lang="en-US" b="1" dirty="0" err="1"/>
              <a:t>Time_spend</a:t>
            </a:r>
            <a:endParaRPr lang="en-IN" b="1" dirty="0"/>
          </a:p>
        </p:txBody>
      </p:sp>
      <p:pic>
        <p:nvPicPr>
          <p:cNvPr id="6" name="Picture Placeholder 5">
            <a:extLst>
              <a:ext uri="{FF2B5EF4-FFF2-40B4-BE49-F238E27FC236}">
                <a16:creationId xmlns:a16="http://schemas.microsoft.com/office/drawing/2014/main" id="{FC74717C-F41F-48EB-B833-017441B6CCD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508" r="2508"/>
          <a:stretch>
            <a:fillRect/>
          </a:stretch>
        </p:blipFill>
        <p:spPr>
          <a:xfrm>
            <a:off x="6739305" y="0"/>
            <a:ext cx="4464395" cy="3525127"/>
          </a:xfrm>
        </p:spPr>
      </p:pic>
      <p:sp>
        <p:nvSpPr>
          <p:cNvPr id="4" name="Text Placeholder 3">
            <a:extLst>
              <a:ext uri="{FF2B5EF4-FFF2-40B4-BE49-F238E27FC236}">
                <a16:creationId xmlns:a16="http://schemas.microsoft.com/office/drawing/2014/main" id="{D668BECB-4763-46A2-A967-4DB6381B8561}"/>
              </a:ext>
            </a:extLst>
          </p:cNvPr>
          <p:cNvSpPr>
            <a:spLocks noGrp="1"/>
          </p:cNvSpPr>
          <p:nvPr>
            <p:ph type="body" sz="half" idx="2"/>
          </p:nvPr>
        </p:nvSpPr>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From the </a:t>
            </a:r>
            <a:r>
              <a:rPr lang="en-US" sz="2400" dirty="0" err="1">
                <a:latin typeface="Times New Roman" panose="02020603050405020304" pitchFamily="18" charset="0"/>
                <a:cs typeface="Times New Roman" panose="02020603050405020304" pitchFamily="18" charset="0"/>
              </a:rPr>
              <a:t>countplot</a:t>
            </a:r>
            <a:r>
              <a:rPr lang="en-US" sz="2400" dirty="0">
                <a:latin typeface="Times New Roman" panose="02020603050405020304" pitchFamily="18" charset="0"/>
                <a:cs typeface="Times New Roman" panose="02020603050405020304" pitchFamily="18" charset="0"/>
              </a:rPr>
              <a:t> shown, we can infer </a:t>
            </a:r>
            <a:r>
              <a:rPr lang="en-US" sz="2400" dirty="0" err="1">
                <a:latin typeface="Times New Roman" panose="02020603050405020304" pitchFamily="18" charset="0"/>
                <a:cs typeface="Times New Roman" panose="02020603050405020304" pitchFamily="18" charset="0"/>
              </a:rPr>
              <a:t>thet</a:t>
            </a:r>
            <a:r>
              <a:rPr lang="en-US" sz="2400" dirty="0">
                <a:latin typeface="Times New Roman" panose="02020603050405020304" pitchFamily="18" charset="0"/>
                <a:cs typeface="Times New Roman" panose="02020603050405020304" pitchFamily="18" charset="0"/>
              </a:rPr>
              <a:t> there is a large gap between the number of employees with 2 years of experience in the company and that of employees with 3 years of experience.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Also from the second plot we can infer that an employee is not likely to leave the company after working for 6 years or more.</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E165D82-9389-4A7B-BACD-9D72DCB6AD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9305" y="3732470"/>
            <a:ext cx="4167373" cy="3125530"/>
          </a:xfrm>
          <a:prstGeom prst="rect">
            <a:avLst/>
          </a:prstGeom>
        </p:spPr>
      </p:pic>
    </p:spTree>
    <p:extLst>
      <p:ext uri="{BB962C8B-B14F-4D97-AF65-F5344CB8AC3E}">
        <p14:creationId xmlns:p14="http://schemas.microsoft.com/office/powerpoint/2010/main" val="405157308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38223-2D30-40A0-A5E8-17FE4BE565D8}"/>
              </a:ext>
            </a:extLst>
          </p:cNvPr>
          <p:cNvSpPr>
            <a:spLocks noGrp="1"/>
          </p:cNvSpPr>
          <p:nvPr>
            <p:ph type="title"/>
          </p:nvPr>
        </p:nvSpPr>
        <p:spPr/>
        <p:txBody>
          <a:bodyPr/>
          <a:lstStyle/>
          <a:p>
            <a:r>
              <a:rPr lang="en-US" b="1" u="sng" dirty="0"/>
              <a:t>Promotion</a:t>
            </a:r>
            <a:endParaRPr lang="en-IN" b="1" u="sng" dirty="0"/>
          </a:p>
        </p:txBody>
      </p:sp>
      <p:sp>
        <p:nvSpPr>
          <p:cNvPr id="4" name="Text Placeholder 3">
            <a:extLst>
              <a:ext uri="{FF2B5EF4-FFF2-40B4-BE49-F238E27FC236}">
                <a16:creationId xmlns:a16="http://schemas.microsoft.com/office/drawing/2014/main" id="{C5B0E117-66BA-4669-8C9B-BA0C38BB75BD}"/>
              </a:ext>
            </a:extLst>
          </p:cNvPr>
          <p:cNvSpPr>
            <a:spLocks noGrp="1"/>
          </p:cNvSpPr>
          <p:nvPr>
            <p:ph type="body" sz="half" idx="2"/>
          </p:nvPr>
        </p:nvSpPr>
        <p:spPr/>
        <p:txBody>
          <a:bodyPr>
            <a:normAutofit/>
          </a:bodyPr>
          <a:lstStyle/>
          <a:p>
            <a:r>
              <a:rPr lang="en-US" sz="2400" dirty="0" err="1">
                <a:solidFill>
                  <a:srgbClr val="FF0000"/>
                </a:solidFill>
                <a:latin typeface="Times New Roman" panose="02020603050405020304" pitchFamily="18" charset="0"/>
                <a:cs typeface="Times New Roman" panose="02020603050405020304" pitchFamily="18" charset="0"/>
              </a:rPr>
              <a:t>Countplot</a:t>
            </a:r>
            <a:r>
              <a:rPr lang="en-US" sz="2400" dirty="0">
                <a:latin typeface="Times New Roman" panose="02020603050405020304" pitchFamily="18" charset="0"/>
                <a:cs typeface="Times New Roman" panose="02020603050405020304" pitchFamily="18" charset="0"/>
              </a:rPr>
              <a:t> again proves to be useful in visualizing the number of promotions.</a:t>
            </a:r>
          </a:p>
          <a:p>
            <a:r>
              <a:rPr lang="en-US" sz="2400" dirty="0">
                <a:latin typeface="Times New Roman" panose="02020603050405020304" pitchFamily="18" charset="0"/>
                <a:cs typeface="Times New Roman" panose="02020603050405020304" pitchFamily="18" charset="0"/>
              </a:rPr>
              <a:t>As inferred from excel only 319 employees from combined dataset, got a promotion</a:t>
            </a:r>
            <a:r>
              <a:rPr lang="en-IN" sz="2400" dirty="0">
                <a:latin typeface="Times New Roman" panose="02020603050405020304" pitchFamily="18" charset="0"/>
                <a:cs typeface="Times New Roman" panose="02020603050405020304" pitchFamily="18" charset="0"/>
              </a:rPr>
              <a:t> in last 5 years.</a:t>
            </a:r>
            <a:endParaRPr lang="en-US" sz="2400" dirty="0">
              <a:latin typeface="Times New Roman" panose="02020603050405020304" pitchFamily="18" charset="0"/>
              <a:cs typeface="Times New Roman" panose="02020603050405020304" pitchFamily="18" charset="0"/>
            </a:endParaRPr>
          </a:p>
        </p:txBody>
      </p:sp>
      <p:pic>
        <p:nvPicPr>
          <p:cNvPr id="10" name="Picture Placeholder 9">
            <a:extLst>
              <a:ext uri="{FF2B5EF4-FFF2-40B4-BE49-F238E27FC236}">
                <a16:creationId xmlns:a16="http://schemas.microsoft.com/office/drawing/2014/main" id="{CECA1C36-47AC-4245-A80C-31A2A38DE85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508" r="2508"/>
          <a:stretch>
            <a:fillRect/>
          </a:stretch>
        </p:blipFill>
        <p:spPr/>
      </p:pic>
    </p:spTree>
    <p:extLst>
      <p:ext uri="{BB962C8B-B14F-4D97-AF65-F5344CB8AC3E}">
        <p14:creationId xmlns:p14="http://schemas.microsoft.com/office/powerpoint/2010/main" val="296630386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137C6-E1E5-4949-9B9A-CF9C915BE109}"/>
              </a:ext>
            </a:extLst>
          </p:cNvPr>
          <p:cNvSpPr>
            <a:spLocks noGrp="1"/>
          </p:cNvSpPr>
          <p:nvPr>
            <p:ph type="title"/>
          </p:nvPr>
        </p:nvSpPr>
        <p:spPr/>
        <p:txBody>
          <a:bodyPr/>
          <a:lstStyle/>
          <a:p>
            <a:r>
              <a:rPr lang="en-US" b="1" dirty="0" err="1"/>
              <a:t>Number_project</a:t>
            </a:r>
            <a:endParaRPr lang="en-IN" b="1" dirty="0"/>
          </a:p>
        </p:txBody>
      </p:sp>
      <p:pic>
        <p:nvPicPr>
          <p:cNvPr id="6" name="Picture Placeholder 5">
            <a:extLst>
              <a:ext uri="{FF2B5EF4-FFF2-40B4-BE49-F238E27FC236}">
                <a16:creationId xmlns:a16="http://schemas.microsoft.com/office/drawing/2014/main" id="{C49B476B-127F-4FB1-BEE4-B5501E29F6C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508" r="2508"/>
          <a:stretch>
            <a:fillRect/>
          </a:stretch>
        </p:blipFill>
        <p:spPr/>
      </p:pic>
      <p:sp>
        <p:nvSpPr>
          <p:cNvPr id="4" name="Text Placeholder 3">
            <a:extLst>
              <a:ext uri="{FF2B5EF4-FFF2-40B4-BE49-F238E27FC236}">
                <a16:creationId xmlns:a16="http://schemas.microsoft.com/office/drawing/2014/main" id="{8D76ECE6-F591-4B57-A28A-590D2E434B47}"/>
              </a:ext>
            </a:extLst>
          </p:cNvPr>
          <p:cNvSpPr>
            <a:spLocks noGrp="1"/>
          </p:cNvSpPr>
          <p:nvPr>
            <p:ph type="body" sz="half" idx="2"/>
          </p:nvPr>
        </p:nvSpPr>
        <p:spPr/>
        <p:txBody>
          <a:bodyPr>
            <a:noAutofit/>
          </a:bodyPr>
          <a:lstStyle/>
          <a:p>
            <a:r>
              <a:rPr lang="en-US" sz="2400" dirty="0">
                <a:latin typeface="Times New Roman" panose="02020603050405020304" pitchFamily="18" charset="0"/>
                <a:cs typeface="Times New Roman" panose="02020603050405020304" pitchFamily="18" charset="0"/>
              </a:rPr>
              <a:t>From the </a:t>
            </a:r>
            <a:r>
              <a:rPr lang="en-US" sz="2400" dirty="0" err="1">
                <a:latin typeface="Times New Roman" panose="02020603050405020304" pitchFamily="18" charset="0"/>
                <a:cs typeface="Times New Roman" panose="02020603050405020304" pitchFamily="18" charset="0"/>
              </a:rPr>
              <a:t>the</a:t>
            </a:r>
            <a:r>
              <a:rPr lang="en-US" sz="2400" dirty="0">
                <a:latin typeface="Times New Roman" panose="02020603050405020304" pitchFamily="18" charset="0"/>
                <a:cs typeface="Times New Roman" panose="02020603050405020304" pitchFamily="18" charset="0"/>
              </a:rPr>
              <a:t> plot we can infer that employees who did more than 5 projects are more likely to leave the </a:t>
            </a:r>
            <a:r>
              <a:rPr lang="en-US" sz="2400" dirty="0" err="1">
                <a:latin typeface="Times New Roman" panose="02020603050405020304" pitchFamily="18" charset="0"/>
                <a:cs typeface="Times New Roman" panose="02020603050405020304" pitchFamily="18" charset="0"/>
              </a:rPr>
              <a:t>company,mostly</a:t>
            </a:r>
            <a:r>
              <a:rPr lang="en-US" sz="2400" dirty="0">
                <a:latin typeface="Times New Roman" panose="02020603050405020304" pitchFamily="18" charset="0"/>
                <a:cs typeface="Times New Roman" panose="02020603050405020304" pitchFamily="18" charset="0"/>
              </a:rPr>
              <a:t> those who have done about 6 to 7 projects as there the bar of employees who left is even higher than those who stayed </a:t>
            </a:r>
            <a:r>
              <a:rPr lang="en-US" sz="2400" dirty="0" err="1">
                <a:latin typeface="Times New Roman" panose="02020603050405020304" pitchFamily="18" charset="0"/>
                <a:cs typeface="Times New Roman" panose="02020603050405020304" pitchFamily="18" charset="0"/>
              </a:rPr>
              <a:t>dspite</a:t>
            </a:r>
            <a:r>
              <a:rPr lang="en-US" sz="2400" dirty="0">
                <a:latin typeface="Times New Roman" panose="02020603050405020304" pitchFamily="18" charset="0"/>
                <a:cs typeface="Times New Roman" panose="02020603050405020304" pitchFamily="18" charset="0"/>
              </a:rPr>
              <a:t> of such a large difference in population of these sets.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1600093"/>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1092</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Introduction to our data</vt:lpstr>
      <vt:lpstr>Understanding the Variables </vt:lpstr>
      <vt:lpstr>PowerPoint Presentation</vt:lpstr>
      <vt:lpstr>Analysis with Excel</vt:lpstr>
      <vt:lpstr>Visualizations</vt:lpstr>
      <vt:lpstr>Employee Distribution</vt:lpstr>
      <vt:lpstr>Time_spend</vt:lpstr>
      <vt:lpstr>Promotion</vt:lpstr>
      <vt:lpstr>Number_project</vt:lpstr>
      <vt:lpstr>Salary and dept</vt:lpstr>
      <vt:lpstr>Summary of visualizations.</vt:lpstr>
      <vt:lpstr>Building the Model</vt:lpstr>
      <vt:lpstr>PowerPoint Presentation</vt:lpstr>
      <vt:lpstr>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our data</dc:title>
  <dc:creator>manas malhotra</dc:creator>
  <cp:lastModifiedBy>manas malhotra</cp:lastModifiedBy>
  <cp:revision>27</cp:revision>
  <dcterms:created xsi:type="dcterms:W3CDTF">2019-08-31T18:30:14Z</dcterms:created>
  <dcterms:modified xsi:type="dcterms:W3CDTF">2019-09-01T10:37:46Z</dcterms:modified>
</cp:coreProperties>
</file>