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93" r:id="rId22"/>
    <p:sldId id="276" r:id="rId23"/>
    <p:sldId id="278" r:id="rId24"/>
    <p:sldId id="290" r:id="rId25"/>
    <p:sldId id="280" r:id="rId26"/>
    <p:sldId id="291" r:id="rId27"/>
    <p:sldId id="282" r:id="rId28"/>
    <p:sldId id="292" r:id="rId29"/>
    <p:sldId id="283" r:id="rId30"/>
    <p:sldId id="285" r:id="rId31"/>
    <p:sldId id="286" r:id="rId32"/>
    <p:sldId id="287" r:id="rId3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7" y="21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550" y="516382"/>
            <a:ext cx="836289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8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8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8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7056"/>
            <a:ext cx="348996" cy="358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16629" y="333197"/>
            <a:ext cx="1110741" cy="33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8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6764" y="2374450"/>
            <a:ext cx="7368540" cy="1344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405898"/>
            <a:ext cx="3072348" cy="172819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998" y="438529"/>
            <a:ext cx="591502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14" dirty="0">
                <a:solidFill>
                  <a:srgbClr val="CC0000"/>
                </a:solidFill>
              </a:rPr>
              <a:t>Capstone</a:t>
            </a:r>
            <a:r>
              <a:rPr sz="4200" spc="-360" dirty="0">
                <a:solidFill>
                  <a:srgbClr val="CC0000"/>
                </a:solidFill>
              </a:rPr>
              <a:t> </a:t>
            </a:r>
            <a:r>
              <a:rPr sz="4200" spc="-150" dirty="0" smtClean="0">
                <a:solidFill>
                  <a:srgbClr val="CC0000"/>
                </a:solidFill>
              </a:rPr>
              <a:t>Project</a:t>
            </a:r>
            <a:r>
              <a:rPr lang="en-IN" sz="4200" spc="-150" dirty="0" smtClean="0">
                <a:solidFill>
                  <a:srgbClr val="CC0000"/>
                </a:solidFill>
              </a:rPr>
              <a:t> - 3</a:t>
            </a:r>
            <a:endParaRPr sz="42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0517" y="1962150"/>
            <a:ext cx="8281988" cy="232820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endParaRPr lang="en-IN" spc="-140" dirty="0" smtClean="0"/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endParaRPr lang="en-IN" spc="-140" dirty="0"/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pc="-140" dirty="0" smtClean="0"/>
              <a:t>Cardiovascular </a:t>
            </a:r>
            <a:r>
              <a:rPr spc="-150" dirty="0"/>
              <a:t>Risk</a:t>
            </a:r>
            <a:r>
              <a:rPr spc="-290" dirty="0"/>
              <a:t> </a:t>
            </a:r>
            <a:r>
              <a:rPr spc="-95" dirty="0" smtClean="0"/>
              <a:t>Prediction</a:t>
            </a:r>
          </a:p>
          <a:p>
            <a:pPr marL="2776220" marR="2766060" indent="-1270" algn="ctr">
              <a:lnSpc>
                <a:spcPct val="100000"/>
              </a:lnSpc>
              <a:spcBef>
                <a:spcPts val="90"/>
              </a:spcBef>
            </a:pPr>
            <a:endParaRPr lang="en-IN" sz="1600" spc="-70" dirty="0" smtClean="0"/>
          </a:p>
          <a:p>
            <a:pPr marL="2776220" marR="2766060" indent="-1270" algn="ctr">
              <a:lnSpc>
                <a:spcPct val="100000"/>
              </a:lnSpc>
              <a:spcBef>
                <a:spcPts val="90"/>
              </a:spcBef>
            </a:pPr>
            <a:r>
              <a:rPr lang="en-IN" sz="1800" spc="-70" dirty="0" smtClean="0"/>
              <a:t>Manas Ranjan Behera</a:t>
            </a:r>
            <a:endParaRPr sz="1800" dirty="0"/>
          </a:p>
        </p:txBody>
      </p:sp>
      <p:grpSp>
        <p:nvGrpSpPr>
          <p:cNvPr id="5" name="object 2"/>
          <p:cNvGrpSpPr/>
          <p:nvPr/>
        </p:nvGrpSpPr>
        <p:grpSpPr>
          <a:xfrm>
            <a:off x="635" y="1082957"/>
            <a:ext cx="9143365" cy="121219"/>
            <a:chOff x="0" y="774954"/>
            <a:chExt cx="9144000" cy="107441"/>
          </a:xfrm>
        </p:grpSpPr>
        <p:pic>
          <p:nvPicPr>
            <p:cNvPr id="6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4954"/>
              <a:ext cx="9144000" cy="107441"/>
            </a:xfrm>
            <a:prstGeom prst="rect">
              <a:avLst/>
            </a:prstGeom>
          </p:spPr>
        </p:pic>
        <p:sp>
          <p:nvSpPr>
            <p:cNvPr id="7" name="object 4"/>
            <p:cNvSpPr/>
            <p:nvPr/>
          </p:nvSpPr>
          <p:spPr>
            <a:xfrm>
              <a:off x="0" y="83180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25146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5355"/>
            <a:ext cx="28098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C0000"/>
                </a:solidFill>
                <a:latin typeface="Arial"/>
                <a:cs typeface="Arial"/>
              </a:rPr>
              <a:t>Outlier</a:t>
            </a:r>
            <a:r>
              <a:rPr sz="2400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Arial"/>
                <a:cs typeface="Arial"/>
              </a:rPr>
              <a:t>Detection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" y="1047750"/>
            <a:ext cx="9143999" cy="3668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6382"/>
            <a:ext cx="547685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Which gender is more prone to</a:t>
            </a:r>
            <a:r>
              <a:rPr sz="2400" spc="-1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CHD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960225"/>
            <a:ext cx="3542665" cy="303159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showing </a:t>
            </a:r>
            <a:r>
              <a:rPr sz="1800" spc="-5" dirty="0">
                <a:latin typeface="Arial"/>
                <a:cs typeface="Arial"/>
              </a:rPr>
              <a:t>that out of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10" dirty="0" smtClean="0">
                <a:latin typeface="Arial"/>
                <a:cs typeface="Arial"/>
              </a:rPr>
              <a:t>1307</a:t>
            </a:r>
            <a:r>
              <a:rPr lang="en-IN" dirty="0">
                <a:latin typeface="Arial"/>
                <a:cs typeface="Arial"/>
              </a:rPr>
              <a:t> </a:t>
            </a:r>
            <a:r>
              <a:rPr lang="en-IN" spc="-5" dirty="0">
                <a:latin typeface="Arial"/>
                <a:cs typeface="Arial"/>
              </a:rPr>
              <a:t>m</a:t>
            </a:r>
            <a:r>
              <a:rPr sz="1800" spc="-5" dirty="0" smtClean="0">
                <a:latin typeface="Arial"/>
                <a:cs typeface="Arial"/>
              </a:rPr>
              <a:t>ale</a:t>
            </a:r>
            <a:r>
              <a:rPr lang="en-IN" sz="1800" spc="-5" dirty="0" smtClean="0">
                <a:latin typeface="Arial"/>
                <a:cs typeface="Arial"/>
              </a:rPr>
              <a:t>,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around 200 </a:t>
            </a:r>
            <a:r>
              <a:rPr sz="1800" spc="-5" dirty="0">
                <a:latin typeface="Arial"/>
                <a:cs typeface="Arial"/>
              </a:rPr>
              <a:t>males are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 smtClean="0">
                <a:latin typeface="Arial"/>
                <a:cs typeface="Arial"/>
              </a:rPr>
              <a:t>having</a:t>
            </a:r>
            <a:r>
              <a:rPr lang="en-IN" dirty="0">
                <a:latin typeface="Arial"/>
                <a:cs typeface="Arial"/>
              </a:rPr>
              <a:t> </a:t>
            </a:r>
            <a:r>
              <a:rPr sz="1800" spc="-5" dirty="0" smtClean="0">
                <a:latin typeface="Arial"/>
                <a:cs typeface="Arial"/>
              </a:rPr>
              <a:t>heart </a:t>
            </a:r>
            <a:r>
              <a:rPr sz="1800" spc="-5" dirty="0">
                <a:latin typeface="Arial"/>
                <a:cs typeface="Arial"/>
              </a:rPr>
              <a:t>disease and out of </a:t>
            </a:r>
            <a:r>
              <a:rPr sz="1800" spc="-10" dirty="0">
                <a:latin typeface="Arial"/>
                <a:cs typeface="Arial"/>
              </a:rPr>
              <a:t>1620  </a:t>
            </a:r>
            <a:r>
              <a:rPr sz="1800" spc="-5" dirty="0" smtClean="0">
                <a:latin typeface="Arial"/>
                <a:cs typeface="Arial"/>
              </a:rPr>
              <a:t>females</a:t>
            </a:r>
            <a:r>
              <a:rPr lang="en-IN" sz="1800" spc="-5" dirty="0" smtClean="0">
                <a:latin typeface="Arial"/>
                <a:cs typeface="Arial"/>
              </a:rPr>
              <a:t>,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around 200 females are  having heart disease. </a:t>
            </a:r>
            <a:endParaRPr lang="en-GB" sz="1800" spc="-5" dirty="0" smtClean="0">
              <a:latin typeface="Arial"/>
              <a:cs typeface="Arial"/>
            </a:endParaRPr>
          </a:p>
          <a:p>
            <a:pPr marL="12700" marR="155575">
              <a:lnSpc>
                <a:spcPct val="114999"/>
              </a:lnSpc>
            </a:pPr>
            <a:endParaRPr lang="en-GB" spc="-5" dirty="0">
              <a:latin typeface="Arial"/>
              <a:cs typeface="Arial"/>
            </a:endParaRPr>
          </a:p>
          <a:p>
            <a:pPr marL="12700" marR="155575">
              <a:lnSpc>
                <a:spcPct val="114999"/>
              </a:lnSpc>
            </a:pPr>
            <a:r>
              <a:rPr sz="1800" dirty="0" smtClean="0">
                <a:latin typeface="Arial"/>
                <a:cs typeface="Arial"/>
              </a:rPr>
              <a:t>It </a:t>
            </a:r>
            <a:r>
              <a:rPr sz="1800" spc="-10" dirty="0">
                <a:latin typeface="Arial"/>
                <a:cs typeface="Arial"/>
              </a:rPr>
              <a:t>is  </a:t>
            </a:r>
            <a:r>
              <a:rPr sz="1800" spc="-5" dirty="0">
                <a:latin typeface="Arial"/>
                <a:cs typeface="Arial"/>
              </a:rPr>
              <a:t>indicating that males </a:t>
            </a:r>
            <a:r>
              <a:rPr sz="1800" spc="-10" dirty="0">
                <a:latin typeface="Arial"/>
                <a:cs typeface="Arial"/>
              </a:rPr>
              <a:t>and  </a:t>
            </a:r>
            <a:r>
              <a:rPr sz="1800" spc="-5" dirty="0">
                <a:latin typeface="Arial"/>
                <a:cs typeface="Arial"/>
              </a:rPr>
              <a:t>females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almost  coressponding 15% and 12% are  suffering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heart disease.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79821" y="967116"/>
            <a:ext cx="3721217" cy="361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16382"/>
            <a:ext cx="45624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Diabetes count over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gender</a:t>
            </a:r>
            <a:endParaRPr sz="24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063244"/>
            <a:ext cx="7315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showing </a:t>
            </a:r>
            <a:r>
              <a:rPr sz="1800" spc="-5" dirty="0">
                <a:latin typeface="Arial"/>
                <a:cs typeface="Arial"/>
              </a:rPr>
              <a:t>that out of </a:t>
            </a:r>
            <a:r>
              <a:rPr sz="1800" spc="-5" dirty="0" smtClean="0">
                <a:latin typeface="Arial"/>
                <a:cs typeface="Arial"/>
              </a:rPr>
              <a:t>79 </a:t>
            </a:r>
            <a:r>
              <a:rPr sz="1800" spc="-5" dirty="0">
                <a:latin typeface="Arial"/>
                <a:cs typeface="Arial"/>
              </a:rPr>
              <a:t>diabetes patients </a:t>
            </a:r>
            <a:r>
              <a:rPr sz="1800" spc="-5" dirty="0" smtClean="0">
                <a:latin typeface="Arial"/>
                <a:cs typeface="Arial"/>
              </a:rPr>
              <a:t>42 </a:t>
            </a:r>
            <a:r>
              <a:rPr sz="1800" spc="-5" dirty="0">
                <a:latin typeface="Arial"/>
                <a:cs typeface="Arial"/>
              </a:rPr>
              <a:t>are female and </a:t>
            </a:r>
            <a:r>
              <a:rPr sz="1800" spc="-5" dirty="0" smtClean="0">
                <a:latin typeface="Arial"/>
                <a:cs typeface="Arial"/>
              </a:rPr>
              <a:t>37</a:t>
            </a:r>
            <a:r>
              <a:rPr sz="1800" spc="180" dirty="0" smtClean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male.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749" y="1670573"/>
            <a:ext cx="6969241" cy="2693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16382"/>
            <a:ext cx="433385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Risk of smooking</a:t>
            </a:r>
            <a:r>
              <a:rPr sz="24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person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924560"/>
            <a:ext cx="8218805" cy="622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this dataset out of 1447 smooking persons, </a:t>
            </a: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total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237 persons are </a:t>
            </a: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affected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by </a:t>
            </a:r>
            <a:r>
              <a:rPr sz="1800" spc="-5" dirty="0" smtClean="0">
                <a:solidFill>
                  <a:srgbClr val="0D3A45"/>
                </a:solidFill>
                <a:latin typeface="Arial"/>
                <a:cs typeface="Arial"/>
              </a:rPr>
              <a:t>heart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disease and out of them 78 are female and 159 are</a:t>
            </a:r>
            <a:r>
              <a:rPr sz="1800" spc="10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male.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6318" y="1904445"/>
            <a:ext cx="6245434" cy="2628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81423"/>
            <a:ext cx="4257650" cy="2493503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400" spc="-5" dirty="0">
                <a:solidFill>
                  <a:srgbClr val="CC0000"/>
                </a:solidFill>
                <a:latin typeface="Arial"/>
                <a:cs typeface="Arial"/>
              </a:rPr>
              <a:t>Hypertension wise</a:t>
            </a:r>
            <a:r>
              <a:rPr sz="2400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  <a:p>
            <a:pPr marL="127000" marR="163830">
              <a:lnSpc>
                <a:spcPct val="114999"/>
              </a:lnSpc>
              <a:spcBef>
                <a:spcPts val="475"/>
              </a:spcBef>
            </a:pPr>
            <a:r>
              <a:rPr lang="en-IN" sz="1800" b="0" dirty="0" smtClean="0">
                <a:solidFill>
                  <a:srgbClr val="0D3A45"/>
                </a:solidFill>
                <a:latin typeface="Arial"/>
                <a:cs typeface="Arial"/>
              </a:rPr>
              <a:t/>
            </a:r>
            <a:br>
              <a:rPr lang="en-IN" sz="1800" b="0" dirty="0" smtClean="0">
                <a:solidFill>
                  <a:srgbClr val="0D3A45"/>
                </a:solidFill>
                <a:latin typeface="Arial"/>
                <a:cs typeface="Arial"/>
              </a:rPr>
            </a:br>
            <a:r>
              <a:rPr sz="1800" b="0" dirty="0" smtClean="0">
                <a:solidFill>
                  <a:srgbClr val="0D3A45"/>
                </a:solidFill>
                <a:latin typeface="Arial"/>
                <a:cs typeface="Arial"/>
              </a:rPr>
              <a:t>From </a:t>
            </a:r>
            <a:r>
              <a:rPr sz="1800" b="0" dirty="0">
                <a:solidFill>
                  <a:srgbClr val="0D3A45"/>
                </a:solidFill>
                <a:latin typeface="Arial"/>
                <a:cs typeface="Arial"/>
              </a:rPr>
              <a:t>this </a:t>
            </a:r>
            <a:r>
              <a:rPr sz="1800" b="0" spc="-5" dirty="0">
                <a:solidFill>
                  <a:srgbClr val="0D3A45"/>
                </a:solidFill>
                <a:latin typeface="Arial"/>
                <a:cs typeface="Arial"/>
              </a:rPr>
              <a:t>plot </a:t>
            </a:r>
            <a:r>
              <a:rPr sz="1800" b="0" spc="-25" dirty="0">
                <a:solidFill>
                  <a:srgbClr val="0D3A45"/>
                </a:solidFill>
                <a:latin typeface="Arial"/>
                <a:cs typeface="Arial"/>
              </a:rPr>
              <a:t>we </a:t>
            </a:r>
            <a:r>
              <a:rPr sz="1800" b="0" spc="-5" dirty="0">
                <a:solidFill>
                  <a:srgbClr val="0D3A45"/>
                </a:solidFill>
                <a:latin typeface="Arial"/>
                <a:cs typeface="Arial"/>
              </a:rPr>
              <a:t>can </a:t>
            </a:r>
            <a:r>
              <a:rPr sz="1800" b="0" dirty="0">
                <a:solidFill>
                  <a:srgbClr val="0D3A45"/>
                </a:solidFill>
                <a:latin typeface="Arial"/>
                <a:cs typeface="Arial"/>
              </a:rPr>
              <a:t>say </a:t>
            </a:r>
            <a:r>
              <a:rPr sz="1800" b="0" spc="-5" dirty="0">
                <a:solidFill>
                  <a:srgbClr val="0D3A45"/>
                </a:solidFill>
                <a:latin typeface="Arial"/>
                <a:cs typeface="Arial"/>
              </a:rPr>
              <a:t>that  there is a chance of having heart  disease of </a:t>
            </a:r>
            <a:r>
              <a:rPr sz="1800" b="0" dirty="0">
                <a:solidFill>
                  <a:srgbClr val="0D3A45"/>
                </a:solidFill>
                <a:latin typeface="Arial"/>
                <a:cs typeface="Arial"/>
              </a:rPr>
              <a:t>a </a:t>
            </a:r>
            <a:r>
              <a:rPr sz="1800" b="0" spc="-5" dirty="0">
                <a:solidFill>
                  <a:srgbClr val="0D3A45"/>
                </a:solidFill>
                <a:latin typeface="Arial"/>
                <a:cs typeface="Arial"/>
              </a:rPr>
              <a:t>person </a:t>
            </a:r>
            <a:r>
              <a:rPr sz="1800" b="0" spc="-20" dirty="0">
                <a:solidFill>
                  <a:srgbClr val="0D3A45"/>
                </a:solidFill>
                <a:latin typeface="Arial"/>
                <a:cs typeface="Arial"/>
              </a:rPr>
              <a:t>who </a:t>
            </a:r>
            <a:r>
              <a:rPr sz="1800" b="0" spc="-5" dirty="0">
                <a:solidFill>
                  <a:srgbClr val="0D3A45"/>
                </a:solidFill>
                <a:latin typeface="Arial"/>
                <a:cs typeface="Arial"/>
              </a:rPr>
              <a:t>is </a:t>
            </a:r>
            <a:r>
              <a:rPr sz="1800" b="0" spc="-10" dirty="0">
                <a:solidFill>
                  <a:srgbClr val="0D3A45"/>
                </a:solidFill>
                <a:latin typeface="Arial"/>
                <a:cs typeface="Arial"/>
              </a:rPr>
              <a:t>going  </a:t>
            </a:r>
            <a:r>
              <a:rPr sz="1800" b="0" spc="-5" dirty="0">
                <a:solidFill>
                  <a:srgbClr val="0D3A45"/>
                </a:solidFill>
                <a:latin typeface="Arial"/>
                <a:cs typeface="Arial"/>
              </a:rPr>
              <a:t>through hypertension, </a:t>
            </a:r>
            <a:r>
              <a:rPr sz="1800" b="0" spc="-15" dirty="0">
                <a:solidFill>
                  <a:srgbClr val="0D3A45"/>
                </a:solidFill>
                <a:latin typeface="Arial"/>
                <a:cs typeface="Arial"/>
              </a:rPr>
              <a:t>which </a:t>
            </a:r>
            <a:r>
              <a:rPr sz="1800" b="0" spc="-5" dirty="0">
                <a:solidFill>
                  <a:srgbClr val="0D3A45"/>
                </a:solidFill>
                <a:latin typeface="Arial"/>
                <a:cs typeface="Arial"/>
              </a:rPr>
              <a:t>is </a:t>
            </a:r>
            <a:r>
              <a:rPr sz="1800" b="0" spc="-10" dirty="0">
                <a:solidFill>
                  <a:srgbClr val="0D3A45"/>
                </a:solidFill>
                <a:latin typeface="Arial"/>
                <a:cs typeface="Arial"/>
              </a:rPr>
              <a:t>an  </a:t>
            </a:r>
            <a:r>
              <a:rPr sz="1800" b="0" spc="-5" dirty="0">
                <a:solidFill>
                  <a:srgbClr val="0D3A45"/>
                </a:solidFill>
                <a:latin typeface="Arial"/>
                <a:cs typeface="Arial"/>
              </a:rPr>
              <a:t>obvious</a:t>
            </a:r>
            <a:r>
              <a:rPr sz="1800" b="0" spc="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0" spc="-5" dirty="0">
                <a:solidFill>
                  <a:srgbClr val="0D3A45"/>
                </a:solidFill>
                <a:latin typeface="Arial"/>
                <a:cs typeface="Arial"/>
              </a:rPr>
              <a:t>thing.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34727" y="954411"/>
            <a:ext cx="3646894" cy="3564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6382"/>
            <a:ext cx="555305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Blood Pressure wise Risk</a:t>
            </a:r>
            <a:r>
              <a:rPr sz="2400" spc="-1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057897"/>
            <a:ext cx="3314700" cy="160556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buClr>
                <a:srgbClr val="F5FCFF"/>
              </a:buClr>
              <a:tabLst>
                <a:tab pos="354965" algn="l"/>
                <a:tab pos="355600" algn="l"/>
              </a:tabLst>
            </a:pPr>
            <a:endParaRPr lang="en-GB" sz="1800" spc="-5" dirty="0" smtClean="0">
              <a:solidFill>
                <a:srgbClr val="0D3A4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buClr>
                <a:srgbClr val="F5FCFF"/>
              </a:buClr>
              <a:tabLst>
                <a:tab pos="354965" algn="l"/>
                <a:tab pos="355600" algn="l"/>
              </a:tabLst>
            </a:pPr>
            <a:r>
              <a:rPr sz="1800" spc="-5" dirty="0" smtClean="0">
                <a:solidFill>
                  <a:srgbClr val="0D3A45"/>
                </a:solidFill>
                <a:latin typeface="Arial"/>
                <a:cs typeface="Arial"/>
              </a:rPr>
              <a:t>This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plot </a:t>
            </a:r>
            <a:r>
              <a:rPr sz="1800" spc="-10" dirty="0">
                <a:solidFill>
                  <a:srgbClr val="0D3A45"/>
                </a:solidFill>
                <a:latin typeface="Arial"/>
                <a:cs typeface="Arial"/>
              </a:rPr>
              <a:t>showing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that if</a:t>
            </a:r>
            <a:r>
              <a:rPr sz="1800" spc="5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buClr>
                <a:srgbClr val="F5FCFF"/>
              </a:buClr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person is </a:t>
            </a:r>
            <a:r>
              <a:rPr sz="1800" spc="-10" dirty="0">
                <a:solidFill>
                  <a:srgbClr val="0D3A45"/>
                </a:solidFill>
                <a:latin typeface="Arial"/>
                <a:cs typeface="Arial"/>
              </a:rPr>
              <a:t>going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through</a:t>
            </a:r>
            <a:r>
              <a:rPr sz="1800" spc="1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D3A45"/>
                </a:solidFill>
                <a:latin typeface="Arial"/>
                <a:cs typeface="Arial"/>
              </a:rPr>
              <a:t>bp,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buClr>
                <a:srgbClr val="F5FCFF"/>
              </a:buClr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then there is a higher</a:t>
            </a:r>
            <a:r>
              <a:rPr sz="1800" spc="-1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chance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buClr>
                <a:srgbClr val="F5FCFF"/>
              </a:buClr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of having a heart</a:t>
            </a: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disease.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1252" y="1057897"/>
            <a:ext cx="3541809" cy="3446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6382"/>
            <a:ext cx="418145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Risk Analysis of</a:t>
            </a:r>
            <a:r>
              <a:rPr sz="2400" spc="-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Smookers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123950"/>
            <a:ext cx="3491865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buClr>
                <a:srgbClr val="F5FCFF"/>
              </a:buClr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From this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plot </a:t>
            </a:r>
            <a:r>
              <a:rPr sz="1800" spc="-25" dirty="0">
                <a:solidFill>
                  <a:srgbClr val="0D3A45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can </a:t>
            </a: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say</a:t>
            </a:r>
            <a:r>
              <a:rPr sz="1800" spc="2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that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buClr>
                <a:srgbClr val="F5FCFF"/>
              </a:buClr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persons </a:t>
            </a:r>
            <a:r>
              <a:rPr sz="1800" spc="-20" dirty="0">
                <a:solidFill>
                  <a:srgbClr val="0D3A45"/>
                </a:solidFill>
                <a:latin typeface="Arial"/>
                <a:cs typeface="Arial"/>
              </a:rPr>
              <a:t>who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are </a:t>
            </a:r>
            <a:r>
              <a:rPr sz="1800" spc="-10" dirty="0">
                <a:solidFill>
                  <a:srgbClr val="0D3A45"/>
                </a:solidFill>
                <a:latin typeface="Arial"/>
                <a:cs typeface="Arial"/>
              </a:rPr>
              <a:t>not</a:t>
            </a:r>
            <a:r>
              <a:rPr sz="1800" spc="4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smookers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buClr>
                <a:srgbClr val="F5FCFF"/>
              </a:buClr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also at risk of having</a:t>
            </a:r>
            <a:r>
              <a:rPr sz="1800" spc="2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D3A45"/>
                </a:solidFill>
                <a:latin typeface="Arial"/>
                <a:cs typeface="Arial"/>
              </a:rPr>
              <a:t>CHD.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76443" y="910783"/>
            <a:ext cx="3682416" cy="3616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6382"/>
            <a:ext cx="425765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Age Group Wise</a:t>
            </a:r>
            <a:r>
              <a:rPr sz="2400" spc="-1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200150"/>
            <a:ext cx="4419600" cy="88485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buClr>
                <a:srgbClr val="F5FCFF"/>
              </a:buClr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This plot </a:t>
            </a:r>
            <a:r>
              <a:rPr sz="1800" spc="-10" dirty="0">
                <a:latin typeface="Arial"/>
                <a:cs typeface="Arial"/>
              </a:rPr>
              <a:t>showing </a:t>
            </a:r>
            <a:r>
              <a:rPr sz="1800" spc="-5" dirty="0">
                <a:latin typeface="Arial"/>
                <a:cs typeface="Arial"/>
              </a:rPr>
              <a:t>that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 smtClean="0">
                <a:latin typeface="Arial"/>
                <a:cs typeface="Arial"/>
              </a:rPr>
              <a:t>both</a:t>
            </a:r>
            <a:r>
              <a:rPr lang="en-IN" dirty="0">
                <a:latin typeface="Arial"/>
                <a:cs typeface="Arial"/>
              </a:rPr>
              <a:t> </a:t>
            </a:r>
            <a:r>
              <a:rPr sz="1800" spc="-5" dirty="0" smtClean="0">
                <a:latin typeface="Arial"/>
                <a:cs typeface="Arial"/>
              </a:rPr>
              <a:t>males </a:t>
            </a:r>
            <a:r>
              <a:rPr sz="1800" spc="-5" dirty="0">
                <a:latin typeface="Arial"/>
                <a:cs typeface="Arial"/>
              </a:rPr>
              <a:t>and females of </a:t>
            </a:r>
            <a:r>
              <a:rPr sz="1800" spc="-10" dirty="0" smtClean="0">
                <a:latin typeface="Arial"/>
                <a:cs typeface="Arial"/>
              </a:rPr>
              <a:t>age</a:t>
            </a:r>
            <a:r>
              <a:rPr lang="en-IN" dirty="0">
                <a:latin typeface="Arial"/>
                <a:cs typeface="Arial"/>
              </a:rPr>
              <a:t> </a:t>
            </a:r>
            <a:r>
              <a:rPr sz="1800" spc="-10" dirty="0" smtClean="0">
                <a:latin typeface="Arial"/>
                <a:cs typeface="Arial"/>
              </a:rPr>
              <a:t>between </a:t>
            </a:r>
            <a:r>
              <a:rPr sz="1800" spc="-5" dirty="0">
                <a:latin typeface="Arial"/>
                <a:cs typeface="Arial"/>
              </a:rPr>
              <a:t>50-60 are at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 smtClean="0">
                <a:latin typeface="Arial"/>
                <a:cs typeface="Arial"/>
              </a:rPr>
              <a:t>risk</a:t>
            </a:r>
            <a:r>
              <a:rPr lang="en-IN" dirty="0">
                <a:latin typeface="Arial"/>
                <a:cs typeface="Arial"/>
              </a:rPr>
              <a:t> </a:t>
            </a:r>
            <a:r>
              <a:rPr sz="1800" spc="-5" dirty="0" smtClean="0">
                <a:latin typeface="Arial"/>
                <a:cs typeface="Arial"/>
              </a:rPr>
              <a:t>zone </a:t>
            </a:r>
            <a:r>
              <a:rPr sz="1800" spc="-5" dirty="0">
                <a:latin typeface="Arial"/>
                <a:cs typeface="Arial"/>
              </a:rPr>
              <a:t>of having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CHD.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58653" y="931419"/>
            <a:ext cx="3564271" cy="357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6382"/>
            <a:ext cx="39528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C0000"/>
                </a:solidFill>
                <a:latin typeface="Arial"/>
                <a:cs typeface="Arial"/>
              </a:rPr>
              <a:t>Heartrate Wise</a:t>
            </a:r>
            <a:r>
              <a:rPr sz="2400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200150"/>
            <a:ext cx="3326765" cy="181972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There are some normal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 smtClean="0">
                <a:latin typeface="Arial"/>
                <a:cs typeface="Arial"/>
              </a:rPr>
              <a:t>heart</a:t>
            </a:r>
            <a:r>
              <a:rPr lang="en-IN" dirty="0">
                <a:latin typeface="Arial"/>
                <a:cs typeface="Arial"/>
              </a:rPr>
              <a:t> </a:t>
            </a:r>
            <a:r>
              <a:rPr sz="1800" spc="-5" dirty="0" smtClean="0">
                <a:latin typeface="Arial"/>
                <a:cs typeface="Arial"/>
              </a:rPr>
              <a:t>rated </a:t>
            </a:r>
            <a:r>
              <a:rPr sz="1800" spc="-5" dirty="0">
                <a:latin typeface="Arial"/>
                <a:cs typeface="Arial"/>
              </a:rPr>
              <a:t>persons having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 smtClean="0">
                <a:latin typeface="Arial"/>
                <a:cs typeface="Arial"/>
              </a:rPr>
              <a:t>heart</a:t>
            </a:r>
            <a:r>
              <a:rPr lang="en-IN" dirty="0">
                <a:latin typeface="Arial"/>
                <a:cs typeface="Arial"/>
              </a:rPr>
              <a:t> </a:t>
            </a:r>
            <a:r>
              <a:rPr sz="1800" spc="-5" dirty="0" smtClean="0">
                <a:latin typeface="Arial"/>
                <a:cs typeface="Arial"/>
              </a:rPr>
              <a:t>disease.</a:t>
            </a:r>
            <a:endParaRPr lang="en-GB" sz="1800" spc="-5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endParaRPr lang="en-GB" spc="-5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lang="en-GB" sz="1800" spc="-5" dirty="0" smtClean="0">
                <a:latin typeface="Arial"/>
                <a:cs typeface="Arial"/>
              </a:rPr>
              <a:t>Heart rate is not responsible for CHD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76794" y="1020813"/>
            <a:ext cx="3513688" cy="3415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16382"/>
            <a:ext cx="486725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CC0000"/>
                </a:solidFill>
                <a:latin typeface="Arial"/>
                <a:cs typeface="Arial"/>
              </a:rPr>
              <a:t>Earlier Heart Stroke Wise</a:t>
            </a:r>
            <a:r>
              <a:rPr sz="2400" b="1" spc="-1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C0000"/>
                </a:solidFill>
                <a:latin typeface="Arial"/>
                <a:cs typeface="Arial"/>
              </a:rPr>
              <a:t>Anlysis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12677"/>
            <a:ext cx="3174365" cy="2268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5"/>
              </a:spcBef>
            </a:pPr>
            <a:r>
              <a:rPr sz="1800" spc="-5" dirty="0">
                <a:latin typeface="Arial"/>
                <a:cs typeface="Arial"/>
              </a:rPr>
              <a:t>Some persons </a:t>
            </a:r>
            <a:r>
              <a:rPr sz="1800" spc="-20" dirty="0">
                <a:latin typeface="Arial"/>
                <a:cs typeface="Arial"/>
              </a:rPr>
              <a:t>who </a:t>
            </a:r>
            <a:r>
              <a:rPr sz="1800" spc="-5" dirty="0">
                <a:latin typeface="Arial"/>
                <a:cs typeface="Arial"/>
              </a:rPr>
              <a:t>did </a:t>
            </a:r>
            <a:r>
              <a:rPr sz="1800" spc="-10" dirty="0">
                <a:latin typeface="Arial"/>
                <a:cs typeface="Arial"/>
              </a:rPr>
              <a:t>not had 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stroke </a:t>
            </a:r>
            <a:r>
              <a:rPr sz="1800" spc="-5" dirty="0">
                <a:latin typeface="Arial"/>
                <a:cs typeface="Arial"/>
              </a:rPr>
              <a:t>earlier also in some  </a:t>
            </a:r>
            <a:r>
              <a:rPr sz="1800" dirty="0" smtClean="0">
                <a:latin typeface="Arial"/>
                <a:cs typeface="Arial"/>
              </a:rPr>
              <a:t>sort </a:t>
            </a:r>
            <a:r>
              <a:rPr sz="1800" spc="-5" dirty="0">
                <a:latin typeface="Arial"/>
                <a:cs typeface="Arial"/>
              </a:rPr>
              <a:t>of having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CHD</a:t>
            </a:r>
            <a:r>
              <a:rPr sz="1800" spc="-10" dirty="0" smtClean="0">
                <a:latin typeface="Arial"/>
                <a:cs typeface="Arial"/>
              </a:rPr>
              <a:t>.</a:t>
            </a:r>
            <a:endParaRPr lang="en-GB" sz="1800" spc="-10" dirty="0" smtClean="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05"/>
              </a:spcBef>
            </a:pPr>
            <a:endParaRPr lang="en-GB" spc="-10" dirty="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05"/>
              </a:spcBef>
            </a:pPr>
            <a:r>
              <a:rPr lang="en-GB" sz="1800" spc="-10" dirty="0" smtClean="0">
                <a:latin typeface="Arial"/>
                <a:cs typeface="Arial"/>
              </a:rPr>
              <a:t>So the persons who don’t  having earlier stroke can also be at risk.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53170" y="912464"/>
            <a:ext cx="3788462" cy="3702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62" y="361950"/>
            <a:ext cx="3511338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spc="-4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of Discussion</a:t>
            </a:r>
            <a:endParaRPr sz="2800" spc="-45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62" y="1123950"/>
            <a:ext cx="4524350" cy="285526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spcBef>
                <a:spcPts val="425"/>
              </a:spcBef>
              <a:buClr>
                <a:srgbClr val="F5FCFF"/>
              </a:buClr>
              <a:buChar char="-"/>
              <a:tabLst>
                <a:tab pos="354965" algn="l"/>
                <a:tab pos="355600" algn="l"/>
              </a:tabLst>
            </a:pPr>
            <a:r>
              <a:rPr lang="en-GB" sz="1800" spc="-5" dirty="0" smtClean="0">
                <a:solidFill>
                  <a:srgbClr val="0D3A45"/>
                </a:solidFill>
                <a:latin typeface="Arial"/>
                <a:cs typeface="Arial"/>
              </a:rPr>
              <a:t>1 </a:t>
            </a:r>
            <a:r>
              <a:rPr sz="1800" spc="-5" dirty="0" smtClean="0">
                <a:solidFill>
                  <a:srgbClr val="0D3A45"/>
                </a:solidFill>
                <a:latin typeface="Arial"/>
                <a:cs typeface="Arial"/>
              </a:rPr>
              <a:t>-</a:t>
            </a:r>
            <a:r>
              <a:rPr lang="en-GB" sz="1800" spc="-5" dirty="0" smtClean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0D3A45"/>
                </a:solidFill>
                <a:latin typeface="Arial"/>
                <a:cs typeface="Arial"/>
              </a:rPr>
              <a:t>Problem</a:t>
            </a:r>
            <a:r>
              <a:rPr sz="1800" spc="5" dirty="0" smtClean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Statement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spcBef>
                <a:spcPts val="330"/>
              </a:spcBef>
              <a:buClr>
                <a:srgbClr val="F5FCFF"/>
              </a:buClr>
              <a:buChar char="-"/>
              <a:tabLst>
                <a:tab pos="354965" algn="l"/>
                <a:tab pos="355600" algn="l"/>
              </a:tabLst>
            </a:pPr>
            <a:r>
              <a:rPr lang="en-GB" sz="1800" spc="-5" dirty="0" smtClean="0">
                <a:solidFill>
                  <a:srgbClr val="0D3A45"/>
                </a:solidFill>
                <a:latin typeface="Arial"/>
                <a:cs typeface="Arial"/>
              </a:rPr>
              <a:t>2 </a:t>
            </a:r>
            <a:r>
              <a:rPr sz="1800" spc="-5" dirty="0" smtClean="0">
                <a:solidFill>
                  <a:srgbClr val="0D3A45"/>
                </a:solidFill>
                <a:latin typeface="Arial"/>
                <a:cs typeface="Arial"/>
              </a:rPr>
              <a:t>-</a:t>
            </a:r>
            <a:r>
              <a:rPr lang="en-GB" sz="1800" spc="-5" dirty="0" smtClean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0D3A45"/>
                </a:solidFill>
                <a:latin typeface="Arial"/>
                <a:cs typeface="Arial"/>
              </a:rPr>
              <a:t>Introduction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spcBef>
                <a:spcPts val="320"/>
              </a:spcBef>
              <a:buClr>
                <a:srgbClr val="F5FCFF"/>
              </a:buClr>
              <a:buChar char="-"/>
              <a:tabLst>
                <a:tab pos="354965" algn="l"/>
                <a:tab pos="355600" algn="l"/>
              </a:tabLst>
            </a:pPr>
            <a:r>
              <a:rPr lang="en-GB" sz="1800" spc="-5" dirty="0" smtClean="0">
                <a:solidFill>
                  <a:srgbClr val="0D3A45"/>
                </a:solidFill>
                <a:latin typeface="Arial"/>
                <a:cs typeface="Arial"/>
              </a:rPr>
              <a:t>3 </a:t>
            </a:r>
            <a:r>
              <a:rPr sz="1800" spc="-5" dirty="0" smtClean="0">
                <a:solidFill>
                  <a:srgbClr val="0D3A45"/>
                </a:solidFill>
                <a:latin typeface="Arial"/>
                <a:cs typeface="Arial"/>
              </a:rPr>
              <a:t>-</a:t>
            </a:r>
            <a:r>
              <a:rPr lang="en-GB" sz="1800" spc="-5" dirty="0" smtClean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0D3A45"/>
                </a:solidFill>
                <a:latin typeface="Arial"/>
                <a:cs typeface="Arial"/>
              </a:rPr>
              <a:t>Data Summary</a:t>
            </a:r>
            <a:endParaRPr lang="en-GB" sz="1800" spc="-5" dirty="0" smtClean="0">
              <a:solidFill>
                <a:srgbClr val="0D3A45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320"/>
              </a:spcBef>
              <a:buClr>
                <a:srgbClr val="F5FCFF"/>
              </a:buClr>
              <a:buChar char="-"/>
              <a:tabLst>
                <a:tab pos="354965" algn="l"/>
                <a:tab pos="355600" algn="l"/>
              </a:tabLst>
            </a:pPr>
            <a:r>
              <a:rPr lang="en-GB" spc="-5" dirty="0" smtClean="0">
                <a:solidFill>
                  <a:srgbClr val="0D3A45"/>
                </a:solidFill>
                <a:latin typeface="Arial"/>
                <a:cs typeface="Arial"/>
              </a:rPr>
              <a:t>4 - Data Preparation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spcBef>
                <a:spcPts val="325"/>
              </a:spcBef>
              <a:buClr>
                <a:srgbClr val="F5FCFF"/>
              </a:buClr>
              <a:buChar char="-"/>
              <a:tabLst>
                <a:tab pos="354965" algn="l"/>
                <a:tab pos="355600" algn="l"/>
              </a:tabLst>
            </a:pPr>
            <a:r>
              <a:rPr lang="en-GB" sz="1800" spc="-5" dirty="0" smtClean="0">
                <a:solidFill>
                  <a:srgbClr val="0D3A45"/>
                </a:solidFill>
                <a:latin typeface="Arial"/>
                <a:cs typeface="Arial"/>
              </a:rPr>
              <a:t>5 </a:t>
            </a:r>
            <a:r>
              <a:rPr sz="1800" spc="-5" dirty="0" smtClean="0">
                <a:solidFill>
                  <a:srgbClr val="0D3A45"/>
                </a:solidFill>
                <a:latin typeface="Arial"/>
                <a:cs typeface="Arial"/>
              </a:rPr>
              <a:t>-</a:t>
            </a:r>
            <a:r>
              <a:rPr lang="en-GB" sz="1800" spc="-5" dirty="0" smtClean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0D3A45"/>
                </a:solidFill>
                <a:latin typeface="Arial"/>
                <a:cs typeface="Arial"/>
              </a:rPr>
              <a:t>Data </a:t>
            </a:r>
            <a:r>
              <a:rPr sz="1800" spc="-10" dirty="0" smtClean="0">
                <a:solidFill>
                  <a:srgbClr val="0D3A45"/>
                </a:solidFill>
                <a:latin typeface="Arial"/>
                <a:cs typeface="Arial"/>
              </a:rPr>
              <a:t>Analysis</a:t>
            </a:r>
            <a:endParaRPr lang="en-IN" spc="-10" dirty="0">
              <a:solidFill>
                <a:srgbClr val="0D3A45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325"/>
              </a:spcBef>
              <a:buClr>
                <a:srgbClr val="F5FCFF"/>
              </a:buClr>
              <a:buChar char="-"/>
              <a:tabLst>
                <a:tab pos="354965" algn="l"/>
                <a:tab pos="355600" algn="l"/>
              </a:tabLst>
            </a:pPr>
            <a:r>
              <a:rPr lang="en-IN" sz="1800" spc="-10" dirty="0" smtClean="0">
                <a:solidFill>
                  <a:srgbClr val="0D3A45"/>
                </a:solidFill>
                <a:latin typeface="Arial"/>
                <a:cs typeface="Arial"/>
              </a:rPr>
              <a:t>6 </a:t>
            </a:r>
            <a:r>
              <a:rPr lang="en-IN" spc="-5" dirty="0">
                <a:solidFill>
                  <a:srgbClr val="0D3A45"/>
                </a:solidFill>
                <a:latin typeface="Arial"/>
                <a:cs typeface="Arial"/>
              </a:rPr>
              <a:t>-</a:t>
            </a:r>
            <a:r>
              <a:rPr lang="en-IN" sz="1800" spc="-10" dirty="0" smtClean="0">
                <a:solidFill>
                  <a:srgbClr val="0D3A45"/>
                </a:solidFill>
                <a:latin typeface="Arial"/>
                <a:cs typeface="Arial"/>
              </a:rPr>
              <a:t> Handling Clas</a:t>
            </a:r>
            <a:r>
              <a:rPr lang="en-IN" spc="-10" dirty="0" smtClean="0">
                <a:solidFill>
                  <a:srgbClr val="0D3A45"/>
                </a:solidFill>
                <a:latin typeface="Arial"/>
                <a:cs typeface="Arial"/>
              </a:rPr>
              <a:t>s Imbalance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spcBef>
                <a:spcPts val="330"/>
              </a:spcBef>
              <a:buClr>
                <a:srgbClr val="F5FCFF"/>
              </a:buClr>
              <a:buChar char="-"/>
              <a:tabLst>
                <a:tab pos="354965" algn="l"/>
                <a:tab pos="355600" algn="l"/>
              </a:tabLst>
            </a:pPr>
            <a:r>
              <a:rPr lang="en-GB" spc="-5" dirty="0">
                <a:solidFill>
                  <a:srgbClr val="0D3A45"/>
                </a:solidFill>
                <a:latin typeface="Arial"/>
                <a:cs typeface="Arial"/>
              </a:rPr>
              <a:t>7</a:t>
            </a:r>
            <a:r>
              <a:rPr lang="en-GB" sz="1800" spc="-5" dirty="0" smtClean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0D3A45"/>
                </a:solidFill>
                <a:latin typeface="Arial"/>
                <a:cs typeface="Arial"/>
              </a:rPr>
              <a:t>-</a:t>
            </a:r>
            <a:r>
              <a:rPr lang="en-GB" sz="1800" spc="-5" dirty="0" smtClean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0D3A45"/>
                </a:solidFill>
                <a:latin typeface="Arial"/>
                <a:cs typeface="Arial"/>
              </a:rPr>
              <a:t>Confusion </a:t>
            </a: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Matrix of </a:t>
            </a:r>
            <a:r>
              <a:rPr lang="en-GB" sz="1800" dirty="0" smtClean="0">
                <a:solidFill>
                  <a:srgbClr val="0D3A45"/>
                </a:solidFill>
                <a:latin typeface="Arial"/>
                <a:cs typeface="Arial"/>
              </a:rPr>
              <a:t>different </a:t>
            </a:r>
            <a:r>
              <a:rPr sz="1800" spc="-5" dirty="0" smtClean="0">
                <a:solidFill>
                  <a:srgbClr val="0D3A45"/>
                </a:solidFill>
                <a:latin typeface="Arial"/>
                <a:cs typeface="Arial"/>
              </a:rPr>
              <a:t>Models</a:t>
            </a:r>
            <a:endParaRPr lang="en-GB" sz="1800" spc="-5" dirty="0" smtClean="0">
              <a:solidFill>
                <a:srgbClr val="0D3A45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330"/>
              </a:spcBef>
              <a:buClr>
                <a:srgbClr val="F5FCFF"/>
              </a:buClr>
              <a:buChar char="-"/>
              <a:tabLst>
                <a:tab pos="354965" algn="l"/>
                <a:tab pos="355600" algn="l"/>
              </a:tabLst>
            </a:pPr>
            <a:r>
              <a:rPr lang="en-GB" spc="-5" dirty="0">
                <a:solidFill>
                  <a:srgbClr val="0D3A45"/>
                </a:solidFill>
                <a:latin typeface="Arial"/>
                <a:cs typeface="Arial"/>
              </a:rPr>
              <a:t>8</a:t>
            </a:r>
            <a:r>
              <a:rPr lang="en-GB" sz="1800" spc="-5" dirty="0" smtClean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0D3A45"/>
                </a:solidFill>
                <a:latin typeface="Arial"/>
                <a:cs typeface="Arial"/>
              </a:rPr>
              <a:t>-</a:t>
            </a:r>
            <a:r>
              <a:rPr lang="en-GB" sz="1800" spc="-5" dirty="0" smtClean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0D3A45"/>
                </a:solidFill>
                <a:latin typeface="Arial"/>
                <a:cs typeface="Arial"/>
              </a:rPr>
              <a:t>Challenges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spcBef>
                <a:spcPts val="325"/>
              </a:spcBef>
              <a:buClr>
                <a:srgbClr val="F5FCFF"/>
              </a:buClr>
              <a:buChar char="-"/>
              <a:tabLst>
                <a:tab pos="354965" algn="l"/>
                <a:tab pos="355600" algn="l"/>
              </a:tabLst>
            </a:pPr>
            <a:r>
              <a:rPr lang="en-GB" spc="-5" dirty="0">
                <a:solidFill>
                  <a:srgbClr val="0D3A45"/>
                </a:solidFill>
                <a:latin typeface="Arial"/>
                <a:cs typeface="Arial"/>
              </a:rPr>
              <a:t>9</a:t>
            </a:r>
            <a:r>
              <a:rPr lang="en-GB" sz="1800" spc="-5" dirty="0" smtClean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0D3A45"/>
                </a:solidFill>
                <a:latin typeface="Arial"/>
                <a:cs typeface="Arial"/>
              </a:rPr>
              <a:t>-</a:t>
            </a:r>
            <a:r>
              <a:rPr lang="en-GB" sz="1800" spc="-5" dirty="0" smtClean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0D3A45"/>
                </a:solidFill>
                <a:latin typeface="Arial"/>
                <a:cs typeface="Arial"/>
              </a:rPr>
              <a:t>Conclusion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3" t="7704" r="-1"/>
          <a:stretch/>
        </p:blipFill>
        <p:spPr>
          <a:xfrm>
            <a:off x="5486400" y="971550"/>
            <a:ext cx="3281082" cy="3449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6382"/>
            <a:ext cx="555305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Blood Pressure Wise</a:t>
            </a:r>
            <a:r>
              <a:rPr sz="2400" spc="-1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923649"/>
            <a:ext cx="8410550" cy="3036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3975">
              <a:lnSpc>
                <a:spcPct val="114999"/>
              </a:lnSpc>
              <a:spcBef>
                <a:spcPts val="95"/>
              </a:spcBef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seems </a:t>
            </a:r>
            <a:r>
              <a:rPr sz="1800" spc="-5" dirty="0" smtClean="0">
                <a:latin typeface="Arial"/>
                <a:cs typeface="Arial"/>
              </a:rPr>
              <a:t>that </a:t>
            </a:r>
            <a:r>
              <a:rPr sz="1800" spc="-5" dirty="0">
                <a:latin typeface="Arial"/>
                <a:cs typeface="Arial"/>
              </a:rPr>
              <a:t>both </a:t>
            </a:r>
            <a:r>
              <a:rPr sz="1800" spc="-5" dirty="0" smtClean="0">
                <a:latin typeface="Arial"/>
                <a:cs typeface="Arial"/>
              </a:rPr>
              <a:t>numbers</a:t>
            </a:r>
            <a:r>
              <a:rPr sz="1800" spc="-55" dirty="0" smtClean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are </a:t>
            </a:r>
            <a:r>
              <a:rPr sz="1800" spc="-5" dirty="0" smtClean="0">
                <a:latin typeface="Arial"/>
                <a:cs typeface="Arial"/>
              </a:rPr>
              <a:t>equally important</a:t>
            </a:r>
            <a:r>
              <a:rPr lang="en-IN" sz="1800" spc="-5" dirty="0" smtClean="0">
                <a:latin typeface="Arial"/>
                <a:cs typeface="Arial"/>
              </a:rPr>
              <a:t> </a:t>
            </a:r>
            <a:r>
              <a:rPr sz="1800" spc="-10" dirty="0" smtClean="0">
                <a:latin typeface="Arial"/>
                <a:cs typeface="Arial"/>
              </a:rPr>
              <a:t>in </a:t>
            </a:r>
            <a:r>
              <a:rPr sz="1800" spc="-5" dirty="0" smtClean="0">
                <a:solidFill>
                  <a:srgbClr val="0D3A45"/>
                </a:solidFill>
                <a:latin typeface="Arial"/>
                <a:cs typeface="Arial"/>
              </a:rPr>
              <a:t>Mo</a:t>
            </a:r>
            <a:r>
              <a:rPr sz="1800" spc="-15" dirty="0" smtClean="0">
                <a:solidFill>
                  <a:srgbClr val="0D3A45"/>
                </a:solidFill>
                <a:latin typeface="Arial"/>
                <a:cs typeface="Arial"/>
              </a:rPr>
              <a:t>n</a:t>
            </a:r>
            <a:r>
              <a:rPr sz="1800" spc="-5" dirty="0" smtClean="0">
                <a:solidFill>
                  <a:srgbClr val="0D3A45"/>
                </a:solidFill>
                <a:latin typeface="Arial"/>
                <a:cs typeface="Arial"/>
              </a:rPr>
              <a:t>itor</a:t>
            </a:r>
            <a:r>
              <a:rPr sz="1800" spc="-15" dirty="0" smtClean="0">
                <a:solidFill>
                  <a:srgbClr val="0D3A45"/>
                </a:solidFill>
                <a:latin typeface="Arial"/>
                <a:cs typeface="Arial"/>
              </a:rPr>
              <a:t>i</a:t>
            </a:r>
            <a:r>
              <a:rPr sz="1800" spc="-5" dirty="0" smtClean="0">
                <a:solidFill>
                  <a:srgbClr val="0D3A45"/>
                </a:solidFill>
                <a:latin typeface="Arial"/>
                <a:cs typeface="Arial"/>
              </a:rPr>
              <a:t>ng</a:t>
            </a:r>
            <a:r>
              <a:rPr lang="en-IN" dirty="0" smtClean="0"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0D3A45"/>
                </a:solidFill>
                <a:latin typeface="Arial"/>
                <a:cs typeface="Arial"/>
              </a:rPr>
              <a:t>Heart</a:t>
            </a:r>
            <a:r>
              <a:rPr sz="1800" spc="-55" dirty="0" smtClean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issues.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598" y="1638066"/>
            <a:ext cx="7024116" cy="3480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8150"/>
            <a:ext cx="6096000" cy="430887"/>
          </a:xfrm>
        </p:spPr>
        <p:txBody>
          <a:bodyPr/>
          <a:lstStyle/>
          <a:p>
            <a:r>
              <a:rPr lang="en-IN" sz="2800" dirty="0" smtClean="0">
                <a:solidFill>
                  <a:srgbClr val="C00000"/>
                </a:solidFill>
              </a:rPr>
              <a:t>6.Handling </a:t>
            </a:r>
            <a:r>
              <a:rPr lang="en-IN" sz="2800" dirty="0">
                <a:solidFill>
                  <a:srgbClr val="C00000"/>
                </a:solidFill>
              </a:rPr>
              <a:t>Class Imbalance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2550"/>
            <a:ext cx="7368540" cy="2492990"/>
          </a:xfrm>
        </p:spPr>
        <p:txBody>
          <a:bodyPr/>
          <a:lstStyle/>
          <a:p>
            <a:r>
              <a:rPr lang="en-GB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balance the proportion, we have used a technique called SMOTE</a:t>
            </a:r>
            <a:r>
              <a:rPr lang="en-GB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1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</a:t>
            </a:r>
            <a:r>
              <a:rPr lang="en-IN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called Synthetic Minority Oversampling Technique </a:t>
            </a:r>
            <a:endParaRPr lang="en-GB" sz="18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GB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technique to make data class balanced. </a:t>
            </a:r>
            <a:endParaRPr lang="en-GB" sz="18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</a:t>
            </a:r>
            <a:r>
              <a:rPr lang="en-GB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by selecting examples that are close in the feature space, drawing a line between the examples in the feature space and drawing a new sample at a point along that line. </a:t>
            </a:r>
            <a:endParaRPr lang="en-IN" sz="18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62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63560"/>
            <a:ext cx="67056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lang="en-IN" sz="2800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dirty="0" smtClean="0">
                <a:solidFill>
                  <a:srgbClr val="C00000"/>
                </a:solidFill>
                <a:latin typeface="Arial"/>
                <a:cs typeface="Arial"/>
              </a:rPr>
              <a:t>Confusion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Matrix of different</a:t>
            </a:r>
            <a:r>
              <a:rPr sz="2800" spc="-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Models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r="15709"/>
          <a:stretch/>
        </p:blipFill>
        <p:spPr>
          <a:xfrm>
            <a:off x="4648200" y="2263466"/>
            <a:ext cx="4290313" cy="1828800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313765" y="846155"/>
            <a:ext cx="67056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1" i="0">
                <a:solidFill>
                  <a:srgbClr val="F8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800" kern="0" dirty="0" smtClean="0">
                <a:solidFill>
                  <a:srgbClr val="C00000"/>
                </a:solidFill>
                <a:latin typeface="Arial"/>
                <a:cs typeface="Arial"/>
              </a:rPr>
              <a:t>Logistic regression</a:t>
            </a:r>
            <a:endParaRPr lang="en-IN" sz="2800" kern="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4944485" y="1657350"/>
            <a:ext cx="383655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1" i="0">
                <a:solidFill>
                  <a:srgbClr val="F8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400" kern="0" dirty="0" smtClean="0">
                <a:solidFill>
                  <a:srgbClr val="C00000"/>
                </a:solidFill>
                <a:latin typeface="Arial"/>
                <a:cs typeface="Arial"/>
              </a:rPr>
              <a:t>Accuracy Score = 68.34 % </a:t>
            </a:r>
            <a:endParaRPr lang="en-IN" sz="2400" kern="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0" name="object 3"/>
          <p:cNvSpPr/>
          <p:nvPr/>
        </p:nvSpPr>
        <p:spPr>
          <a:xfrm>
            <a:off x="228600" y="1547930"/>
            <a:ext cx="4105802" cy="325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0550" y="1428750"/>
            <a:ext cx="4105802" cy="3236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206815"/>
            <a:ext cx="4056640" cy="1680210"/>
          </a:xfrm>
          <a:prstGeom prst="rect">
            <a:avLst/>
          </a:prstGeom>
        </p:spPr>
      </p:pic>
      <p:sp>
        <p:nvSpPr>
          <p:cNvPr id="9" name="object 2"/>
          <p:cNvSpPr txBox="1">
            <a:spLocks/>
          </p:cNvSpPr>
          <p:nvPr/>
        </p:nvSpPr>
        <p:spPr>
          <a:xfrm>
            <a:off x="4944485" y="1657350"/>
            <a:ext cx="383655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1" i="0">
                <a:solidFill>
                  <a:srgbClr val="F8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400" kern="0" dirty="0" smtClean="0">
                <a:solidFill>
                  <a:srgbClr val="C00000"/>
                </a:solidFill>
                <a:latin typeface="Arial"/>
                <a:cs typeface="Arial"/>
              </a:rPr>
              <a:t>Accuracy Score = 85.79 % </a:t>
            </a:r>
            <a:endParaRPr lang="en-IN" sz="2400" kern="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313765" y="846155"/>
            <a:ext cx="67056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1" i="0">
                <a:solidFill>
                  <a:srgbClr val="F8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800" kern="0" dirty="0" smtClean="0">
                <a:solidFill>
                  <a:srgbClr val="C00000"/>
                </a:solidFill>
                <a:latin typeface="Arial"/>
                <a:cs typeface="Arial"/>
              </a:rPr>
              <a:t>K Nearest Neighbours</a:t>
            </a:r>
            <a:endParaRPr lang="en-IN" sz="2800" kern="0" dirty="0">
              <a:solidFill>
                <a:srgbClr val="C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8600" y="1504950"/>
            <a:ext cx="4096410" cy="3236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4944485" y="1657350"/>
            <a:ext cx="383655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1" i="0">
                <a:solidFill>
                  <a:srgbClr val="F8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400" kern="0" dirty="0" smtClean="0">
                <a:solidFill>
                  <a:srgbClr val="C00000"/>
                </a:solidFill>
                <a:latin typeface="Arial"/>
                <a:cs typeface="Arial"/>
              </a:rPr>
              <a:t>Accuracy Score = 80% </a:t>
            </a:r>
            <a:endParaRPr lang="en-IN" sz="2400" kern="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313765" y="846155"/>
            <a:ext cx="67056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1" i="0">
                <a:solidFill>
                  <a:srgbClr val="F8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800" kern="0" dirty="0" smtClean="0">
                <a:solidFill>
                  <a:srgbClr val="C00000"/>
                </a:solidFill>
                <a:latin typeface="Arial"/>
                <a:cs typeface="Arial"/>
              </a:rPr>
              <a:t>Decision Tree</a:t>
            </a:r>
            <a:endParaRPr lang="en-IN" sz="2800" kern="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266950"/>
            <a:ext cx="390557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8600" y="1504950"/>
            <a:ext cx="4110893" cy="3276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4953000" y="1657350"/>
            <a:ext cx="383655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1" i="0">
                <a:solidFill>
                  <a:srgbClr val="F8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400" kern="0" dirty="0" smtClean="0">
                <a:solidFill>
                  <a:srgbClr val="C00000"/>
                </a:solidFill>
                <a:latin typeface="Arial"/>
                <a:cs typeface="Arial"/>
              </a:rPr>
              <a:t>Accuracy Score = 88.14% </a:t>
            </a:r>
            <a:endParaRPr lang="en-IN" sz="2400" kern="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313765" y="846155"/>
            <a:ext cx="67056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1" i="0">
                <a:solidFill>
                  <a:srgbClr val="F8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800" kern="0" dirty="0" smtClean="0">
                <a:solidFill>
                  <a:srgbClr val="C00000"/>
                </a:solidFill>
                <a:latin typeface="Arial"/>
                <a:cs typeface="Arial"/>
              </a:rPr>
              <a:t>Random Forest</a:t>
            </a:r>
            <a:endParaRPr lang="en-IN" sz="2800" kern="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73"/>
          <a:stretch/>
        </p:blipFill>
        <p:spPr>
          <a:xfrm>
            <a:off x="4953000" y="2406990"/>
            <a:ext cx="3793958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0" y="1581150"/>
            <a:ext cx="3903698" cy="3299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4944485" y="1657350"/>
            <a:ext cx="383655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1" i="0">
                <a:solidFill>
                  <a:srgbClr val="F8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400" kern="0" dirty="0" smtClean="0">
                <a:solidFill>
                  <a:srgbClr val="C00000"/>
                </a:solidFill>
                <a:latin typeface="Arial"/>
                <a:cs typeface="Arial"/>
              </a:rPr>
              <a:t>Accuracy Score = </a:t>
            </a:r>
            <a:r>
              <a:rPr lang="en-IN" sz="2400" spc="-5" dirty="0">
                <a:solidFill>
                  <a:srgbClr val="C00000"/>
                </a:solidFill>
                <a:latin typeface="Arial"/>
                <a:cs typeface="Arial"/>
              </a:rPr>
              <a:t>62.86</a:t>
            </a:r>
            <a:r>
              <a:rPr lang="en-IN" sz="2400" spc="-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lang="en-IN" sz="2400" kern="0" dirty="0" smtClean="0">
                <a:solidFill>
                  <a:srgbClr val="C00000"/>
                </a:solidFill>
                <a:latin typeface="Arial"/>
                <a:cs typeface="Arial"/>
              </a:rPr>
              <a:t>% </a:t>
            </a:r>
            <a:endParaRPr lang="en-IN" sz="2400" kern="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313765" y="846155"/>
            <a:ext cx="67056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1" i="0">
                <a:solidFill>
                  <a:srgbClr val="F8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800" kern="0" dirty="0" smtClean="0">
                <a:solidFill>
                  <a:srgbClr val="C00000"/>
                </a:solidFill>
                <a:latin typeface="Arial"/>
                <a:cs typeface="Arial"/>
              </a:rPr>
              <a:t>Naive Bayes</a:t>
            </a:r>
            <a:endParaRPr lang="en-IN" sz="2800" kern="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43150"/>
            <a:ext cx="4004928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/>
        </p:nvSpPr>
        <p:spPr>
          <a:xfrm>
            <a:off x="228600" y="1504950"/>
            <a:ext cx="3903698" cy="3299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4944485" y="1657350"/>
            <a:ext cx="383655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1" i="0">
                <a:solidFill>
                  <a:srgbClr val="F8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400" kern="0" dirty="0" smtClean="0">
                <a:solidFill>
                  <a:srgbClr val="C00000"/>
                </a:solidFill>
                <a:latin typeface="Arial"/>
                <a:cs typeface="Arial"/>
              </a:rPr>
              <a:t>Accuracy Score = </a:t>
            </a:r>
            <a:r>
              <a:rPr lang="en-IN" sz="2400" spc="-5" dirty="0">
                <a:solidFill>
                  <a:srgbClr val="C00000"/>
                </a:solidFill>
                <a:latin typeface="Arial"/>
                <a:cs typeface="Arial"/>
              </a:rPr>
              <a:t>87.58</a:t>
            </a:r>
            <a:r>
              <a:rPr lang="en-IN" sz="2400" spc="-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lang="en-IN" sz="2400" kern="0" dirty="0" smtClean="0">
                <a:solidFill>
                  <a:srgbClr val="C00000"/>
                </a:solidFill>
                <a:latin typeface="Arial"/>
                <a:cs typeface="Arial"/>
              </a:rPr>
              <a:t>% </a:t>
            </a:r>
            <a:endParaRPr lang="en-IN" sz="2400" kern="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313765" y="846155"/>
            <a:ext cx="67056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1" i="0">
                <a:solidFill>
                  <a:srgbClr val="F8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800" kern="0" dirty="0" smtClean="0">
                <a:solidFill>
                  <a:srgbClr val="C00000"/>
                </a:solidFill>
                <a:latin typeface="Arial"/>
                <a:cs typeface="Arial"/>
              </a:rPr>
              <a:t>Support Vector Machine</a:t>
            </a:r>
            <a:endParaRPr lang="en-IN" sz="2800" kern="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2328104"/>
            <a:ext cx="4271793" cy="1799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52550"/>
            <a:ext cx="4439495" cy="3429385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313765" y="846155"/>
            <a:ext cx="67056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1" i="0">
                <a:solidFill>
                  <a:srgbClr val="F8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800" kern="0" dirty="0" smtClean="0">
                <a:solidFill>
                  <a:srgbClr val="C00000"/>
                </a:solidFill>
                <a:latin typeface="Arial"/>
                <a:cs typeface="Arial"/>
              </a:rPr>
              <a:t>XG Boost</a:t>
            </a:r>
            <a:endParaRPr lang="en-IN" sz="2800" kern="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4953000" y="1657350"/>
            <a:ext cx="383655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1" i="0">
                <a:solidFill>
                  <a:srgbClr val="F8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400" kern="0" dirty="0" smtClean="0">
                <a:solidFill>
                  <a:srgbClr val="C00000"/>
                </a:solidFill>
                <a:latin typeface="Arial"/>
                <a:cs typeface="Arial"/>
              </a:rPr>
              <a:t>Accuracy Score = 94.96% </a:t>
            </a:r>
            <a:endParaRPr lang="en-IN" sz="2400" kern="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27" y="2266950"/>
            <a:ext cx="392388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6382"/>
            <a:ext cx="479105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Feature Importance of</a:t>
            </a:r>
            <a:r>
              <a:rPr sz="2400" spc="-1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XGBoost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513712"/>
            <a:ext cx="3275329" cy="12877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Age, Total Cholesterol level,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Heartrate </a:t>
            </a:r>
            <a:r>
              <a:rPr sz="1800" spc="-15" dirty="0">
                <a:solidFill>
                  <a:srgbClr val="0D3A45"/>
                </a:solidFill>
                <a:latin typeface="Arial"/>
                <a:cs typeface="Arial"/>
              </a:rPr>
              <a:t>were </a:t>
            </a: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the</a:t>
            </a:r>
            <a:r>
              <a:rPr sz="1800" spc="3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important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features in </a:t>
            </a: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case</a:t>
            </a:r>
            <a:r>
              <a:rPr sz="1800" spc="-10" dirty="0">
                <a:solidFill>
                  <a:srgbClr val="0D3A45"/>
                </a:solidFill>
                <a:latin typeface="Arial"/>
                <a:cs typeface="Arial"/>
              </a:rPr>
              <a:t> of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XGBoost Classifier</a:t>
            </a:r>
            <a:r>
              <a:rPr sz="1800" spc="1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Model.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6200" y="1047750"/>
            <a:ext cx="4989104" cy="3916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35718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5" dirty="0" smtClean="0">
                <a:solidFill>
                  <a:srgbClr val="C00000"/>
                </a:solidFill>
                <a:latin typeface="Arial"/>
                <a:cs typeface="Arial"/>
              </a:rPr>
              <a:t>1.</a:t>
            </a:r>
            <a:r>
              <a:rPr sz="2800" spc="-5" dirty="0" smtClean="0">
                <a:solidFill>
                  <a:srgbClr val="C00000"/>
                </a:solidFill>
                <a:latin typeface="Arial"/>
                <a:cs typeface="Arial"/>
              </a:rPr>
              <a:t>Problem</a:t>
            </a:r>
            <a:r>
              <a:rPr sz="2800" spc="-25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Statement</a:t>
            </a:r>
            <a:endParaRPr sz="28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546326"/>
            <a:ext cx="8234045" cy="18235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lr>
                <a:srgbClr val="F5FCFF"/>
              </a:buClr>
              <a:buSzPct val="90000"/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09272D"/>
                </a:solidFill>
                <a:latin typeface="Carlito"/>
                <a:cs typeface="Carlito"/>
              </a:rPr>
              <a:t>The dataset is from </a:t>
            </a:r>
            <a:r>
              <a:rPr dirty="0">
                <a:solidFill>
                  <a:srgbClr val="09272D"/>
                </a:solidFill>
                <a:latin typeface="Carlito"/>
                <a:cs typeface="Carlito"/>
              </a:rPr>
              <a:t>an </a:t>
            </a:r>
            <a:r>
              <a:rPr spc="-5" dirty="0">
                <a:solidFill>
                  <a:srgbClr val="09272D"/>
                </a:solidFill>
                <a:latin typeface="Carlito"/>
                <a:cs typeface="Carlito"/>
              </a:rPr>
              <a:t>ongoing </a:t>
            </a:r>
            <a:r>
              <a:rPr dirty="0">
                <a:solidFill>
                  <a:srgbClr val="09272D"/>
                </a:solidFill>
                <a:latin typeface="Carlito"/>
                <a:cs typeface="Carlito"/>
              </a:rPr>
              <a:t>cardiovascular </a:t>
            </a:r>
            <a:r>
              <a:rPr spc="-5" dirty="0">
                <a:solidFill>
                  <a:srgbClr val="09272D"/>
                </a:solidFill>
                <a:latin typeface="Carlito"/>
                <a:cs typeface="Carlito"/>
              </a:rPr>
              <a:t>study on </a:t>
            </a:r>
            <a:r>
              <a:rPr dirty="0">
                <a:solidFill>
                  <a:srgbClr val="09272D"/>
                </a:solidFill>
                <a:latin typeface="Carlito"/>
                <a:cs typeface="Carlito"/>
              </a:rPr>
              <a:t>residents </a:t>
            </a:r>
            <a:r>
              <a:rPr spc="-5" dirty="0">
                <a:solidFill>
                  <a:srgbClr val="09272D"/>
                </a:solidFill>
                <a:latin typeface="Carlito"/>
                <a:cs typeface="Carlito"/>
              </a:rPr>
              <a:t>of</a:t>
            </a:r>
            <a:r>
              <a:rPr spc="15" dirty="0">
                <a:solidFill>
                  <a:srgbClr val="09272D"/>
                </a:solidFill>
                <a:latin typeface="Carlito"/>
                <a:cs typeface="Carlito"/>
              </a:rPr>
              <a:t> </a:t>
            </a:r>
            <a:r>
              <a:rPr dirty="0" smtClean="0">
                <a:solidFill>
                  <a:srgbClr val="09272D"/>
                </a:solidFill>
                <a:latin typeface="Carlito"/>
                <a:cs typeface="Carlito"/>
              </a:rPr>
              <a:t>the</a:t>
            </a:r>
            <a:r>
              <a:rPr lang="en-GB" dirty="0">
                <a:latin typeface="Carlito"/>
                <a:cs typeface="Carlito"/>
              </a:rPr>
              <a:t> </a:t>
            </a:r>
            <a:r>
              <a:rPr dirty="0" smtClean="0">
                <a:solidFill>
                  <a:srgbClr val="09272D"/>
                </a:solidFill>
                <a:latin typeface="Carlito"/>
                <a:cs typeface="Carlito"/>
              </a:rPr>
              <a:t>town </a:t>
            </a:r>
            <a:r>
              <a:rPr spc="-5" dirty="0">
                <a:solidFill>
                  <a:srgbClr val="09272D"/>
                </a:solidFill>
                <a:latin typeface="Carlito"/>
                <a:cs typeface="Carlito"/>
              </a:rPr>
              <a:t>of </a:t>
            </a:r>
            <a:r>
              <a:rPr dirty="0">
                <a:solidFill>
                  <a:srgbClr val="09272D"/>
                </a:solidFill>
                <a:latin typeface="Carlito"/>
                <a:cs typeface="Carlito"/>
              </a:rPr>
              <a:t>Framingham,</a:t>
            </a:r>
            <a:r>
              <a:rPr spc="-40" dirty="0">
                <a:solidFill>
                  <a:srgbClr val="09272D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rgbClr val="09272D"/>
                </a:solidFill>
                <a:latin typeface="Carlito"/>
                <a:cs typeface="Carlito"/>
              </a:rPr>
              <a:t>Massachusetts.</a:t>
            </a:r>
            <a:endParaRPr dirty="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  <a:spcBef>
                <a:spcPts val="359"/>
              </a:spcBef>
            </a:pPr>
            <a:endParaRPr lang="en-GB" spc="-5" dirty="0" smtClean="0">
              <a:solidFill>
                <a:srgbClr val="09272D"/>
              </a:solidFill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  <a:spcBef>
                <a:spcPts val="359"/>
              </a:spcBef>
            </a:pPr>
            <a:r>
              <a:rPr spc="-5" dirty="0" smtClean="0">
                <a:solidFill>
                  <a:srgbClr val="09272D"/>
                </a:solidFill>
                <a:latin typeface="Carlito"/>
                <a:cs typeface="Carlito"/>
              </a:rPr>
              <a:t>The </a:t>
            </a:r>
            <a:r>
              <a:rPr spc="-5" dirty="0">
                <a:solidFill>
                  <a:srgbClr val="09272D"/>
                </a:solidFill>
                <a:latin typeface="Carlito"/>
                <a:cs typeface="Carlito"/>
              </a:rPr>
              <a:t>classification </a:t>
            </a:r>
            <a:r>
              <a:rPr dirty="0">
                <a:solidFill>
                  <a:srgbClr val="09272D"/>
                </a:solidFill>
                <a:latin typeface="Carlito"/>
                <a:cs typeface="Carlito"/>
              </a:rPr>
              <a:t>goal </a:t>
            </a:r>
            <a:r>
              <a:rPr spc="-5" dirty="0">
                <a:solidFill>
                  <a:srgbClr val="09272D"/>
                </a:solidFill>
                <a:latin typeface="Carlito"/>
                <a:cs typeface="Carlito"/>
              </a:rPr>
              <a:t>is </a:t>
            </a:r>
            <a:r>
              <a:rPr dirty="0">
                <a:solidFill>
                  <a:srgbClr val="09272D"/>
                </a:solidFill>
                <a:latin typeface="Carlito"/>
                <a:cs typeface="Carlito"/>
              </a:rPr>
              <a:t>to </a:t>
            </a:r>
            <a:r>
              <a:rPr spc="-5" dirty="0">
                <a:solidFill>
                  <a:srgbClr val="09272D"/>
                </a:solidFill>
                <a:latin typeface="Carlito"/>
                <a:cs typeface="Carlito"/>
              </a:rPr>
              <a:t>predict whether </a:t>
            </a:r>
            <a:r>
              <a:rPr dirty="0">
                <a:solidFill>
                  <a:srgbClr val="09272D"/>
                </a:solidFill>
                <a:latin typeface="Carlito"/>
                <a:cs typeface="Carlito"/>
              </a:rPr>
              <a:t>the </a:t>
            </a:r>
            <a:r>
              <a:rPr spc="-5" dirty="0">
                <a:solidFill>
                  <a:srgbClr val="09272D"/>
                </a:solidFill>
                <a:latin typeface="Carlito"/>
                <a:cs typeface="Carlito"/>
              </a:rPr>
              <a:t>patient has </a:t>
            </a:r>
            <a:r>
              <a:rPr dirty="0">
                <a:solidFill>
                  <a:srgbClr val="09272D"/>
                </a:solidFill>
                <a:latin typeface="Carlito"/>
                <a:cs typeface="Carlito"/>
              </a:rPr>
              <a:t>a 10year </a:t>
            </a:r>
            <a:r>
              <a:rPr spc="-5" dirty="0">
                <a:solidFill>
                  <a:srgbClr val="09272D"/>
                </a:solidFill>
                <a:latin typeface="Carlito"/>
                <a:cs typeface="Carlito"/>
              </a:rPr>
              <a:t>risk </a:t>
            </a:r>
            <a:r>
              <a:rPr dirty="0">
                <a:solidFill>
                  <a:srgbClr val="09272D"/>
                </a:solidFill>
                <a:latin typeface="Carlito"/>
                <a:cs typeface="Carlito"/>
              </a:rPr>
              <a:t>of</a:t>
            </a:r>
            <a:r>
              <a:rPr spc="105" dirty="0">
                <a:solidFill>
                  <a:srgbClr val="09272D"/>
                </a:solidFill>
                <a:latin typeface="Carlito"/>
                <a:cs typeface="Carlito"/>
              </a:rPr>
              <a:t> </a:t>
            </a:r>
            <a:r>
              <a:rPr dirty="0" smtClean="0">
                <a:solidFill>
                  <a:srgbClr val="09272D"/>
                </a:solidFill>
                <a:latin typeface="Carlito"/>
                <a:cs typeface="Carlito"/>
              </a:rPr>
              <a:t>future </a:t>
            </a:r>
            <a:r>
              <a:rPr dirty="0">
                <a:solidFill>
                  <a:srgbClr val="09272D"/>
                </a:solidFill>
                <a:latin typeface="Carlito"/>
                <a:cs typeface="Carlito"/>
              </a:rPr>
              <a:t>coronary </a:t>
            </a:r>
            <a:r>
              <a:rPr spc="-5" dirty="0">
                <a:solidFill>
                  <a:srgbClr val="09272D"/>
                </a:solidFill>
                <a:latin typeface="Carlito"/>
                <a:cs typeface="Carlito"/>
              </a:rPr>
              <a:t>heart disease (CHD). The dataset </a:t>
            </a:r>
            <a:r>
              <a:rPr dirty="0">
                <a:solidFill>
                  <a:srgbClr val="09272D"/>
                </a:solidFill>
                <a:latin typeface="Carlito"/>
                <a:cs typeface="Carlito"/>
              </a:rPr>
              <a:t>provides the </a:t>
            </a:r>
            <a:r>
              <a:rPr spc="-5" dirty="0">
                <a:solidFill>
                  <a:srgbClr val="09272D"/>
                </a:solidFill>
                <a:latin typeface="Carlito"/>
                <a:cs typeface="Carlito"/>
              </a:rPr>
              <a:t>patients’ </a:t>
            </a:r>
            <a:r>
              <a:rPr dirty="0">
                <a:solidFill>
                  <a:srgbClr val="09272D"/>
                </a:solidFill>
                <a:latin typeface="Carlito"/>
                <a:cs typeface="Carlito"/>
              </a:rPr>
              <a:t>infor  </a:t>
            </a:r>
            <a:r>
              <a:rPr spc="-5" dirty="0">
                <a:solidFill>
                  <a:srgbClr val="09272D"/>
                </a:solidFill>
                <a:latin typeface="Carlito"/>
                <a:cs typeface="Carlito"/>
              </a:rPr>
              <a:t>mation. It </a:t>
            </a:r>
            <a:r>
              <a:rPr dirty="0">
                <a:solidFill>
                  <a:srgbClr val="09272D"/>
                </a:solidFill>
                <a:latin typeface="Carlito"/>
                <a:cs typeface="Carlito"/>
              </a:rPr>
              <a:t>includes </a:t>
            </a:r>
            <a:r>
              <a:rPr spc="-5" dirty="0">
                <a:solidFill>
                  <a:srgbClr val="09272D"/>
                </a:solidFill>
                <a:latin typeface="Carlito"/>
                <a:cs typeface="Carlito"/>
              </a:rPr>
              <a:t>over </a:t>
            </a:r>
            <a:r>
              <a:rPr dirty="0">
                <a:solidFill>
                  <a:srgbClr val="09272D"/>
                </a:solidFill>
                <a:latin typeface="Carlito"/>
                <a:cs typeface="Carlito"/>
              </a:rPr>
              <a:t>4,000 records and 15</a:t>
            </a:r>
            <a:r>
              <a:rPr spc="-70" dirty="0">
                <a:solidFill>
                  <a:srgbClr val="09272D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rgbClr val="09272D"/>
                </a:solidFill>
                <a:latin typeface="Carlito"/>
                <a:cs typeface="Carlito"/>
              </a:rPr>
              <a:t>attributes.</a:t>
            </a:r>
            <a:endParaRPr dirty="0">
              <a:latin typeface="Carlito"/>
              <a:cs typeface="Carlito"/>
            </a:endParaRPr>
          </a:p>
        </p:txBody>
      </p:sp>
      <p:pic>
        <p:nvPicPr>
          <p:cNvPr id="4" name="object 5"/>
          <p:cNvPicPr/>
          <p:nvPr/>
        </p:nvPicPr>
        <p:blipFill rotWithShape="1">
          <a:blip r:embed="rId2" cstate="print"/>
          <a:srcRect l="4739" t="13587" r="-4739" b="10605"/>
          <a:stretch/>
        </p:blipFill>
        <p:spPr>
          <a:xfrm>
            <a:off x="4073994" y="458049"/>
            <a:ext cx="879006" cy="665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6382"/>
            <a:ext cx="22764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-5" dirty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lang="en-IN" sz="2800" spc="-5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-5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800" spc="-15" dirty="0" smtClean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800" spc="-5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spc="-15" dirty="0" smtClean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800" spc="-5" dirty="0" smtClean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800" spc="-15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spc="-5" dirty="0" smtClean="0">
                <a:solidFill>
                  <a:srgbClr val="C00000"/>
                </a:solidFill>
                <a:latin typeface="Arial"/>
                <a:cs typeface="Arial"/>
              </a:rPr>
              <a:t>ng</a:t>
            </a:r>
            <a:r>
              <a:rPr sz="2800" spc="-15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endParaRPr sz="28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30870" cy="24592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5"/>
              </a:spcBef>
            </a:pPr>
            <a:r>
              <a:rPr sz="1800" dirty="0">
                <a:latin typeface="Arial"/>
                <a:cs typeface="Arial"/>
              </a:rPr>
              <a:t>This </a:t>
            </a:r>
            <a:r>
              <a:rPr sz="1800" spc="-20" dirty="0">
                <a:latin typeface="Arial"/>
                <a:cs typeface="Arial"/>
              </a:rPr>
              <a:t>was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class </a:t>
            </a:r>
            <a:r>
              <a:rPr sz="1800" spc="-10" dirty="0">
                <a:latin typeface="Arial"/>
                <a:cs typeface="Arial"/>
              </a:rPr>
              <a:t>imbalanced </a:t>
            </a:r>
            <a:r>
              <a:rPr sz="1800" spc="-5" dirty="0">
                <a:latin typeface="Arial"/>
                <a:cs typeface="Arial"/>
              </a:rPr>
              <a:t>dataset so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used SMOTE(Synthetic minority </a:t>
            </a:r>
            <a:r>
              <a:rPr sz="1800" spc="-5" dirty="0" smtClean="0">
                <a:latin typeface="Arial"/>
                <a:cs typeface="Arial"/>
              </a:rPr>
              <a:t>oversampling </a:t>
            </a:r>
            <a:r>
              <a:rPr sz="1800" spc="-5" dirty="0">
                <a:latin typeface="Arial"/>
                <a:cs typeface="Arial"/>
              </a:rPr>
              <a:t>technique)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is a class imbalance handling technique before </a:t>
            </a:r>
            <a:r>
              <a:rPr sz="1800" spc="-5" dirty="0" smtClean="0">
                <a:latin typeface="Arial"/>
                <a:cs typeface="Arial"/>
              </a:rPr>
              <a:t>running </a:t>
            </a:r>
            <a:r>
              <a:rPr sz="1800" spc="-5" dirty="0">
                <a:latin typeface="Arial"/>
                <a:cs typeface="Arial"/>
              </a:rPr>
              <a:t>our algorithms.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Did many </a:t>
            </a:r>
            <a:r>
              <a:rPr sz="1800" spc="-10" dirty="0">
                <a:latin typeface="Arial"/>
                <a:cs typeface="Arial"/>
              </a:rPr>
              <a:t>hyper </a:t>
            </a:r>
            <a:r>
              <a:rPr sz="1800" spc="-5" dirty="0">
                <a:latin typeface="Arial"/>
                <a:cs typeface="Arial"/>
              </a:rPr>
              <a:t>parameter tunning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get good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 smtClean="0">
                <a:latin typeface="Arial"/>
                <a:cs typeface="Arial"/>
              </a:rPr>
              <a:t>accuracy</a:t>
            </a:r>
            <a:r>
              <a:rPr lang="en-IN" sz="1800" spc="-5" dirty="0" smtClean="0">
                <a:latin typeface="Arial"/>
                <a:cs typeface="Arial"/>
              </a:rPr>
              <a:t>.</a:t>
            </a:r>
          </a:p>
          <a:p>
            <a:pPr marL="12700" algn="just">
              <a:lnSpc>
                <a:spcPct val="100000"/>
              </a:lnSpc>
            </a:pPr>
            <a:endParaRPr lang="en-IN" spc="-5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making on missing value imputations and outlier treatment was quite challenging as well.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8150"/>
            <a:ext cx="25812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-5" dirty="0">
                <a:solidFill>
                  <a:srgbClr val="C00000"/>
                </a:solidFill>
                <a:latin typeface="Arial"/>
                <a:cs typeface="Arial"/>
              </a:rPr>
              <a:t>9</a:t>
            </a:r>
            <a:r>
              <a:rPr lang="en-IN" sz="2800" spc="-5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-5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800" spc="-15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spc="-5" dirty="0" smtClean="0">
                <a:solidFill>
                  <a:srgbClr val="C00000"/>
                </a:solidFill>
                <a:latin typeface="Arial"/>
                <a:cs typeface="Arial"/>
              </a:rPr>
              <a:t>ncl</a:t>
            </a:r>
            <a:r>
              <a:rPr sz="2800" spc="-15" dirty="0" smtClean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800" spc="-5" dirty="0" smtClean="0">
                <a:solidFill>
                  <a:srgbClr val="C00000"/>
                </a:solidFill>
                <a:latin typeface="Arial"/>
                <a:cs typeface="Arial"/>
              </a:rPr>
              <a:t>si</a:t>
            </a:r>
            <a:r>
              <a:rPr sz="2800" spc="-15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spc="-5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endParaRPr sz="28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977093"/>
            <a:ext cx="8357870" cy="28598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D3A45"/>
                </a:solidFill>
                <a:latin typeface="Carlito"/>
                <a:cs typeface="Carlito"/>
              </a:rPr>
              <a:t>In </a:t>
            </a:r>
            <a:r>
              <a:rPr sz="1800" spc="-5" dirty="0">
                <a:solidFill>
                  <a:srgbClr val="0D3A45"/>
                </a:solidFill>
                <a:latin typeface="Carlito"/>
                <a:cs typeface="Carlito"/>
              </a:rPr>
              <a:t>this Cardiovascular </a:t>
            </a:r>
            <a:r>
              <a:rPr sz="1800" spc="-10" dirty="0">
                <a:solidFill>
                  <a:srgbClr val="0D3A45"/>
                </a:solidFill>
                <a:latin typeface="Carlito"/>
                <a:cs typeface="Carlito"/>
              </a:rPr>
              <a:t>Risk </a:t>
            </a:r>
            <a:r>
              <a:rPr sz="1800" spc="-5" dirty="0">
                <a:solidFill>
                  <a:srgbClr val="0D3A45"/>
                </a:solidFill>
                <a:latin typeface="Carlito"/>
                <a:cs typeface="Carlito"/>
              </a:rPr>
              <a:t>Prediction Project We tried to fit various </a:t>
            </a:r>
            <a:r>
              <a:rPr sz="1800" dirty="0">
                <a:solidFill>
                  <a:srgbClr val="0D3A45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0D3A45"/>
                </a:solidFill>
                <a:latin typeface="Carlito"/>
                <a:cs typeface="Carlito"/>
              </a:rPr>
              <a:t>to our</a:t>
            </a:r>
            <a:r>
              <a:rPr sz="1800" spc="180" dirty="0">
                <a:solidFill>
                  <a:srgbClr val="0D3A45"/>
                </a:solidFill>
                <a:latin typeface="Carlito"/>
                <a:cs typeface="Carlito"/>
              </a:rPr>
              <a:t> </a:t>
            </a:r>
            <a:r>
              <a:rPr sz="1800" spc="-5" dirty="0" smtClean="0">
                <a:solidFill>
                  <a:srgbClr val="0D3A45"/>
                </a:solidFill>
                <a:latin typeface="Carlito"/>
                <a:cs typeface="Carlito"/>
              </a:rPr>
              <a:t>dat</a:t>
            </a:r>
            <a:r>
              <a:rPr sz="1800" dirty="0" smtClean="0">
                <a:solidFill>
                  <a:srgbClr val="0D3A45"/>
                </a:solidFill>
                <a:latin typeface="Carlito"/>
                <a:cs typeface="Carlito"/>
              </a:rPr>
              <a:t>aset </a:t>
            </a:r>
            <a:r>
              <a:rPr sz="1800" spc="-5" dirty="0">
                <a:solidFill>
                  <a:srgbClr val="0D3A45"/>
                </a:solidFill>
                <a:latin typeface="Carlito"/>
                <a:cs typeface="Carlito"/>
              </a:rPr>
              <a:t>to predict </a:t>
            </a:r>
            <a:r>
              <a:rPr sz="1800" dirty="0">
                <a:solidFill>
                  <a:srgbClr val="0D3A45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0D3A45"/>
                </a:solidFill>
                <a:latin typeface="Carlito"/>
                <a:cs typeface="Carlito"/>
              </a:rPr>
              <a:t>risk of Coronary Heart Disease for next </a:t>
            </a:r>
            <a:r>
              <a:rPr sz="1800" dirty="0">
                <a:solidFill>
                  <a:srgbClr val="0D3A45"/>
                </a:solidFill>
                <a:latin typeface="Carlito"/>
                <a:cs typeface="Carlito"/>
              </a:rPr>
              <a:t>ten</a:t>
            </a:r>
            <a:r>
              <a:rPr sz="1800" spc="110" dirty="0">
                <a:solidFill>
                  <a:srgbClr val="0D3A45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D3A45"/>
                </a:solidFill>
                <a:latin typeface="Carlito"/>
                <a:cs typeface="Carlito"/>
              </a:rPr>
              <a:t>years.</a:t>
            </a:r>
            <a:endParaRPr sz="1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33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D3A45"/>
                </a:solidFill>
                <a:latin typeface="Carlito"/>
                <a:cs typeface="Carlito"/>
              </a:rPr>
              <a:t>Age, </a:t>
            </a:r>
            <a:r>
              <a:rPr sz="1800" spc="-5" dirty="0">
                <a:solidFill>
                  <a:srgbClr val="0D3A45"/>
                </a:solidFill>
                <a:latin typeface="Carlito"/>
                <a:cs typeface="Carlito"/>
              </a:rPr>
              <a:t>Total Cholesterol level, Heartrate </a:t>
            </a:r>
            <a:r>
              <a:rPr sz="1800" dirty="0">
                <a:solidFill>
                  <a:srgbClr val="0D3A45"/>
                </a:solidFill>
                <a:latin typeface="Carlito"/>
                <a:cs typeface="Carlito"/>
              </a:rPr>
              <a:t>were the </a:t>
            </a:r>
            <a:r>
              <a:rPr sz="1800" spc="-5" dirty="0">
                <a:solidFill>
                  <a:srgbClr val="0D3A45"/>
                </a:solidFill>
                <a:latin typeface="Carlito"/>
                <a:cs typeface="Carlito"/>
              </a:rPr>
              <a:t>important </a:t>
            </a:r>
            <a:r>
              <a:rPr sz="1800" dirty="0">
                <a:solidFill>
                  <a:srgbClr val="0D3A45"/>
                </a:solidFill>
                <a:latin typeface="Carlito"/>
                <a:cs typeface="Carlito"/>
              </a:rPr>
              <a:t>features </a:t>
            </a:r>
            <a:r>
              <a:rPr sz="1800" spc="-5" dirty="0">
                <a:solidFill>
                  <a:srgbClr val="0D3A45"/>
                </a:solidFill>
                <a:latin typeface="Carlito"/>
                <a:cs typeface="Carlito"/>
              </a:rPr>
              <a:t>in </a:t>
            </a:r>
            <a:r>
              <a:rPr sz="1800" dirty="0">
                <a:solidFill>
                  <a:srgbClr val="0D3A45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0D3A45"/>
                </a:solidFill>
                <a:latin typeface="Carlito"/>
                <a:cs typeface="Carlito"/>
              </a:rPr>
              <a:t>case of</a:t>
            </a:r>
            <a:r>
              <a:rPr sz="1800" spc="180" dirty="0">
                <a:solidFill>
                  <a:srgbClr val="0D3A45"/>
                </a:solidFill>
                <a:latin typeface="Carlito"/>
                <a:cs typeface="Carlito"/>
              </a:rPr>
              <a:t> </a:t>
            </a:r>
            <a:r>
              <a:rPr sz="1800" spc="-5" dirty="0" err="1" smtClean="0">
                <a:solidFill>
                  <a:srgbClr val="0D3A45"/>
                </a:solidFill>
                <a:latin typeface="Carlito"/>
                <a:cs typeface="Carlito"/>
              </a:rPr>
              <a:t>XGBoost</a:t>
            </a:r>
            <a:r>
              <a:rPr sz="1800" spc="-5" dirty="0" smtClean="0">
                <a:solidFill>
                  <a:srgbClr val="0D3A45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Carlito"/>
                <a:cs typeface="Carlito"/>
              </a:rPr>
              <a:t>Classifier Model.</a:t>
            </a:r>
            <a:endParaRPr sz="18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14999"/>
              </a:lnSpc>
              <a:spcBef>
                <a:spcPts val="994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D3A45"/>
                </a:solidFill>
                <a:latin typeface="Carlito"/>
                <a:cs typeface="Carlito"/>
              </a:rPr>
              <a:t>Naive Bayes </a:t>
            </a:r>
            <a:r>
              <a:rPr sz="1800" spc="-5" dirty="0">
                <a:solidFill>
                  <a:srgbClr val="0D3A45"/>
                </a:solidFill>
                <a:latin typeface="Carlito"/>
                <a:cs typeface="Carlito"/>
              </a:rPr>
              <a:t>classifier </a:t>
            </a:r>
            <a:r>
              <a:rPr sz="1800" dirty="0">
                <a:solidFill>
                  <a:srgbClr val="0D3A45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0D3A45"/>
                </a:solidFill>
                <a:latin typeface="Carlito"/>
                <a:cs typeface="Carlito"/>
              </a:rPr>
              <a:t>Logistic Regression </a:t>
            </a:r>
            <a:r>
              <a:rPr sz="1800" dirty="0">
                <a:solidFill>
                  <a:srgbClr val="0D3A45"/>
                </a:solidFill>
                <a:latin typeface="Carlito"/>
                <a:cs typeface="Carlito"/>
              </a:rPr>
              <a:t>were </a:t>
            </a:r>
            <a:r>
              <a:rPr sz="1800" spc="-5" dirty="0">
                <a:solidFill>
                  <a:srgbClr val="0D3A45"/>
                </a:solidFill>
                <a:latin typeface="Carlito"/>
                <a:cs typeface="Carlito"/>
              </a:rPr>
              <a:t>not </a:t>
            </a:r>
            <a:r>
              <a:rPr sz="1800" dirty="0">
                <a:solidFill>
                  <a:srgbClr val="0D3A45"/>
                </a:solidFill>
                <a:latin typeface="Carlito"/>
                <a:cs typeface="Carlito"/>
              </a:rPr>
              <a:t>able </a:t>
            </a:r>
            <a:r>
              <a:rPr sz="1800" spc="-5" dirty="0">
                <a:solidFill>
                  <a:srgbClr val="0D3A45"/>
                </a:solidFill>
                <a:latin typeface="Carlito"/>
                <a:cs typeface="Carlito"/>
              </a:rPr>
              <a:t>to perform </a:t>
            </a:r>
            <a:r>
              <a:rPr sz="1800" dirty="0">
                <a:solidFill>
                  <a:srgbClr val="0D3A45"/>
                </a:solidFill>
                <a:latin typeface="Carlito"/>
                <a:cs typeface="Carlito"/>
              </a:rPr>
              <a:t>well </a:t>
            </a:r>
            <a:r>
              <a:rPr sz="1800" spc="-5" dirty="0" smtClean="0">
                <a:solidFill>
                  <a:srgbClr val="0D3A45"/>
                </a:solidFill>
                <a:latin typeface="Carlito"/>
                <a:cs typeface="Carlito"/>
              </a:rPr>
              <a:t>in</a:t>
            </a:r>
            <a:r>
              <a:rPr lang="en-GB" sz="1800" spc="-5" dirty="0" smtClean="0">
                <a:solidFill>
                  <a:srgbClr val="0D3A45"/>
                </a:solidFill>
                <a:latin typeface="Carlito"/>
                <a:cs typeface="Carlito"/>
              </a:rPr>
              <a:t> </a:t>
            </a:r>
            <a:r>
              <a:rPr sz="1800" dirty="0" smtClean="0">
                <a:solidFill>
                  <a:srgbClr val="0D3A45"/>
                </a:solidFill>
                <a:latin typeface="Carlito"/>
                <a:cs typeface="Carlito"/>
              </a:rPr>
              <a:t>the </a:t>
            </a:r>
            <a:r>
              <a:rPr sz="1800" spc="-5" dirty="0" smtClean="0">
                <a:solidFill>
                  <a:srgbClr val="0D3A45"/>
                </a:solidFill>
                <a:latin typeface="Carlito"/>
                <a:cs typeface="Carlito"/>
              </a:rPr>
              <a:t>prediction </a:t>
            </a:r>
            <a:r>
              <a:rPr sz="1800" spc="-5" dirty="0">
                <a:solidFill>
                  <a:srgbClr val="0D3A45"/>
                </a:solidFill>
                <a:latin typeface="Carlito"/>
                <a:cs typeface="Carlito"/>
              </a:rPr>
              <a:t>of target</a:t>
            </a:r>
            <a:r>
              <a:rPr sz="1800" spc="50" dirty="0">
                <a:solidFill>
                  <a:srgbClr val="0D3A45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Carlito"/>
                <a:cs typeface="Carlito"/>
              </a:rPr>
              <a:t>variable.</a:t>
            </a:r>
            <a:endParaRPr sz="1800" dirty="0">
              <a:latin typeface="Carlito"/>
              <a:cs typeface="Carlito"/>
            </a:endParaRPr>
          </a:p>
          <a:p>
            <a:pPr marL="355600" marR="57785" indent="-342900">
              <a:lnSpc>
                <a:spcPct val="114999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D3A45"/>
                </a:solidFill>
                <a:latin typeface="Carlito"/>
                <a:cs typeface="Carlito"/>
              </a:rPr>
              <a:t>XGBoost, </a:t>
            </a:r>
            <a:r>
              <a:rPr sz="1800" spc="-5" dirty="0">
                <a:solidFill>
                  <a:srgbClr val="0D3A45"/>
                </a:solidFill>
                <a:latin typeface="Carlito"/>
                <a:cs typeface="Carlito"/>
              </a:rPr>
              <a:t>Support Vector Machine </a:t>
            </a:r>
            <a:r>
              <a:rPr sz="1800" dirty="0">
                <a:solidFill>
                  <a:srgbClr val="0D3A45"/>
                </a:solidFill>
                <a:latin typeface="Carlito"/>
                <a:cs typeface="Carlito"/>
              </a:rPr>
              <a:t>and Random </a:t>
            </a:r>
            <a:r>
              <a:rPr sz="1800" spc="-5" dirty="0">
                <a:solidFill>
                  <a:srgbClr val="0D3A45"/>
                </a:solidFill>
                <a:latin typeface="Carlito"/>
                <a:cs typeface="Carlito"/>
              </a:rPr>
              <a:t>Forest </a:t>
            </a:r>
            <a:r>
              <a:rPr sz="1800" dirty="0">
                <a:solidFill>
                  <a:srgbClr val="0D3A45"/>
                </a:solidFill>
                <a:latin typeface="Carlito"/>
                <a:cs typeface="Carlito"/>
              </a:rPr>
              <a:t>were </a:t>
            </a:r>
            <a:r>
              <a:rPr sz="1800" spc="-5" dirty="0">
                <a:solidFill>
                  <a:srgbClr val="0D3A45"/>
                </a:solidFill>
                <a:latin typeface="Carlito"/>
                <a:cs typeface="Carlito"/>
              </a:rPr>
              <a:t>better </a:t>
            </a:r>
            <a:r>
              <a:rPr sz="1800" dirty="0">
                <a:solidFill>
                  <a:srgbClr val="0D3A45"/>
                </a:solidFill>
                <a:latin typeface="Carlito"/>
                <a:cs typeface="Carlito"/>
              </a:rPr>
              <a:t>than the </a:t>
            </a:r>
            <a:r>
              <a:rPr sz="1800" dirty="0" smtClean="0">
                <a:solidFill>
                  <a:srgbClr val="0D3A45"/>
                </a:solidFill>
                <a:latin typeface="Carlito"/>
                <a:cs typeface="Carlito"/>
              </a:rPr>
              <a:t>rest</a:t>
            </a:r>
            <a:r>
              <a:rPr lang="en-GB" sz="1800" dirty="0" smtClean="0">
                <a:solidFill>
                  <a:srgbClr val="0D3A45"/>
                </a:solidFill>
                <a:latin typeface="Carlito"/>
                <a:cs typeface="Carlito"/>
              </a:rPr>
              <a:t> </a:t>
            </a:r>
            <a:r>
              <a:rPr sz="1800" dirty="0" smtClean="0">
                <a:solidFill>
                  <a:srgbClr val="0D3A45"/>
                </a:solidFill>
                <a:latin typeface="Carlito"/>
                <a:cs typeface="Carlito"/>
              </a:rPr>
              <a:t>models</a:t>
            </a:r>
            <a:r>
              <a:rPr sz="1800" dirty="0">
                <a:solidFill>
                  <a:srgbClr val="0D3A45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1733550"/>
            <a:ext cx="59436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5" dirty="0">
                <a:solidFill>
                  <a:srgbClr val="CC0000"/>
                </a:solidFill>
                <a:latin typeface="Arial"/>
                <a:cs typeface="Arial"/>
              </a:rPr>
              <a:t>Thank</a:t>
            </a:r>
            <a:r>
              <a:rPr sz="8000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8000" spc="-5" dirty="0">
                <a:solidFill>
                  <a:srgbClr val="CC0000"/>
                </a:solidFill>
                <a:latin typeface="Arial"/>
                <a:cs typeface="Arial"/>
              </a:rPr>
              <a:t>You</a:t>
            </a:r>
            <a:endParaRPr sz="8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26574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5" dirty="0" smtClean="0">
                <a:solidFill>
                  <a:srgbClr val="C00000"/>
                </a:solidFill>
                <a:latin typeface="Arial"/>
                <a:cs typeface="Arial"/>
              </a:rPr>
              <a:t>2.</a:t>
            </a:r>
            <a:r>
              <a:rPr sz="2800" spc="-5" dirty="0" smtClean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2800" dirty="0" smtClean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spc="-5" dirty="0" smtClean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800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spc="-5" dirty="0" smtClean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800" dirty="0" smtClean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800" spc="-5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800" dirty="0" smtClean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spc="-5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spc="-5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endParaRPr sz="28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1" y="1197438"/>
            <a:ext cx="6429350" cy="343747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9272D"/>
                </a:solidFill>
                <a:latin typeface="Arial"/>
                <a:cs typeface="Arial"/>
              </a:rPr>
              <a:t>Cardiovascular diseases (CVDs) are </a:t>
            </a:r>
            <a:r>
              <a:rPr sz="1800" dirty="0">
                <a:solidFill>
                  <a:srgbClr val="09272D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9272D"/>
                </a:solidFill>
                <a:latin typeface="Arial"/>
                <a:cs typeface="Arial"/>
              </a:rPr>
              <a:t>group of disorders of </a:t>
            </a:r>
            <a:r>
              <a:rPr sz="1800" dirty="0">
                <a:solidFill>
                  <a:srgbClr val="09272D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9272D"/>
                </a:solidFill>
                <a:latin typeface="Arial"/>
                <a:cs typeface="Arial"/>
              </a:rPr>
              <a:t>heart </a:t>
            </a:r>
            <a:r>
              <a:rPr sz="1800" spc="-10" dirty="0">
                <a:solidFill>
                  <a:srgbClr val="09272D"/>
                </a:solidFill>
                <a:latin typeface="Arial"/>
                <a:cs typeface="Arial"/>
              </a:rPr>
              <a:t>and</a:t>
            </a:r>
            <a:r>
              <a:rPr sz="1800" spc="85" dirty="0">
                <a:solidFill>
                  <a:srgbClr val="09272D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09272D"/>
                </a:solidFill>
                <a:latin typeface="Arial"/>
                <a:cs typeface="Arial"/>
              </a:rPr>
              <a:t>blood </a:t>
            </a:r>
            <a:r>
              <a:rPr sz="1800" spc="-5" dirty="0">
                <a:solidFill>
                  <a:srgbClr val="09272D"/>
                </a:solidFill>
                <a:latin typeface="Arial"/>
                <a:cs typeface="Arial"/>
              </a:rPr>
              <a:t>vessels. </a:t>
            </a:r>
            <a:endParaRPr lang="en-IN" sz="1800" spc="-5" dirty="0" smtClean="0">
              <a:solidFill>
                <a:srgbClr val="09272D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spc="-5" dirty="0" smtClean="0">
                <a:solidFill>
                  <a:srgbClr val="09272D"/>
                </a:solidFill>
                <a:latin typeface="Arial"/>
                <a:cs typeface="Arial"/>
              </a:rPr>
              <a:t>According </a:t>
            </a:r>
            <a:r>
              <a:rPr sz="1800" dirty="0">
                <a:solidFill>
                  <a:srgbClr val="09272D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9272D"/>
                </a:solidFill>
                <a:latin typeface="Arial"/>
                <a:cs typeface="Arial"/>
              </a:rPr>
              <a:t>a report </a:t>
            </a:r>
            <a:r>
              <a:rPr sz="1800" spc="-5" dirty="0" smtClean="0">
                <a:solidFill>
                  <a:srgbClr val="09272D"/>
                </a:solidFill>
                <a:latin typeface="Arial"/>
                <a:cs typeface="Arial"/>
              </a:rPr>
              <a:t>by</a:t>
            </a:r>
            <a:r>
              <a:rPr lang="en-IN" sz="1800" spc="-5" dirty="0" smtClean="0">
                <a:solidFill>
                  <a:srgbClr val="09272D"/>
                </a:solidFill>
                <a:latin typeface="Arial"/>
                <a:cs typeface="Arial"/>
              </a:rPr>
              <a:t> the</a:t>
            </a:r>
            <a:r>
              <a:rPr sz="1800" spc="-5" dirty="0" smtClean="0">
                <a:solidFill>
                  <a:srgbClr val="09272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9272D"/>
                </a:solidFill>
                <a:latin typeface="Arial"/>
                <a:cs typeface="Arial"/>
              </a:rPr>
              <a:t>WHO </a:t>
            </a:r>
            <a:r>
              <a:rPr sz="1800" spc="-5" dirty="0">
                <a:solidFill>
                  <a:srgbClr val="09272D"/>
                </a:solidFill>
                <a:latin typeface="Arial"/>
                <a:cs typeface="Arial"/>
              </a:rPr>
              <a:t>updated in June,</a:t>
            </a:r>
            <a:r>
              <a:rPr sz="1800" spc="70" dirty="0">
                <a:solidFill>
                  <a:srgbClr val="09272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9272D"/>
                </a:solidFill>
                <a:latin typeface="Arial"/>
                <a:cs typeface="Arial"/>
              </a:rPr>
              <a:t>2021: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F5FCFF"/>
              </a:buClr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9272D"/>
                </a:solidFill>
                <a:latin typeface="Arial"/>
                <a:cs typeface="Arial"/>
              </a:rPr>
              <a:t>Cardiovascular diseases (CVDs) are </a:t>
            </a:r>
            <a:r>
              <a:rPr sz="1800" b="1" dirty="0">
                <a:solidFill>
                  <a:srgbClr val="09272D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9272D"/>
                </a:solidFill>
                <a:latin typeface="Arial"/>
                <a:cs typeface="Arial"/>
              </a:rPr>
              <a:t>leading cause </a:t>
            </a:r>
            <a:r>
              <a:rPr sz="1800" b="1" dirty="0">
                <a:solidFill>
                  <a:srgbClr val="09272D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09272D"/>
                </a:solidFill>
                <a:latin typeface="Arial"/>
                <a:cs typeface="Arial"/>
              </a:rPr>
              <a:t>death</a:t>
            </a:r>
            <a:r>
              <a:rPr sz="1800" b="1" spc="130" dirty="0">
                <a:solidFill>
                  <a:srgbClr val="09272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9272D"/>
                </a:solidFill>
                <a:latin typeface="Arial"/>
                <a:cs typeface="Arial"/>
              </a:rPr>
              <a:t>globally.</a:t>
            </a:r>
            <a:endParaRPr sz="18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solidFill>
                  <a:srgbClr val="09272D"/>
                </a:solidFill>
                <a:latin typeface="Arial"/>
                <a:cs typeface="Arial"/>
              </a:rPr>
              <a:t>**</a:t>
            </a:r>
            <a:endParaRPr sz="1800" dirty="0">
              <a:latin typeface="Arial"/>
              <a:cs typeface="Arial"/>
            </a:endParaRPr>
          </a:p>
          <a:p>
            <a:pPr marL="354965" marR="5080" indent="-342900">
              <a:lnSpc>
                <a:spcPct val="114999"/>
              </a:lnSpc>
              <a:spcBef>
                <a:spcPts val="5"/>
              </a:spcBef>
              <a:buClr>
                <a:srgbClr val="F5FCFF"/>
              </a:buClr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b="1" spc="-30" dirty="0">
                <a:solidFill>
                  <a:srgbClr val="09272D"/>
                </a:solidFill>
                <a:latin typeface="Arial"/>
                <a:cs typeface="Arial"/>
              </a:rPr>
              <a:t>An </a:t>
            </a:r>
            <a:r>
              <a:rPr sz="1800" b="1" spc="-5" dirty="0" smtClean="0">
                <a:solidFill>
                  <a:srgbClr val="09272D"/>
                </a:solidFill>
                <a:latin typeface="Arial"/>
                <a:cs typeface="Arial"/>
              </a:rPr>
              <a:t>estimated</a:t>
            </a:r>
            <a:r>
              <a:rPr lang="en-IN" sz="1800" b="1" spc="-5" dirty="0" smtClean="0">
                <a:solidFill>
                  <a:srgbClr val="09272D"/>
                </a:solidFill>
                <a:latin typeface="Arial"/>
                <a:cs typeface="Arial"/>
              </a:rPr>
              <a:t>,</a:t>
            </a:r>
            <a:r>
              <a:rPr sz="1800" b="1" spc="-5" dirty="0" smtClean="0">
                <a:solidFill>
                  <a:srgbClr val="09272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9272D"/>
                </a:solidFill>
                <a:latin typeface="Arial"/>
                <a:cs typeface="Arial"/>
              </a:rPr>
              <a:t>17.9 </a:t>
            </a:r>
            <a:r>
              <a:rPr sz="1800" b="1" dirty="0">
                <a:solidFill>
                  <a:srgbClr val="09272D"/>
                </a:solidFill>
                <a:latin typeface="Arial"/>
                <a:cs typeface="Arial"/>
              </a:rPr>
              <a:t>million people died from </a:t>
            </a:r>
            <a:r>
              <a:rPr sz="1800" b="1" spc="-5" dirty="0">
                <a:solidFill>
                  <a:srgbClr val="09272D"/>
                </a:solidFill>
                <a:latin typeface="Arial"/>
                <a:cs typeface="Arial"/>
              </a:rPr>
              <a:t>CVDs </a:t>
            </a:r>
            <a:r>
              <a:rPr sz="1800" b="1" dirty="0">
                <a:solidFill>
                  <a:srgbClr val="09272D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09272D"/>
                </a:solidFill>
                <a:latin typeface="Arial"/>
                <a:cs typeface="Arial"/>
              </a:rPr>
              <a:t>2019, representing </a:t>
            </a:r>
            <a:r>
              <a:rPr sz="1800" b="1" spc="-5" dirty="0" smtClean="0">
                <a:solidFill>
                  <a:srgbClr val="09272D"/>
                </a:solidFill>
                <a:latin typeface="Arial"/>
                <a:cs typeface="Arial"/>
              </a:rPr>
              <a:t>32</a:t>
            </a:r>
            <a:r>
              <a:rPr sz="1800" b="1" spc="-5" dirty="0">
                <a:solidFill>
                  <a:srgbClr val="09272D"/>
                </a:solidFill>
                <a:latin typeface="Arial"/>
                <a:cs typeface="Arial"/>
              </a:rPr>
              <a:t>% </a:t>
            </a:r>
            <a:r>
              <a:rPr sz="1800" b="1" dirty="0">
                <a:solidFill>
                  <a:srgbClr val="09272D"/>
                </a:solidFill>
                <a:latin typeface="Arial"/>
                <a:cs typeface="Arial"/>
              </a:rPr>
              <a:t>of all global </a:t>
            </a:r>
            <a:r>
              <a:rPr sz="1800" b="1" spc="-5" dirty="0">
                <a:solidFill>
                  <a:srgbClr val="09272D"/>
                </a:solidFill>
                <a:latin typeface="Arial"/>
                <a:cs typeface="Arial"/>
              </a:rPr>
              <a:t>deaths. </a:t>
            </a:r>
            <a:r>
              <a:rPr lang="en-IN" sz="1800" b="1" spc="-5" dirty="0" smtClean="0">
                <a:solidFill>
                  <a:srgbClr val="09272D"/>
                </a:solidFill>
                <a:latin typeface="Arial"/>
                <a:cs typeface="Arial"/>
              </a:rPr>
              <a:t>From </a:t>
            </a:r>
            <a:r>
              <a:rPr sz="1800" b="1" spc="-5" dirty="0" smtClean="0">
                <a:solidFill>
                  <a:srgbClr val="09272D"/>
                </a:solidFill>
                <a:latin typeface="Arial"/>
                <a:cs typeface="Arial"/>
              </a:rPr>
              <a:t>these </a:t>
            </a:r>
            <a:r>
              <a:rPr sz="1800" b="1" spc="-5" dirty="0">
                <a:solidFill>
                  <a:srgbClr val="09272D"/>
                </a:solidFill>
                <a:latin typeface="Arial"/>
                <a:cs typeface="Arial"/>
              </a:rPr>
              <a:t>deaths, 85% </a:t>
            </a:r>
            <a:r>
              <a:rPr sz="1800" b="1" spc="5" dirty="0">
                <a:solidFill>
                  <a:srgbClr val="09272D"/>
                </a:solidFill>
                <a:latin typeface="Arial"/>
                <a:cs typeface="Arial"/>
              </a:rPr>
              <a:t>were </a:t>
            </a:r>
            <a:r>
              <a:rPr sz="1800" b="1" dirty="0">
                <a:solidFill>
                  <a:srgbClr val="09272D"/>
                </a:solidFill>
                <a:latin typeface="Arial"/>
                <a:cs typeface="Arial"/>
              </a:rPr>
              <a:t>due to </a:t>
            </a:r>
            <a:r>
              <a:rPr sz="1800" b="1" spc="-5" dirty="0">
                <a:solidFill>
                  <a:srgbClr val="09272D"/>
                </a:solidFill>
                <a:latin typeface="Arial"/>
                <a:cs typeface="Arial"/>
              </a:rPr>
              <a:t>heart attack </a:t>
            </a:r>
            <a:r>
              <a:rPr sz="1800" b="1" spc="-5" dirty="0" smtClean="0">
                <a:solidFill>
                  <a:srgbClr val="09272D"/>
                </a:solidFill>
                <a:latin typeface="Arial"/>
                <a:cs typeface="Arial"/>
              </a:rPr>
              <a:t>a</a:t>
            </a:r>
            <a:r>
              <a:rPr sz="1800" b="1" dirty="0" smtClean="0">
                <a:solidFill>
                  <a:srgbClr val="09272D"/>
                </a:solidFill>
                <a:latin typeface="Arial"/>
                <a:cs typeface="Arial"/>
              </a:rPr>
              <a:t>nd</a:t>
            </a:r>
            <a:r>
              <a:rPr sz="1800" b="1" spc="-10" dirty="0" smtClean="0">
                <a:solidFill>
                  <a:srgbClr val="09272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9272D"/>
                </a:solidFill>
                <a:latin typeface="Arial"/>
                <a:cs typeface="Arial"/>
              </a:rPr>
              <a:t>stroke.**</a:t>
            </a:r>
            <a:endParaRPr sz="1800" dirty="0">
              <a:latin typeface="Arial"/>
              <a:cs typeface="Arial"/>
            </a:endParaRPr>
          </a:p>
          <a:p>
            <a:pPr marL="354965" marR="880744" indent="-342900">
              <a:lnSpc>
                <a:spcPct val="114999"/>
              </a:lnSpc>
              <a:buClr>
                <a:srgbClr val="F5FCFF"/>
              </a:buClr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b="1" spc="-15" dirty="0">
                <a:solidFill>
                  <a:srgbClr val="09272D"/>
                </a:solidFill>
                <a:latin typeface="Arial"/>
                <a:cs typeface="Arial"/>
              </a:rPr>
              <a:t>Over </a:t>
            </a:r>
            <a:r>
              <a:rPr sz="1800" b="1" spc="-5" dirty="0">
                <a:solidFill>
                  <a:srgbClr val="09272D"/>
                </a:solidFill>
                <a:latin typeface="Arial"/>
                <a:cs typeface="Arial"/>
              </a:rPr>
              <a:t>three quarters </a:t>
            </a:r>
            <a:r>
              <a:rPr sz="1800" b="1" dirty="0">
                <a:solidFill>
                  <a:srgbClr val="09272D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09272D"/>
                </a:solidFill>
                <a:latin typeface="Arial"/>
                <a:cs typeface="Arial"/>
              </a:rPr>
              <a:t>CVD deaths take place </a:t>
            </a:r>
            <a:r>
              <a:rPr sz="1800" b="1" dirty="0">
                <a:solidFill>
                  <a:srgbClr val="09272D"/>
                </a:solidFill>
                <a:latin typeface="Arial"/>
                <a:cs typeface="Arial"/>
              </a:rPr>
              <a:t>in </a:t>
            </a:r>
            <a:r>
              <a:rPr sz="1800" b="1" spc="5" dirty="0">
                <a:solidFill>
                  <a:srgbClr val="09272D"/>
                </a:solidFill>
                <a:latin typeface="Arial"/>
                <a:cs typeface="Arial"/>
              </a:rPr>
              <a:t>low-and </a:t>
            </a:r>
            <a:r>
              <a:rPr sz="1800" b="1" dirty="0" smtClean="0">
                <a:solidFill>
                  <a:srgbClr val="09272D"/>
                </a:solidFill>
                <a:latin typeface="Arial"/>
                <a:cs typeface="Arial"/>
              </a:rPr>
              <a:t>middle-income</a:t>
            </a:r>
            <a:r>
              <a:rPr sz="1800" b="1" spc="-10" dirty="0" smtClean="0">
                <a:solidFill>
                  <a:srgbClr val="09272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9272D"/>
                </a:solidFill>
                <a:latin typeface="Arial"/>
                <a:cs typeface="Arial"/>
              </a:rPr>
              <a:t>countries.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10001" r="11482" b="9999"/>
          <a:stretch/>
        </p:blipFill>
        <p:spPr>
          <a:xfrm>
            <a:off x="6934201" y="1197438"/>
            <a:ext cx="2154115" cy="2441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7060" y="514350"/>
            <a:ext cx="51285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3.Dataset Preparation</a:t>
            </a:r>
            <a:endParaRPr lang="en-IN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8436" y="1200150"/>
            <a:ext cx="8221431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72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 the data sets: </a:t>
            </a:r>
            <a:r>
              <a:rPr lang="en-GB" sz="1725" dirty="0" smtClean="0">
                <a:latin typeface="Arial" panose="020B0604020202020204" pitchFamily="34" charset="0"/>
                <a:cs typeface="Arial" panose="020B0604020202020204" pitchFamily="34" charset="0"/>
              </a:rPr>
              <a:t>imported the dataset from </a:t>
            </a:r>
            <a:r>
              <a:rPr lang="en-GB" sz="172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en-GB" sz="1725" dirty="0" smtClean="0">
                <a:latin typeface="Arial" panose="020B0604020202020204" pitchFamily="34" charset="0"/>
                <a:cs typeface="Arial" panose="020B0604020202020204" pitchFamily="34" charset="0"/>
              </a:rPr>
              <a:t> drive</a:t>
            </a:r>
            <a:endParaRPr lang="en-GB" sz="17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sz="17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725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Libraries:</a:t>
            </a:r>
            <a:r>
              <a:rPr lang="en-GB" sz="172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72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GB" sz="1725" dirty="0" smtClean="0">
                <a:latin typeface="Arial" panose="020B0604020202020204" pitchFamily="34" charset="0"/>
                <a:cs typeface="Arial" panose="020B0604020202020204" pitchFamily="34" charset="0"/>
              </a:rPr>
              <a:t>, Pandas, </a:t>
            </a:r>
            <a:r>
              <a:rPr lang="en-GB" sz="172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en-GB" sz="1725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72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GB" sz="1725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725" dirty="0" smtClean="0">
                <a:latin typeface="Arial" panose="020B0604020202020204" pitchFamily="34" charset="0"/>
                <a:cs typeface="Arial" panose="020B0604020202020204" pitchFamily="34" charset="0"/>
              </a:rPr>
              <a:t> etc…</a:t>
            </a:r>
            <a:endParaRPr lang="en-GB" sz="17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16" y="2351286"/>
            <a:ext cx="5095869" cy="272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6382"/>
            <a:ext cx="326705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dirty="0">
                <a:solidFill>
                  <a:srgbClr val="C00000"/>
                </a:solidFill>
                <a:latin typeface="Arial"/>
                <a:cs typeface="Arial"/>
              </a:rPr>
              <a:t>4</a:t>
            </a:r>
            <a:r>
              <a:rPr lang="en-IN" sz="2800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dirty="0" smtClean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sz="2800" spc="-85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8349615" cy="31177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5" dirty="0" smtClean="0">
                <a:solidFill>
                  <a:srgbClr val="09272D"/>
                </a:solidFill>
                <a:latin typeface="Carlito"/>
                <a:cs typeface="Carlito"/>
              </a:rPr>
              <a:t>Dataset c</a:t>
            </a:r>
            <a:r>
              <a:rPr lang="en-GB" sz="1800" spc="-5" dirty="0" smtClean="0">
                <a:solidFill>
                  <a:srgbClr val="09272D"/>
                </a:solidFill>
                <a:latin typeface="Carlito"/>
                <a:cs typeface="Carlito"/>
              </a:rPr>
              <a:t>ontains </a:t>
            </a:r>
            <a:r>
              <a:rPr lang="en-IN" dirty="0" smtClean="0"/>
              <a:t>3390 rows, 17 features</a:t>
            </a:r>
            <a:endParaRPr lang="en-GB" sz="1800" spc="-5" dirty="0" smtClean="0">
              <a:solidFill>
                <a:srgbClr val="09272D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pc="-5" dirty="0">
              <a:solidFill>
                <a:srgbClr val="09272D"/>
              </a:solidFill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800" spc="-5" dirty="0" smtClean="0">
                <a:solidFill>
                  <a:srgbClr val="09272D"/>
                </a:solidFill>
                <a:latin typeface="Carlito"/>
                <a:cs typeface="Carlito"/>
              </a:rPr>
              <a:t>Sex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: male or female ("M" or</a:t>
            </a:r>
            <a:r>
              <a:rPr sz="1800" spc="65" dirty="0">
                <a:solidFill>
                  <a:srgbClr val="09272D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"F")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335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Age: Age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patient;(Continuous</a:t>
            </a:r>
            <a:r>
              <a:rPr sz="1800" spc="75" dirty="0">
                <a:solidFill>
                  <a:srgbClr val="09272D"/>
                </a:solidFill>
                <a:latin typeface="Carlito"/>
                <a:cs typeface="Carlito"/>
              </a:rPr>
              <a:t> </a:t>
            </a:r>
            <a:r>
              <a:rPr sz="1800" dirty="0" smtClean="0">
                <a:solidFill>
                  <a:srgbClr val="09272D"/>
                </a:solidFill>
                <a:latin typeface="Carlito"/>
                <a:cs typeface="Carlito"/>
              </a:rPr>
              <a:t>-</a:t>
            </a:r>
            <a:r>
              <a:rPr lang="en-IN" dirty="0">
                <a:latin typeface="Carlito"/>
                <a:cs typeface="Carlito"/>
              </a:rPr>
              <a:t> </a:t>
            </a:r>
            <a:r>
              <a:rPr sz="1800" spc="-5" dirty="0" smtClean="0">
                <a:solidFill>
                  <a:srgbClr val="09272D"/>
                </a:solidFill>
                <a:latin typeface="Carlito"/>
                <a:cs typeface="Carlito"/>
              </a:rPr>
              <a:t>Although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recorded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ages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have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been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truncated towhole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numbers, the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concept of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age</a:t>
            </a:r>
            <a:r>
              <a:rPr sz="1800" spc="190" dirty="0">
                <a:solidFill>
                  <a:srgbClr val="09272D"/>
                </a:solidFill>
                <a:latin typeface="Carlito"/>
                <a:cs typeface="Carlito"/>
              </a:rPr>
              <a:t> </a:t>
            </a:r>
            <a:r>
              <a:rPr sz="1800" dirty="0" smtClean="0">
                <a:solidFill>
                  <a:srgbClr val="09272D"/>
                </a:solidFill>
                <a:latin typeface="Carlito"/>
                <a:cs typeface="Carlito"/>
              </a:rPr>
              <a:t>is</a:t>
            </a:r>
            <a:r>
              <a:rPr sz="1800" spc="-5" dirty="0" smtClean="0">
                <a:solidFill>
                  <a:srgbClr val="09272D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continuous)</a:t>
            </a:r>
            <a:endParaRPr sz="1800" dirty="0">
              <a:latin typeface="Carlito"/>
              <a:cs typeface="Carlito"/>
            </a:endParaRPr>
          </a:p>
          <a:p>
            <a:pPr marL="298450" indent="-285750" algn="just">
              <a:lnSpc>
                <a:spcPct val="100000"/>
              </a:lnSpc>
              <a:spcBef>
                <a:spcPts val="1320"/>
              </a:spcBef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is_smoking: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whether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or not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patient is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current smoker ("YES" or</a:t>
            </a:r>
            <a:r>
              <a:rPr sz="1800" spc="100" dirty="0">
                <a:solidFill>
                  <a:srgbClr val="09272D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"NO")</a:t>
            </a:r>
            <a:endParaRPr sz="1800" dirty="0">
              <a:latin typeface="Carlito"/>
              <a:cs typeface="Carlito"/>
            </a:endParaRPr>
          </a:p>
          <a:p>
            <a:pPr marL="298450" marR="5080" indent="-285750" algn="just">
              <a:lnSpc>
                <a:spcPct val="114999"/>
              </a:lnSpc>
              <a:spcBef>
                <a:spcPts val="994"/>
              </a:spcBef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Cigs Per Day: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the number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of cigarettes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that the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person smoked on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average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in one day.(</a:t>
            </a:r>
            <a:r>
              <a:rPr sz="1800" spc="-5" dirty="0" smtClean="0">
                <a:solidFill>
                  <a:srgbClr val="09272D"/>
                </a:solidFill>
                <a:latin typeface="Carlito"/>
                <a:cs typeface="Carlito"/>
              </a:rPr>
              <a:t>ca</a:t>
            </a:r>
            <a:r>
              <a:rPr sz="1800" dirty="0" smtClean="0">
                <a:solidFill>
                  <a:srgbClr val="09272D"/>
                </a:solidFill>
                <a:latin typeface="Carlito"/>
                <a:cs typeface="Carlito"/>
              </a:rPr>
              <a:t>n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be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considered continuous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one can have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any number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of cigarettes,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even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half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a </a:t>
            </a:r>
            <a:r>
              <a:rPr sz="1800" spc="-5" dirty="0" smtClean="0">
                <a:solidFill>
                  <a:srgbClr val="09272D"/>
                </a:solidFill>
                <a:latin typeface="Carlito"/>
                <a:cs typeface="Carlito"/>
              </a:rPr>
              <a:t>cigaret</a:t>
            </a:r>
            <a:r>
              <a:rPr sz="1800" dirty="0" smtClean="0">
                <a:solidFill>
                  <a:srgbClr val="09272D"/>
                </a:solidFill>
                <a:latin typeface="Carlito"/>
                <a:cs typeface="Carlito"/>
              </a:rPr>
              <a:t>te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.)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514858"/>
            <a:ext cx="49364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sz="28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5" dirty="0" smtClean="0">
                <a:solidFill>
                  <a:srgbClr val="C00000"/>
                </a:solidFill>
                <a:latin typeface="Arial"/>
                <a:cs typeface="Arial"/>
              </a:rPr>
              <a:t>Summary</a:t>
            </a:r>
            <a:r>
              <a:rPr lang="en-IN" sz="2800" spc="-5" dirty="0" smtClean="0">
                <a:solidFill>
                  <a:srgbClr val="C00000"/>
                </a:solidFill>
                <a:latin typeface="Arial"/>
                <a:cs typeface="Arial"/>
              </a:rPr>
              <a:t>(Continued…)</a:t>
            </a:r>
            <a:endParaRPr sz="28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104391"/>
            <a:ext cx="8105140" cy="39497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BP Meds: whether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or not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patient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was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on blood pressure medication</a:t>
            </a:r>
            <a:r>
              <a:rPr sz="1800" spc="145" dirty="0">
                <a:solidFill>
                  <a:srgbClr val="09272D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9272D"/>
                </a:solidFill>
                <a:latin typeface="Carlito"/>
                <a:cs typeface="Carlito"/>
              </a:rPr>
              <a:t>(Nominal)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33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Prevalent Stroke: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whether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or not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patient had previously had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stroke</a:t>
            </a:r>
            <a:r>
              <a:rPr sz="1800" spc="170" dirty="0">
                <a:solidFill>
                  <a:srgbClr val="09272D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9272D"/>
                </a:solidFill>
                <a:latin typeface="Carlito"/>
                <a:cs typeface="Carlito"/>
              </a:rPr>
              <a:t>(Nominal)</a:t>
            </a:r>
            <a:endParaRPr sz="1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Prevalent Hyp: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whether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or not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patient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was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hypertensive</a:t>
            </a:r>
            <a:r>
              <a:rPr sz="1800" spc="114" dirty="0">
                <a:solidFill>
                  <a:srgbClr val="09272D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9272D"/>
                </a:solidFill>
                <a:latin typeface="Carlito"/>
                <a:cs typeface="Carlito"/>
              </a:rPr>
              <a:t>(Nominal)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32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Diabetes: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whether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or not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patient had diabetes</a:t>
            </a:r>
            <a:r>
              <a:rPr sz="1800" spc="90" dirty="0">
                <a:solidFill>
                  <a:srgbClr val="09272D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(Nominal)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33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Tot Chol: total cholesterol level</a:t>
            </a:r>
            <a:r>
              <a:rPr sz="1800" spc="75" dirty="0">
                <a:solidFill>
                  <a:srgbClr val="09272D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(Continuous)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32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Sys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BP: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systolic blood pressure</a:t>
            </a:r>
            <a:r>
              <a:rPr sz="1800" spc="25" dirty="0">
                <a:solidFill>
                  <a:srgbClr val="09272D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(Continuous)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32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Dia </a:t>
            </a: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BP: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diastolic blood pressure</a:t>
            </a:r>
            <a:r>
              <a:rPr sz="1800" spc="65" dirty="0">
                <a:solidFill>
                  <a:srgbClr val="09272D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(Continuous)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33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9272D"/>
                </a:solidFill>
                <a:latin typeface="Carlito"/>
                <a:cs typeface="Carlito"/>
              </a:rPr>
              <a:t>BMI: Body Mass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Index</a:t>
            </a:r>
            <a:r>
              <a:rPr sz="1800" spc="-20" dirty="0">
                <a:solidFill>
                  <a:srgbClr val="09272D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9272D"/>
                </a:solidFill>
                <a:latin typeface="Carlito"/>
                <a:cs typeface="Carlito"/>
              </a:rPr>
              <a:t>(Continuous)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4850" y="1197438"/>
            <a:ext cx="8183245" cy="17934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2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 Rate: heart rate (</a:t>
            </a:r>
            <a:r>
              <a:rPr sz="1800" spc="-5" dirty="0" smtClean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en-IN" sz="1800" spc="-5" dirty="0" smtClean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smtClean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1800" spc="-5"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research, variables such </a:t>
            </a:r>
            <a:r>
              <a:rPr sz="1800"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1800" spc="-5"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 rate </a:t>
            </a:r>
            <a:r>
              <a:rPr sz="1800"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 </a:t>
            </a:r>
            <a:r>
              <a:rPr sz="1800" spc="-5"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fact discrete, </a:t>
            </a:r>
            <a:r>
              <a:rPr sz="1800"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yet are </a:t>
            </a:r>
            <a:r>
              <a:rPr sz="1800" spc="-10" dirty="0" smtClean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z="1800" spc="-5" dirty="0" smtClean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sidered </a:t>
            </a:r>
            <a:r>
              <a:rPr sz="1800" spc="-5"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because of large </a:t>
            </a:r>
            <a:r>
              <a:rPr sz="1800"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1800" spc="-5"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possible</a:t>
            </a:r>
            <a:r>
              <a:rPr sz="1800" spc="135"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values.)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32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5" dirty="0" smtClean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Glucose</a:t>
            </a:r>
            <a:r>
              <a:rPr sz="1800" spc="-5"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glucose level</a:t>
            </a:r>
            <a:r>
              <a:rPr sz="1800" spc="50"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(Continuous)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315"/>
              </a:spcBef>
              <a:buClr>
                <a:schemeClr val="tx1"/>
              </a:buClr>
              <a:buSzPct val="128571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pc="-5" dirty="0" err="1" smtClean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TenYearCHD</a:t>
            </a:r>
            <a:r>
              <a:rPr sz="1400" spc="-5"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400" spc="-20"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 smtClean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10-year </a:t>
            </a:r>
            <a:r>
              <a:rPr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</a:t>
            </a:r>
            <a:r>
              <a:rPr spc="-5"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coronary heart disease </a:t>
            </a:r>
            <a:r>
              <a:rPr spc="-5"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CHD(binary: </a:t>
            </a:r>
            <a:r>
              <a:rPr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“1”, means </a:t>
            </a:r>
            <a:r>
              <a:rPr spc="-5"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“Yes”, </a:t>
            </a:r>
            <a:r>
              <a:rPr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“0” means</a:t>
            </a:r>
            <a:r>
              <a:rPr spc="-215"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09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“No”)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702360" y="514858"/>
            <a:ext cx="49364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000" b="1" i="0">
                <a:solidFill>
                  <a:srgbClr val="F8000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N" sz="2800" kern="0" spc="-5" dirty="0" smtClean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lang="en-IN" sz="2800" kern="0" spc="-55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IN" sz="2800" kern="0" spc="-5" dirty="0" smtClean="0">
                <a:solidFill>
                  <a:srgbClr val="C00000"/>
                </a:solidFill>
                <a:latin typeface="Arial"/>
                <a:cs typeface="Arial"/>
              </a:rPr>
              <a:t>Summary(Continued…)</a:t>
            </a:r>
            <a:endParaRPr lang="en-IN" sz="2800" kern="0" dirty="0">
              <a:solidFill>
                <a:srgbClr val="C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28860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5" dirty="0">
                <a:solidFill>
                  <a:srgbClr val="CC0000"/>
                </a:solidFill>
                <a:latin typeface="Arial"/>
                <a:cs typeface="Arial"/>
              </a:rPr>
              <a:t>5</a:t>
            </a:r>
            <a:r>
              <a:rPr lang="en-IN" sz="2800" spc="-5" dirty="0" smtClean="0">
                <a:solidFill>
                  <a:srgbClr val="CC0000"/>
                </a:solidFill>
                <a:latin typeface="Arial"/>
                <a:cs typeface="Arial"/>
              </a:rPr>
              <a:t>.</a:t>
            </a:r>
            <a:r>
              <a:rPr sz="2800" spc="-5" dirty="0" smtClean="0">
                <a:solidFill>
                  <a:srgbClr val="CC0000"/>
                </a:solidFill>
                <a:latin typeface="Arial"/>
                <a:cs typeface="Arial"/>
              </a:rPr>
              <a:t>Data</a:t>
            </a:r>
            <a:r>
              <a:rPr sz="2800" spc="-40" dirty="0" smtClean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Arial"/>
                <a:cs typeface="Arial"/>
              </a:rPr>
              <a:t>Analysis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2195830" cy="160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800" spc="-5" dirty="0">
                <a:solidFill>
                  <a:srgbClr val="09272D"/>
                </a:solidFill>
                <a:latin typeface="Arial"/>
                <a:cs typeface="Arial"/>
              </a:rPr>
              <a:t>These </a:t>
            </a:r>
            <a:r>
              <a:rPr sz="1800" spc="-15" dirty="0">
                <a:solidFill>
                  <a:srgbClr val="09272D"/>
                </a:solidFill>
                <a:latin typeface="Arial"/>
                <a:cs typeface="Arial"/>
              </a:rPr>
              <a:t>two </a:t>
            </a:r>
            <a:r>
              <a:rPr sz="1800" spc="-5" dirty="0">
                <a:solidFill>
                  <a:srgbClr val="09272D"/>
                </a:solidFill>
                <a:latin typeface="Arial"/>
                <a:cs typeface="Arial"/>
              </a:rPr>
              <a:t>plots are  </a:t>
            </a:r>
            <a:r>
              <a:rPr sz="1800" spc="-10" dirty="0">
                <a:solidFill>
                  <a:srgbClr val="09272D"/>
                </a:solidFill>
                <a:latin typeface="Arial"/>
                <a:cs typeface="Arial"/>
              </a:rPr>
              <a:t>showing </a:t>
            </a:r>
            <a:r>
              <a:rPr sz="1800" spc="-5" dirty="0">
                <a:solidFill>
                  <a:srgbClr val="09272D"/>
                </a:solidFill>
                <a:latin typeface="Arial"/>
                <a:cs typeface="Arial"/>
              </a:rPr>
              <a:t>presence </a:t>
            </a:r>
            <a:r>
              <a:rPr sz="1800" dirty="0">
                <a:solidFill>
                  <a:srgbClr val="09272D"/>
                </a:solidFill>
                <a:latin typeface="Arial"/>
                <a:cs typeface="Arial"/>
              </a:rPr>
              <a:t>of  </a:t>
            </a:r>
            <a:r>
              <a:rPr sz="1800" spc="-5" dirty="0">
                <a:solidFill>
                  <a:srgbClr val="09272D"/>
                </a:solidFill>
                <a:latin typeface="Arial"/>
                <a:cs typeface="Arial"/>
              </a:rPr>
              <a:t>Null values and </a:t>
            </a:r>
            <a:r>
              <a:rPr sz="1800" dirty="0">
                <a:solidFill>
                  <a:srgbClr val="09272D"/>
                </a:solidFill>
                <a:latin typeface="Arial"/>
                <a:cs typeface="Arial"/>
              </a:rPr>
              <a:t>after  </a:t>
            </a:r>
            <a:r>
              <a:rPr sz="1800" spc="-5" dirty="0">
                <a:solidFill>
                  <a:srgbClr val="09272D"/>
                </a:solidFill>
                <a:latin typeface="Arial"/>
                <a:cs typeface="Arial"/>
              </a:rPr>
              <a:t>Removing null</a:t>
            </a:r>
            <a:r>
              <a:rPr sz="1800" spc="-60" dirty="0">
                <a:solidFill>
                  <a:srgbClr val="09272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9272D"/>
                </a:solidFill>
                <a:latin typeface="Arial"/>
                <a:cs typeface="Arial"/>
              </a:rPr>
              <a:t>values  </a:t>
            </a:r>
            <a:r>
              <a:rPr sz="1800" dirty="0">
                <a:solidFill>
                  <a:srgbClr val="09272D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09272D"/>
                </a:solidFill>
                <a:latin typeface="Arial"/>
                <a:cs typeface="Arial"/>
              </a:rPr>
              <a:t>our</a:t>
            </a:r>
            <a:r>
              <a:rPr sz="1800" spc="-20" dirty="0">
                <a:solidFill>
                  <a:srgbClr val="09272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9272D"/>
                </a:solidFill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9400" y="1218729"/>
            <a:ext cx="2715767" cy="3173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3600" y="1197438"/>
            <a:ext cx="2842747" cy="3155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1072</Words>
  <Application>Microsoft Office PowerPoint</Application>
  <PresentationFormat>On-screen Show (16:9)</PresentationFormat>
  <Paragraphs>127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Carlito</vt:lpstr>
      <vt:lpstr>Verdana</vt:lpstr>
      <vt:lpstr>Office Theme</vt:lpstr>
      <vt:lpstr>Capstone Project - 3</vt:lpstr>
      <vt:lpstr>Point of Discussion</vt:lpstr>
      <vt:lpstr>1.Problem Statement</vt:lpstr>
      <vt:lpstr>2.Introduction</vt:lpstr>
      <vt:lpstr>PowerPoint Presentation</vt:lpstr>
      <vt:lpstr>4.Data Summary</vt:lpstr>
      <vt:lpstr>Data Summary(Continued…)</vt:lpstr>
      <vt:lpstr>PowerPoint Presentation</vt:lpstr>
      <vt:lpstr>5.Data Analysis</vt:lpstr>
      <vt:lpstr>Outlier Detection</vt:lpstr>
      <vt:lpstr>Which gender is more prone to CHD</vt:lpstr>
      <vt:lpstr>PowerPoint Presentation</vt:lpstr>
      <vt:lpstr>PowerPoint Presentation</vt:lpstr>
      <vt:lpstr>Hypertension wise analysis  From this plot we can say that  there is a chance of having heart  disease of a person who is going  through hypertension, which is an  obvious thing.</vt:lpstr>
      <vt:lpstr>Blood Pressure wise Risk Analysis</vt:lpstr>
      <vt:lpstr>Risk Analysis of Smookers</vt:lpstr>
      <vt:lpstr>Age Group Wise Analysis</vt:lpstr>
      <vt:lpstr>Heartrate Wise Analysis</vt:lpstr>
      <vt:lpstr>PowerPoint Presentation</vt:lpstr>
      <vt:lpstr>Blood Pressure Wise Analysis</vt:lpstr>
      <vt:lpstr>6.Handling Class Imbalance</vt:lpstr>
      <vt:lpstr>6.Confusion Matrix of different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Importance of XGBoost</vt:lpstr>
      <vt:lpstr>8.Challenges</vt:lpstr>
      <vt:lpstr>9.Conclusion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Cardiovascular Risk Prediction Team Members Jogapritam Sahu Sanjeev Thakur</dc:title>
  <dc:creator>Bullet</dc:creator>
  <cp:lastModifiedBy>MANAS</cp:lastModifiedBy>
  <cp:revision>32</cp:revision>
  <dcterms:created xsi:type="dcterms:W3CDTF">2022-08-19T14:27:52Z</dcterms:created>
  <dcterms:modified xsi:type="dcterms:W3CDTF">2022-08-22T06:50:22Z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2022-08-19T00:00:00Z</vt:filetime>
  </property>
</Properties>
</file>