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CE9A970-8245-4A05-8A38-D17B70F3AAD6}">
  <a:tblStyle styleId="{8CE9A970-8245-4A05-8A38-D17B70F3AAD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4c6edb3fa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4c6edb3fa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4c6edb3f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34c6edb3f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34c6edb3f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34c6edb3f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4c6edb3f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34c6edb3f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34c6edb3f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34c6edb3f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34c6edb3f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34c6edb3f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4c6edb3fa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4c6edb3f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34c6edb3f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34c6edb3f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34c6edb3fa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34c6edb3fa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34c6edb3fa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34c6edb3fa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34c6edb3f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34c6edb3f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34c6edb3fa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34c6edb3fa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34c6edb3fa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34c6edb3fa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37ac23b8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37ac23b8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37ac23b8b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37ac23b8b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39f3cfb6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39f3cfb6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37ac23b8b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37ac23b8b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34c6edb3f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34c6edb3f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34c6edb3f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34c6edb3f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34c6edb3f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34c6edb3f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34c6edb3f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34c6edb3f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34c6edb3f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34c6edb3f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34c6edb3f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34c6edb3f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34c6edb3f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34c6edb3f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8589450" y="135575"/>
            <a:ext cx="492925" cy="4929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pic>
        <p:nvPicPr>
          <p:cNvPr id="55" name="Google Shape;55;p13"/>
          <p:cNvPicPr preferRelativeResize="0"/>
          <p:nvPr/>
        </p:nvPicPr>
        <p:blipFill>
          <a:blip r:embed="rId3">
            <a:alphaModFix/>
          </a:blip>
          <a:stretch>
            <a:fillRect/>
          </a:stretch>
        </p:blipFill>
        <p:spPr>
          <a:xfrm>
            <a:off x="4572000" y="2046761"/>
            <a:ext cx="5220075" cy="3477289"/>
          </a:xfrm>
          <a:prstGeom prst="rect">
            <a:avLst/>
          </a:prstGeom>
          <a:noFill/>
          <a:ln>
            <a:noFill/>
          </a:ln>
        </p:spPr>
      </p:pic>
      <p:sp>
        <p:nvSpPr>
          <p:cNvPr id="56" name="Google Shape;56;p13"/>
          <p:cNvSpPr txBox="1"/>
          <p:nvPr/>
        </p:nvSpPr>
        <p:spPr>
          <a:xfrm>
            <a:off x="2144250" y="3064175"/>
            <a:ext cx="4855500" cy="1108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1C4587"/>
                </a:solidFill>
              </a:rPr>
              <a:t>Prepared By:</a:t>
            </a:r>
            <a:r>
              <a:rPr b="1" lang="en" sz="2000">
                <a:solidFill>
                  <a:srgbClr val="1C4587"/>
                </a:solidFill>
              </a:rPr>
              <a:t>-</a:t>
            </a:r>
            <a:endParaRPr b="1" sz="2000">
              <a:solidFill>
                <a:srgbClr val="1C4587"/>
              </a:solidFill>
            </a:endParaRPr>
          </a:p>
          <a:p>
            <a:pPr indent="0" lvl="0" marL="0" rtl="0" algn="ctr">
              <a:spcBef>
                <a:spcPts val="0"/>
              </a:spcBef>
              <a:spcAft>
                <a:spcPts val="0"/>
              </a:spcAft>
              <a:buNone/>
            </a:pPr>
            <a:r>
              <a:t/>
            </a:r>
            <a:endParaRPr b="1" sz="2000">
              <a:solidFill>
                <a:srgbClr val="1C4587"/>
              </a:solidFill>
            </a:endParaRPr>
          </a:p>
          <a:p>
            <a:pPr indent="0" lvl="0" marL="0" rtl="0" algn="ctr">
              <a:spcBef>
                <a:spcPts val="0"/>
              </a:spcBef>
              <a:spcAft>
                <a:spcPts val="0"/>
              </a:spcAft>
              <a:buNone/>
            </a:pPr>
            <a:r>
              <a:rPr lang="en" sz="2000">
                <a:solidFill>
                  <a:srgbClr val="0000FF"/>
                </a:solidFill>
              </a:rPr>
              <a:t>Manas Ranjan Behera</a:t>
            </a:r>
            <a:endParaRPr sz="2000">
              <a:solidFill>
                <a:srgbClr val="0000FF"/>
              </a:solidFill>
            </a:endParaRPr>
          </a:p>
        </p:txBody>
      </p:sp>
      <p:sp>
        <p:nvSpPr>
          <p:cNvPr id="57" name="Google Shape;57;p13"/>
          <p:cNvSpPr txBox="1"/>
          <p:nvPr>
            <p:ph idx="1" type="subTitle"/>
          </p:nvPr>
        </p:nvSpPr>
        <p:spPr>
          <a:xfrm>
            <a:off x="361000" y="21754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rgbClr val="1C4587"/>
                </a:solidFill>
              </a:rPr>
              <a:t>NYC Taxi Trip Time Prediction</a:t>
            </a:r>
            <a:endParaRPr b="1">
              <a:solidFill>
                <a:srgbClr val="1C4587"/>
              </a:solidFill>
            </a:endParaRPr>
          </a:p>
        </p:txBody>
      </p:sp>
      <p:sp>
        <p:nvSpPr>
          <p:cNvPr id="58" name="Google Shape;58;p13"/>
          <p:cNvSpPr txBox="1"/>
          <p:nvPr>
            <p:ph type="ctrTitle"/>
          </p:nvPr>
        </p:nvSpPr>
        <p:spPr>
          <a:xfrm>
            <a:off x="311700" y="854275"/>
            <a:ext cx="8520600" cy="1035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FF0000"/>
                </a:solidFill>
              </a:rPr>
              <a:t>Capstone Project - 2</a:t>
            </a:r>
            <a:endParaRPr>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b="1" lang="en" sz="3600">
                <a:solidFill>
                  <a:srgbClr val="CC0000"/>
                </a:solidFill>
              </a:rPr>
              <a:t>Continued...</a:t>
            </a:r>
            <a:endParaRPr/>
          </a:p>
          <a:p>
            <a:pPr indent="0" lvl="0" marL="0" rtl="0" algn="l">
              <a:spcBef>
                <a:spcPts val="0"/>
              </a:spcBef>
              <a:spcAft>
                <a:spcPts val="0"/>
              </a:spcAft>
              <a:buNone/>
            </a:pPr>
            <a:r>
              <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114300" rtl="0" algn="l">
              <a:lnSpc>
                <a:spcPct val="150000"/>
              </a:lnSpc>
              <a:spcBef>
                <a:spcPts val="0"/>
              </a:spcBef>
              <a:spcAft>
                <a:spcPts val="0"/>
              </a:spcAft>
              <a:buClr>
                <a:schemeClr val="dk1"/>
              </a:buClr>
              <a:buSzPts val="1100"/>
              <a:buFont typeface="Arial"/>
              <a:buNone/>
            </a:pPr>
            <a:r>
              <a:rPr lang="en" sz="1400">
                <a:solidFill>
                  <a:srgbClr val="134F5C"/>
                </a:solidFill>
              </a:rPr>
              <a:t>● </a:t>
            </a:r>
            <a:r>
              <a:rPr b="1" lang="en" sz="1400">
                <a:solidFill>
                  <a:srgbClr val="134F5C"/>
                </a:solidFill>
              </a:rPr>
              <a:t>Pickup Time of Day</a:t>
            </a:r>
            <a:r>
              <a:rPr lang="en" sz="1400">
                <a:solidFill>
                  <a:srgbClr val="134F5C"/>
                </a:solidFill>
              </a:rPr>
              <a:t>: As we saw below, most of the taxi pickups are at evening followed by morning</a:t>
            </a:r>
            <a:endParaRPr sz="1400">
              <a:solidFill>
                <a:srgbClr val="134F5C"/>
              </a:solidFill>
            </a:endParaRPr>
          </a:p>
          <a:p>
            <a:pPr indent="0" lvl="0" marL="114300" rtl="0" algn="l">
              <a:lnSpc>
                <a:spcPct val="150000"/>
              </a:lnSpc>
              <a:spcBef>
                <a:spcPts val="0"/>
              </a:spcBef>
              <a:spcAft>
                <a:spcPts val="0"/>
              </a:spcAft>
              <a:buClr>
                <a:schemeClr val="dk1"/>
              </a:buClr>
              <a:buSzPts val="1100"/>
              <a:buFont typeface="Arial"/>
              <a:buNone/>
            </a:pPr>
            <a:r>
              <a:rPr lang="en" sz="1400">
                <a:solidFill>
                  <a:srgbClr val="134F5C"/>
                </a:solidFill>
              </a:rPr>
              <a:t>	which could be because of school and jobs.</a:t>
            </a:r>
            <a:endParaRPr sz="1400">
              <a:solidFill>
                <a:srgbClr val="134F5C"/>
              </a:solidFill>
            </a:endParaRPr>
          </a:p>
        </p:txBody>
      </p:sp>
      <p:pic>
        <p:nvPicPr>
          <p:cNvPr id="118" name="Google Shape;118;p22"/>
          <p:cNvPicPr preferRelativeResize="0"/>
          <p:nvPr/>
        </p:nvPicPr>
        <p:blipFill>
          <a:blip r:embed="rId3">
            <a:alphaModFix/>
          </a:blip>
          <a:stretch>
            <a:fillRect/>
          </a:stretch>
        </p:blipFill>
        <p:spPr>
          <a:xfrm>
            <a:off x="3012513" y="1885950"/>
            <a:ext cx="5819775" cy="3257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b="1" lang="en" sz="3600">
                <a:solidFill>
                  <a:srgbClr val="CC0000"/>
                </a:solidFill>
              </a:rPr>
              <a:t>Continued...</a:t>
            </a:r>
            <a:endParaRPr/>
          </a:p>
          <a:p>
            <a:pPr indent="0" lvl="0" marL="0" rtl="0" algn="l">
              <a:spcBef>
                <a:spcPts val="0"/>
              </a:spcBef>
              <a:spcAft>
                <a:spcPts val="0"/>
              </a:spcAft>
              <a:buNone/>
            </a:pPr>
            <a:r>
              <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114300" rtl="0" algn="l">
              <a:lnSpc>
                <a:spcPct val="150000"/>
              </a:lnSpc>
              <a:spcBef>
                <a:spcPts val="0"/>
              </a:spcBef>
              <a:spcAft>
                <a:spcPts val="0"/>
              </a:spcAft>
              <a:buNone/>
            </a:pPr>
            <a:r>
              <a:rPr lang="en" sz="1400">
                <a:solidFill>
                  <a:srgbClr val="134F5C"/>
                </a:solidFill>
              </a:rPr>
              <a:t>● </a:t>
            </a:r>
            <a:r>
              <a:rPr b="1" lang="en" sz="1400">
                <a:solidFill>
                  <a:srgbClr val="134F5C"/>
                </a:solidFill>
              </a:rPr>
              <a:t>Trip Duration</a:t>
            </a:r>
            <a:r>
              <a:rPr lang="en" sz="1400">
                <a:solidFill>
                  <a:srgbClr val="134F5C"/>
                </a:solidFill>
              </a:rPr>
              <a:t> : There are some durations with as low as 1 second which points towards trips with 0 km distance. Major trip durations took between 10-20 minutes to complete. </a:t>
            </a:r>
            <a:endParaRPr sz="1400">
              <a:solidFill>
                <a:srgbClr val="134F5C"/>
              </a:solidFill>
            </a:endParaRPr>
          </a:p>
          <a:p>
            <a:pPr indent="0" lvl="0" marL="0" rtl="0" algn="l">
              <a:spcBef>
                <a:spcPts val="0"/>
              </a:spcBef>
              <a:spcAft>
                <a:spcPts val="1200"/>
              </a:spcAft>
              <a:buNone/>
            </a:pPr>
            <a:r>
              <a:t/>
            </a:r>
            <a:endParaRPr/>
          </a:p>
        </p:txBody>
      </p:sp>
      <p:pic>
        <p:nvPicPr>
          <p:cNvPr id="125" name="Google Shape;125;p23"/>
          <p:cNvPicPr preferRelativeResize="0"/>
          <p:nvPr/>
        </p:nvPicPr>
        <p:blipFill>
          <a:blip r:embed="rId3">
            <a:alphaModFix/>
          </a:blip>
          <a:stretch>
            <a:fillRect/>
          </a:stretch>
        </p:blipFill>
        <p:spPr>
          <a:xfrm>
            <a:off x="2305050" y="2171700"/>
            <a:ext cx="6838950" cy="2971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b="1" lang="en" sz="3600">
                <a:solidFill>
                  <a:srgbClr val="CC0000"/>
                </a:solidFill>
              </a:rPr>
              <a:t>Continued...</a:t>
            </a:r>
            <a:endParaRPr/>
          </a:p>
          <a:p>
            <a:pPr indent="0" lvl="0" marL="0" rtl="0" algn="l">
              <a:spcBef>
                <a:spcPts val="0"/>
              </a:spcBef>
              <a:spcAft>
                <a:spcPts val="0"/>
              </a:spcAft>
              <a:buNone/>
            </a:pPr>
            <a:r>
              <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114300" rtl="0" algn="l">
              <a:lnSpc>
                <a:spcPct val="150000"/>
              </a:lnSpc>
              <a:spcBef>
                <a:spcPts val="0"/>
              </a:spcBef>
              <a:spcAft>
                <a:spcPts val="0"/>
              </a:spcAft>
              <a:buClr>
                <a:schemeClr val="dk1"/>
              </a:buClr>
              <a:buSzPts val="1100"/>
              <a:buFont typeface="Arial"/>
              <a:buNone/>
            </a:pPr>
            <a:r>
              <a:rPr lang="en" sz="1400">
                <a:solidFill>
                  <a:srgbClr val="134F5C"/>
                </a:solidFill>
              </a:rPr>
              <a:t>● </a:t>
            </a:r>
            <a:r>
              <a:rPr b="1" lang="en" sz="1400">
                <a:solidFill>
                  <a:srgbClr val="134F5C"/>
                </a:solidFill>
              </a:rPr>
              <a:t>Speed</a:t>
            </a:r>
            <a:r>
              <a:rPr lang="en" sz="1400">
                <a:solidFill>
                  <a:srgbClr val="134F5C"/>
                </a:solidFill>
              </a:rPr>
              <a:t> : Mostly trips are done at a speed range of 10-20 km/hr</a:t>
            </a:r>
            <a:r>
              <a:rPr lang="en" sz="1400">
                <a:solidFill>
                  <a:srgbClr val="F5FDFF"/>
                </a:solidFill>
              </a:rPr>
              <a:t>h</a:t>
            </a:r>
            <a:r>
              <a:rPr lang="en">
                <a:solidFill>
                  <a:srgbClr val="F5FDFF"/>
                </a:solidFill>
              </a:rPr>
              <a:t>.</a:t>
            </a:r>
            <a:endParaRPr>
              <a:solidFill>
                <a:srgbClr val="F5FDFF"/>
              </a:solidFill>
            </a:endParaRPr>
          </a:p>
          <a:p>
            <a:pPr indent="0" lvl="0" marL="0" rtl="0" algn="l">
              <a:spcBef>
                <a:spcPts val="0"/>
              </a:spcBef>
              <a:spcAft>
                <a:spcPts val="1200"/>
              </a:spcAft>
              <a:buNone/>
            </a:pPr>
            <a:r>
              <a:t/>
            </a:r>
            <a:endParaRPr/>
          </a:p>
        </p:txBody>
      </p:sp>
      <p:pic>
        <p:nvPicPr>
          <p:cNvPr id="132" name="Google Shape;132;p24"/>
          <p:cNvPicPr preferRelativeResize="0"/>
          <p:nvPr/>
        </p:nvPicPr>
        <p:blipFill>
          <a:blip r:embed="rId3">
            <a:alphaModFix/>
          </a:blip>
          <a:stretch>
            <a:fillRect/>
          </a:stretch>
        </p:blipFill>
        <p:spPr>
          <a:xfrm>
            <a:off x="3355413" y="1520875"/>
            <a:ext cx="5476875" cy="304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220">
                <a:solidFill>
                  <a:srgbClr val="CC0000"/>
                </a:solidFill>
              </a:rPr>
              <a:t>Bivariate Analysis:-</a:t>
            </a:r>
            <a:endParaRPr sz="3220"/>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114300" rtl="0" algn="l">
              <a:lnSpc>
                <a:spcPct val="150000"/>
              </a:lnSpc>
              <a:spcBef>
                <a:spcPts val="0"/>
              </a:spcBef>
              <a:spcAft>
                <a:spcPts val="0"/>
              </a:spcAft>
              <a:buClr>
                <a:schemeClr val="dk1"/>
              </a:buClr>
              <a:buSzPts val="1100"/>
              <a:buFont typeface="Arial"/>
              <a:buNone/>
            </a:pPr>
            <a:r>
              <a:rPr lang="en" sz="1400">
                <a:solidFill>
                  <a:srgbClr val="134F5C"/>
                </a:solidFill>
              </a:rPr>
              <a:t>●</a:t>
            </a:r>
            <a:r>
              <a:rPr b="1" lang="en" sz="1400">
                <a:solidFill>
                  <a:srgbClr val="134F5C"/>
                </a:solidFill>
              </a:rPr>
              <a:t> Trip duration v/s Flag</a:t>
            </a:r>
            <a:r>
              <a:rPr lang="en" sz="1400">
                <a:solidFill>
                  <a:srgbClr val="134F5C"/>
                </a:solidFill>
              </a:rPr>
              <a:t> : Trip durations scale is less for the trips where the flag is set i.e. the trip details are stored before sending it to the server. Trip duration is longer for the trips where the flag is not set. </a:t>
            </a:r>
            <a:endParaRPr sz="1400">
              <a:solidFill>
                <a:srgbClr val="134F5C"/>
              </a:solidFill>
            </a:endParaRPr>
          </a:p>
          <a:p>
            <a:pPr indent="0" lvl="0" marL="0" rtl="0" algn="l">
              <a:spcBef>
                <a:spcPts val="0"/>
              </a:spcBef>
              <a:spcAft>
                <a:spcPts val="1200"/>
              </a:spcAft>
              <a:buNone/>
            </a:pPr>
            <a:r>
              <a:t/>
            </a:r>
            <a:endParaRPr/>
          </a:p>
        </p:txBody>
      </p:sp>
      <p:pic>
        <p:nvPicPr>
          <p:cNvPr id="139" name="Google Shape;139;p25"/>
          <p:cNvPicPr preferRelativeResize="0"/>
          <p:nvPr/>
        </p:nvPicPr>
        <p:blipFill>
          <a:blip r:embed="rId3">
            <a:alphaModFix/>
          </a:blip>
          <a:stretch>
            <a:fillRect/>
          </a:stretch>
        </p:blipFill>
        <p:spPr>
          <a:xfrm>
            <a:off x="2857500" y="2076450"/>
            <a:ext cx="6286500" cy="3067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6"/>
          <p:cNvPicPr preferRelativeResize="0"/>
          <p:nvPr/>
        </p:nvPicPr>
        <p:blipFill>
          <a:blip r:embed="rId3">
            <a:alphaModFix/>
          </a:blip>
          <a:stretch>
            <a:fillRect/>
          </a:stretch>
        </p:blipFill>
        <p:spPr>
          <a:xfrm>
            <a:off x="3190863" y="1619250"/>
            <a:ext cx="5953125" cy="3524250"/>
          </a:xfrm>
          <a:prstGeom prst="rect">
            <a:avLst/>
          </a:prstGeom>
          <a:noFill/>
          <a:ln>
            <a:noFill/>
          </a:ln>
        </p:spPr>
      </p:pic>
      <p:sp>
        <p:nvSpPr>
          <p:cNvPr id="145" name="Google Shape;145;p26"/>
          <p:cNvSpPr txBox="1"/>
          <p:nvPr>
            <p:ph idx="1" type="body"/>
          </p:nvPr>
        </p:nvSpPr>
        <p:spPr>
          <a:xfrm>
            <a:off x="311700" y="837825"/>
            <a:ext cx="8520600" cy="3416400"/>
          </a:xfrm>
          <a:prstGeom prst="rect">
            <a:avLst/>
          </a:prstGeom>
        </p:spPr>
        <p:txBody>
          <a:bodyPr anchorCtr="0" anchor="t" bIns="91425" lIns="91425" spcFirstLastPara="1" rIns="91425" wrap="square" tIns="91425">
            <a:normAutofit/>
          </a:bodyPr>
          <a:lstStyle/>
          <a:p>
            <a:pPr indent="0" lvl="0" marL="114300" rtl="0" algn="l">
              <a:lnSpc>
                <a:spcPct val="150000"/>
              </a:lnSpc>
              <a:spcBef>
                <a:spcPts val="0"/>
              </a:spcBef>
              <a:spcAft>
                <a:spcPts val="0"/>
              </a:spcAft>
              <a:buClr>
                <a:schemeClr val="dk1"/>
              </a:buClr>
              <a:buSzPts val="1100"/>
              <a:buFont typeface="Arial"/>
              <a:buNone/>
            </a:pPr>
            <a:r>
              <a:rPr lang="en" sz="1400">
                <a:solidFill>
                  <a:srgbClr val="134F5C"/>
                </a:solidFill>
              </a:rPr>
              <a:t>● </a:t>
            </a:r>
            <a:r>
              <a:rPr b="1" lang="en" sz="1400">
                <a:solidFill>
                  <a:srgbClr val="134F5C"/>
                </a:solidFill>
              </a:rPr>
              <a:t>Trip distance per hour</a:t>
            </a:r>
            <a:r>
              <a:rPr lang="en" sz="1400">
                <a:solidFill>
                  <a:srgbClr val="134F5C"/>
                </a:solidFill>
              </a:rPr>
              <a:t> : It is highest during early morning hours which can account for some things such as outstation trips taken during the weekends. Also because of longer trips towards the city airport which is located in the outskirts of the city. </a:t>
            </a:r>
            <a:endParaRPr sz="1400">
              <a:solidFill>
                <a:srgbClr val="134F5C"/>
              </a:solidFill>
            </a:endParaRPr>
          </a:p>
          <a:p>
            <a:pPr indent="0" lvl="0" marL="0" rtl="0" algn="l">
              <a:spcBef>
                <a:spcPts val="0"/>
              </a:spcBef>
              <a:spcAft>
                <a:spcPts val="1200"/>
              </a:spcAft>
              <a:buNone/>
            </a:pPr>
            <a:r>
              <a:t/>
            </a:r>
            <a:endParaRPr/>
          </a:p>
        </p:txBody>
      </p:sp>
      <p:sp>
        <p:nvSpPr>
          <p:cNvPr id="146" name="Google Shape;146;p26"/>
          <p:cNvSpPr txBox="1"/>
          <p:nvPr/>
        </p:nvSpPr>
        <p:spPr>
          <a:xfrm>
            <a:off x="311700" y="160725"/>
            <a:ext cx="3000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rgbClr val="CC0000"/>
                </a:solidFill>
              </a:rPr>
              <a:t>Continued...</a:t>
            </a:r>
            <a:endParaRPr sz="24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b="1" lang="en" sz="3600">
                <a:solidFill>
                  <a:srgbClr val="CC0000"/>
                </a:solidFill>
              </a:rPr>
              <a:t>Continued...</a:t>
            </a:r>
            <a:endParaRPr/>
          </a:p>
          <a:p>
            <a:pPr indent="0" lvl="0" marL="0" rtl="0" algn="l">
              <a:spcBef>
                <a:spcPts val="0"/>
              </a:spcBef>
              <a:spcAft>
                <a:spcPts val="0"/>
              </a:spcAft>
              <a:buNone/>
            </a:pPr>
            <a:r>
              <a:t/>
            </a:r>
            <a:endParaRPr/>
          </a:p>
        </p:txBody>
      </p:sp>
      <p:sp>
        <p:nvSpPr>
          <p:cNvPr id="152" name="Google Shape;15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114300" rtl="0" algn="l">
              <a:lnSpc>
                <a:spcPct val="150000"/>
              </a:lnSpc>
              <a:spcBef>
                <a:spcPts val="0"/>
              </a:spcBef>
              <a:spcAft>
                <a:spcPts val="0"/>
              </a:spcAft>
              <a:buClr>
                <a:schemeClr val="dk1"/>
              </a:buClr>
              <a:buSzPts val="1100"/>
              <a:buFont typeface="Arial"/>
              <a:buNone/>
            </a:pPr>
            <a:r>
              <a:rPr lang="en" sz="1400">
                <a:solidFill>
                  <a:srgbClr val="134F5C"/>
                </a:solidFill>
              </a:rPr>
              <a:t>● </a:t>
            </a:r>
            <a:r>
              <a:rPr b="1" lang="en" sz="1400">
                <a:solidFill>
                  <a:srgbClr val="134F5C"/>
                </a:solidFill>
              </a:rPr>
              <a:t>Trip duration per hour </a:t>
            </a:r>
            <a:r>
              <a:rPr lang="en" sz="1400">
                <a:solidFill>
                  <a:srgbClr val="134F5C"/>
                </a:solidFill>
              </a:rPr>
              <a:t>: Trip duration on an average is similar during early morning hours i.e. before 6 AM and late evening hours i.e. after 6 PM. </a:t>
            </a:r>
            <a:endParaRPr sz="1400">
              <a:solidFill>
                <a:srgbClr val="134F5C"/>
              </a:solidFill>
            </a:endParaRPr>
          </a:p>
          <a:p>
            <a:pPr indent="0" lvl="0" marL="0" rtl="0" algn="l">
              <a:spcBef>
                <a:spcPts val="0"/>
              </a:spcBef>
              <a:spcAft>
                <a:spcPts val="1200"/>
              </a:spcAft>
              <a:buNone/>
            </a:pPr>
            <a:r>
              <a:t/>
            </a:r>
            <a:endParaRPr/>
          </a:p>
        </p:txBody>
      </p:sp>
      <p:pic>
        <p:nvPicPr>
          <p:cNvPr id="153" name="Google Shape;153;p27"/>
          <p:cNvPicPr preferRelativeResize="0"/>
          <p:nvPr/>
        </p:nvPicPr>
        <p:blipFill>
          <a:blip r:embed="rId3">
            <a:alphaModFix/>
          </a:blip>
          <a:stretch>
            <a:fillRect/>
          </a:stretch>
        </p:blipFill>
        <p:spPr>
          <a:xfrm>
            <a:off x="2247900" y="1857363"/>
            <a:ext cx="6896100" cy="3286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8"/>
          <p:cNvPicPr preferRelativeResize="0"/>
          <p:nvPr/>
        </p:nvPicPr>
        <p:blipFill>
          <a:blip r:embed="rId3">
            <a:alphaModFix/>
          </a:blip>
          <a:stretch>
            <a:fillRect/>
          </a:stretch>
        </p:blipFill>
        <p:spPr>
          <a:xfrm>
            <a:off x="2733663" y="1780838"/>
            <a:ext cx="6410325" cy="3286125"/>
          </a:xfrm>
          <a:prstGeom prst="rect">
            <a:avLst/>
          </a:prstGeom>
          <a:noFill/>
          <a:ln>
            <a:noFill/>
          </a:ln>
        </p:spPr>
      </p:pic>
      <p:sp>
        <p:nvSpPr>
          <p:cNvPr id="159" name="Google Shape;159;p28"/>
          <p:cNvSpPr txBox="1"/>
          <p:nvPr>
            <p:ph idx="1" type="body"/>
          </p:nvPr>
        </p:nvSpPr>
        <p:spPr>
          <a:xfrm>
            <a:off x="311700" y="807000"/>
            <a:ext cx="8520600" cy="3416400"/>
          </a:xfrm>
          <a:prstGeom prst="rect">
            <a:avLst/>
          </a:prstGeom>
        </p:spPr>
        <p:txBody>
          <a:bodyPr anchorCtr="0" anchor="t" bIns="91425" lIns="91425" spcFirstLastPara="1" rIns="91425" wrap="square" tIns="91425">
            <a:normAutofit/>
          </a:bodyPr>
          <a:lstStyle/>
          <a:p>
            <a:pPr indent="0" lvl="0" marL="114300" rtl="0" algn="l">
              <a:lnSpc>
                <a:spcPct val="150000"/>
              </a:lnSpc>
              <a:spcBef>
                <a:spcPts val="0"/>
              </a:spcBef>
              <a:spcAft>
                <a:spcPts val="0"/>
              </a:spcAft>
              <a:buClr>
                <a:schemeClr val="dk1"/>
              </a:buClr>
              <a:buSzPts val="1100"/>
              <a:buFont typeface="Arial"/>
              <a:buNone/>
            </a:pPr>
            <a:r>
              <a:rPr lang="en" sz="1400">
                <a:solidFill>
                  <a:srgbClr val="134F5C"/>
                </a:solidFill>
              </a:rPr>
              <a:t>● </a:t>
            </a:r>
            <a:r>
              <a:rPr b="1" lang="en" sz="1400">
                <a:solidFill>
                  <a:srgbClr val="134F5C"/>
                </a:solidFill>
              </a:rPr>
              <a:t>Distance v/s Trip duration</a:t>
            </a:r>
            <a:r>
              <a:rPr lang="en" sz="1400">
                <a:solidFill>
                  <a:srgbClr val="134F5C"/>
                </a:solidFill>
              </a:rPr>
              <a:t> : There should have been a linear relationship between the distance covered and trip duration on an average but we can see dense collection of the trips in the lower right corner which showcase many trips with the inconsistent readings.</a:t>
            </a:r>
            <a:endParaRPr sz="1400">
              <a:solidFill>
                <a:srgbClr val="134F5C"/>
              </a:solidFill>
            </a:endParaRPr>
          </a:p>
          <a:p>
            <a:pPr indent="0" lvl="0" marL="0" rtl="0" algn="l">
              <a:spcBef>
                <a:spcPts val="0"/>
              </a:spcBef>
              <a:spcAft>
                <a:spcPts val="1200"/>
              </a:spcAft>
              <a:buNone/>
            </a:pPr>
            <a:r>
              <a:t/>
            </a:r>
            <a:endParaRPr/>
          </a:p>
        </p:txBody>
      </p:sp>
      <p:sp>
        <p:nvSpPr>
          <p:cNvPr id="160" name="Google Shape;160;p28"/>
          <p:cNvSpPr txBox="1"/>
          <p:nvPr/>
        </p:nvSpPr>
        <p:spPr>
          <a:xfrm>
            <a:off x="311700" y="190850"/>
            <a:ext cx="3907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rgbClr val="CC0000"/>
                </a:solidFill>
              </a:rPr>
              <a:t>Continued...</a:t>
            </a:r>
            <a:endParaRPr sz="28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0000"/>
                </a:solidFill>
              </a:rPr>
              <a:t>Feature Engineering:-</a:t>
            </a:r>
            <a:endParaRPr/>
          </a:p>
        </p:txBody>
      </p:sp>
      <p:sp>
        <p:nvSpPr>
          <p:cNvPr id="166" name="Google Shape;166;p29"/>
          <p:cNvSpPr txBox="1"/>
          <p:nvPr>
            <p:ph idx="1" type="body"/>
          </p:nvPr>
        </p:nvSpPr>
        <p:spPr>
          <a:xfrm>
            <a:off x="311700" y="1017725"/>
            <a:ext cx="4304100" cy="4125900"/>
          </a:xfrm>
          <a:prstGeom prst="rect">
            <a:avLst/>
          </a:prstGeom>
        </p:spPr>
        <p:txBody>
          <a:bodyPr anchorCtr="0" anchor="t" bIns="91425" lIns="91425" spcFirstLastPara="1" rIns="91425" wrap="square" tIns="91425">
            <a:normAutofit lnSpcReduction="10000"/>
          </a:bodyPr>
          <a:lstStyle/>
          <a:p>
            <a:pPr indent="0" lvl="0" marL="114300" rtl="0" algn="l">
              <a:lnSpc>
                <a:spcPct val="115000"/>
              </a:lnSpc>
              <a:spcBef>
                <a:spcPts val="0"/>
              </a:spcBef>
              <a:spcAft>
                <a:spcPts val="0"/>
              </a:spcAft>
              <a:buNone/>
            </a:pPr>
            <a:r>
              <a:rPr b="1" lang="en" sz="1400">
                <a:solidFill>
                  <a:srgbClr val="134F5C"/>
                </a:solidFill>
              </a:rPr>
              <a:t>One Hot Encoding :</a:t>
            </a:r>
            <a:endParaRPr b="1" sz="1400">
              <a:solidFill>
                <a:srgbClr val="134F5C"/>
              </a:solidFill>
            </a:endParaRPr>
          </a:p>
          <a:p>
            <a:pPr indent="0" lvl="0" marL="114300" rtl="0" algn="l">
              <a:lnSpc>
                <a:spcPct val="115000"/>
              </a:lnSpc>
              <a:spcBef>
                <a:spcPts val="0"/>
              </a:spcBef>
              <a:spcAft>
                <a:spcPts val="0"/>
              </a:spcAft>
              <a:buClr>
                <a:schemeClr val="dk1"/>
              </a:buClr>
              <a:buSzPts val="1100"/>
              <a:buFont typeface="Arial"/>
              <a:buNone/>
            </a:pPr>
            <a:r>
              <a:t/>
            </a:r>
            <a:endParaRPr b="1" sz="1400">
              <a:solidFill>
                <a:srgbClr val="134F5C"/>
              </a:solidFill>
            </a:endParaRPr>
          </a:p>
          <a:p>
            <a:pPr indent="0" lvl="0" marL="114300" rtl="0" algn="l">
              <a:lnSpc>
                <a:spcPct val="150000"/>
              </a:lnSpc>
              <a:spcBef>
                <a:spcPts val="0"/>
              </a:spcBef>
              <a:spcAft>
                <a:spcPts val="0"/>
              </a:spcAft>
              <a:buClr>
                <a:schemeClr val="dk1"/>
              </a:buClr>
              <a:buSzPts val="1100"/>
              <a:buFont typeface="Arial"/>
              <a:buNone/>
            </a:pPr>
            <a:r>
              <a:rPr b="1" lang="en" sz="1200">
                <a:solidFill>
                  <a:srgbClr val="134F5C"/>
                </a:solidFill>
              </a:rPr>
              <a:t>Dummify features </a:t>
            </a:r>
            <a:r>
              <a:rPr lang="en" sz="1200">
                <a:solidFill>
                  <a:srgbClr val="134F5C"/>
                </a:solidFill>
              </a:rPr>
              <a:t>like store_and_fwd_flag and pickup_weekday.</a:t>
            </a:r>
            <a:endParaRPr sz="1200">
              <a:solidFill>
                <a:srgbClr val="134F5C"/>
              </a:solidFill>
            </a:endParaRPr>
          </a:p>
          <a:p>
            <a:pPr indent="0" lvl="0" marL="114300" rtl="0" algn="l">
              <a:lnSpc>
                <a:spcPct val="150000"/>
              </a:lnSpc>
              <a:spcBef>
                <a:spcPts val="0"/>
              </a:spcBef>
              <a:spcAft>
                <a:spcPts val="0"/>
              </a:spcAft>
              <a:buClr>
                <a:schemeClr val="dk1"/>
              </a:buClr>
              <a:buSzPts val="1100"/>
              <a:buFont typeface="Arial"/>
              <a:buNone/>
            </a:pPr>
            <a:r>
              <a:rPr b="1" lang="en" sz="1200">
                <a:solidFill>
                  <a:srgbClr val="134F5C"/>
                </a:solidFill>
              </a:rPr>
              <a:t>Feature Selection: </a:t>
            </a:r>
            <a:r>
              <a:rPr lang="en" sz="1200">
                <a:solidFill>
                  <a:srgbClr val="134F5C"/>
                </a:solidFill>
              </a:rPr>
              <a:t>We remove columns which are not important for further analysis such as id, pickup_datetime,dropoff_datetime, store_and_fwd_flag, pickup_weekday, dropoff_weekday,pickup_weekday_num, pickup_timeofday, trip_duration,speed.</a:t>
            </a:r>
            <a:endParaRPr sz="1200">
              <a:solidFill>
                <a:srgbClr val="134F5C"/>
              </a:solidFill>
            </a:endParaRPr>
          </a:p>
          <a:p>
            <a:pPr indent="0" lvl="0" marL="114300" rtl="0" algn="l">
              <a:lnSpc>
                <a:spcPct val="150000"/>
              </a:lnSpc>
              <a:spcBef>
                <a:spcPts val="0"/>
              </a:spcBef>
              <a:spcAft>
                <a:spcPts val="0"/>
              </a:spcAft>
              <a:buClr>
                <a:schemeClr val="dk1"/>
              </a:buClr>
              <a:buSzPts val="1100"/>
              <a:buFont typeface="Arial"/>
              <a:buNone/>
            </a:pPr>
            <a:r>
              <a:rPr lang="en" sz="1200">
                <a:solidFill>
                  <a:srgbClr val="134F5C"/>
                </a:solidFill>
              </a:rPr>
              <a:t> </a:t>
            </a:r>
            <a:r>
              <a:rPr b="1" lang="en" sz="1200">
                <a:solidFill>
                  <a:srgbClr val="134F5C"/>
                </a:solidFill>
              </a:rPr>
              <a:t>Correlation Analysis: </a:t>
            </a:r>
            <a:r>
              <a:rPr lang="en" sz="1200">
                <a:solidFill>
                  <a:srgbClr val="134F5C"/>
                </a:solidFill>
              </a:rPr>
              <a:t>We draw heatmap to find correlation between different independent features and dependent feature. If correlation between independent features are high and has very less relation with dependent feature, remove them.</a:t>
            </a:r>
            <a:endParaRPr sz="1200">
              <a:solidFill>
                <a:srgbClr val="134F5C"/>
              </a:solidFill>
            </a:endParaRPr>
          </a:p>
          <a:p>
            <a:pPr indent="0" lvl="0" marL="0" rtl="0" algn="l">
              <a:spcBef>
                <a:spcPts val="0"/>
              </a:spcBef>
              <a:spcAft>
                <a:spcPts val="1200"/>
              </a:spcAft>
              <a:buNone/>
            </a:pPr>
            <a:r>
              <a:t/>
            </a:r>
            <a:endParaRPr/>
          </a:p>
        </p:txBody>
      </p:sp>
      <p:pic>
        <p:nvPicPr>
          <p:cNvPr id="167" name="Google Shape;167;p29"/>
          <p:cNvPicPr preferRelativeResize="0"/>
          <p:nvPr/>
        </p:nvPicPr>
        <p:blipFill>
          <a:blip r:embed="rId3">
            <a:alphaModFix/>
          </a:blip>
          <a:stretch>
            <a:fillRect/>
          </a:stretch>
        </p:blipFill>
        <p:spPr>
          <a:xfrm>
            <a:off x="4378125" y="1178875"/>
            <a:ext cx="4765874" cy="3803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0000"/>
                </a:solidFill>
              </a:rPr>
              <a:t>Model Creation:-</a:t>
            </a:r>
            <a:endParaRPr/>
          </a:p>
        </p:txBody>
      </p:sp>
      <p:sp>
        <p:nvSpPr>
          <p:cNvPr id="173" name="Google Shape;173;p30"/>
          <p:cNvSpPr txBox="1"/>
          <p:nvPr>
            <p:ph idx="1" type="body"/>
          </p:nvPr>
        </p:nvSpPr>
        <p:spPr>
          <a:xfrm>
            <a:off x="311700" y="1152475"/>
            <a:ext cx="8520600" cy="3591600"/>
          </a:xfrm>
          <a:prstGeom prst="rect">
            <a:avLst/>
          </a:prstGeom>
        </p:spPr>
        <p:txBody>
          <a:bodyPr anchorCtr="0" anchor="t" bIns="91425" lIns="91425" spcFirstLastPara="1" rIns="91425" wrap="square" tIns="91425">
            <a:normAutofit/>
          </a:bodyPr>
          <a:lstStyle/>
          <a:p>
            <a:pPr indent="0" lvl="0" marL="114300" rtl="0" algn="l">
              <a:lnSpc>
                <a:spcPct val="115000"/>
              </a:lnSpc>
              <a:spcBef>
                <a:spcPts val="0"/>
              </a:spcBef>
              <a:spcAft>
                <a:spcPts val="0"/>
              </a:spcAft>
              <a:buNone/>
            </a:pPr>
            <a:r>
              <a:rPr lang="en" sz="1600">
                <a:solidFill>
                  <a:srgbClr val="134F5C"/>
                </a:solidFill>
              </a:rPr>
              <a:t>● </a:t>
            </a:r>
            <a:r>
              <a:rPr b="1" lang="en" sz="1600">
                <a:solidFill>
                  <a:srgbClr val="134F5C"/>
                </a:solidFill>
              </a:rPr>
              <a:t>Linear Regression : </a:t>
            </a:r>
            <a:r>
              <a:rPr lang="en" sz="1600">
                <a:solidFill>
                  <a:srgbClr val="134F5C"/>
                </a:solidFill>
              </a:rPr>
              <a:t>The linear regression model finds the set of θ coefficients that minimize the sum of squared errors.</a:t>
            </a:r>
            <a:endParaRPr sz="1600">
              <a:solidFill>
                <a:srgbClr val="134F5C"/>
              </a:solidFill>
            </a:endParaRPr>
          </a:p>
          <a:p>
            <a:pPr indent="0" lvl="0" marL="114300" rtl="0" algn="l">
              <a:lnSpc>
                <a:spcPct val="115000"/>
              </a:lnSpc>
              <a:spcBef>
                <a:spcPts val="0"/>
              </a:spcBef>
              <a:spcAft>
                <a:spcPts val="0"/>
              </a:spcAft>
              <a:buClr>
                <a:schemeClr val="dk1"/>
              </a:buClr>
              <a:buSzPts val="1100"/>
              <a:buFont typeface="Arial"/>
              <a:buNone/>
            </a:pPr>
            <a:r>
              <a:t/>
            </a:r>
            <a:endParaRPr sz="1600">
              <a:solidFill>
                <a:srgbClr val="134F5C"/>
              </a:solidFill>
            </a:endParaRPr>
          </a:p>
          <a:p>
            <a:pPr indent="0" lvl="0" marL="114300" rtl="0" algn="l">
              <a:lnSpc>
                <a:spcPct val="115000"/>
              </a:lnSpc>
              <a:spcBef>
                <a:spcPts val="0"/>
              </a:spcBef>
              <a:spcAft>
                <a:spcPts val="0"/>
              </a:spcAft>
              <a:buNone/>
            </a:pPr>
            <a:r>
              <a:rPr lang="en" sz="1600">
                <a:solidFill>
                  <a:srgbClr val="134F5C"/>
                </a:solidFill>
              </a:rPr>
              <a:t>● </a:t>
            </a:r>
            <a:r>
              <a:rPr b="1" lang="en" sz="1600">
                <a:solidFill>
                  <a:srgbClr val="134F5C"/>
                </a:solidFill>
              </a:rPr>
              <a:t>Lasso Regression : </a:t>
            </a:r>
            <a:r>
              <a:rPr lang="en" sz="1600">
                <a:solidFill>
                  <a:srgbClr val="134F5C"/>
                </a:solidFill>
              </a:rPr>
              <a:t>The lasso method was used to shrink coefficients. For duration prediction models, lasso was run using a range of values for the penalizing parameter, λ . Grid Search was used to find the lasso model with the lowest error and select the value of λ to use.</a:t>
            </a:r>
            <a:endParaRPr sz="1600">
              <a:solidFill>
                <a:srgbClr val="134F5C"/>
              </a:solidFill>
            </a:endParaRPr>
          </a:p>
          <a:p>
            <a:pPr indent="0" lvl="0" marL="114300" rtl="0" algn="l">
              <a:lnSpc>
                <a:spcPct val="115000"/>
              </a:lnSpc>
              <a:spcBef>
                <a:spcPts val="0"/>
              </a:spcBef>
              <a:spcAft>
                <a:spcPts val="0"/>
              </a:spcAft>
              <a:buClr>
                <a:schemeClr val="dk1"/>
              </a:buClr>
              <a:buSzPts val="1100"/>
              <a:buFont typeface="Arial"/>
              <a:buNone/>
            </a:pPr>
            <a:r>
              <a:t/>
            </a:r>
            <a:endParaRPr sz="1600">
              <a:solidFill>
                <a:srgbClr val="134F5C"/>
              </a:solidFill>
            </a:endParaRPr>
          </a:p>
          <a:p>
            <a:pPr indent="0" lvl="0" marL="114300" rtl="0" algn="l">
              <a:lnSpc>
                <a:spcPct val="115000"/>
              </a:lnSpc>
              <a:spcBef>
                <a:spcPts val="0"/>
              </a:spcBef>
              <a:spcAft>
                <a:spcPts val="0"/>
              </a:spcAft>
              <a:buClr>
                <a:schemeClr val="dk1"/>
              </a:buClr>
              <a:buSzPts val="1100"/>
              <a:buFont typeface="Arial"/>
              <a:buNone/>
            </a:pPr>
            <a:r>
              <a:rPr lang="en" sz="1600">
                <a:solidFill>
                  <a:srgbClr val="134F5C"/>
                </a:solidFill>
              </a:rPr>
              <a:t>● </a:t>
            </a:r>
            <a:r>
              <a:rPr b="1" lang="en" sz="1600">
                <a:solidFill>
                  <a:srgbClr val="134F5C"/>
                </a:solidFill>
              </a:rPr>
              <a:t>Ridge Regression </a:t>
            </a:r>
            <a:r>
              <a:rPr lang="en" sz="1600">
                <a:solidFill>
                  <a:srgbClr val="134F5C"/>
                </a:solidFill>
              </a:rPr>
              <a:t>: To further confirm the best set of covariates to use, the regression method was used. It performs L2 regularization, i.e. adds penalty equivalent to square of the magnitude of coefficients.</a:t>
            </a:r>
            <a:endParaRPr sz="1600">
              <a:solidFill>
                <a:srgbClr val="134F5C"/>
              </a:solidFill>
            </a:endParaRPr>
          </a:p>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0000"/>
                </a:solidFill>
              </a:rPr>
              <a:t>Model Creation(continued)..</a:t>
            </a:r>
            <a:endParaRPr/>
          </a:p>
        </p:txBody>
      </p:sp>
      <p:sp>
        <p:nvSpPr>
          <p:cNvPr id="179" name="Google Shape;17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114300" rtl="0" algn="l">
              <a:lnSpc>
                <a:spcPct val="115000"/>
              </a:lnSpc>
              <a:spcBef>
                <a:spcPts val="0"/>
              </a:spcBef>
              <a:spcAft>
                <a:spcPts val="0"/>
              </a:spcAft>
              <a:buNone/>
            </a:pPr>
            <a:r>
              <a:rPr lang="en" sz="1600">
                <a:solidFill>
                  <a:srgbClr val="134F5C"/>
                </a:solidFill>
              </a:rPr>
              <a:t>● </a:t>
            </a:r>
            <a:r>
              <a:rPr b="1" lang="en" sz="1600">
                <a:solidFill>
                  <a:srgbClr val="134F5C"/>
                </a:solidFill>
              </a:rPr>
              <a:t>Decision Tree </a:t>
            </a:r>
            <a:r>
              <a:rPr lang="en" sz="1600">
                <a:solidFill>
                  <a:srgbClr val="134F5C"/>
                </a:solidFill>
              </a:rPr>
              <a:t>:The decision trees was also built on the training data in order to improve prediction accuracy .We used GridSearch to tune the hyperparameters of Decision Tree to get the best possible test score.</a:t>
            </a:r>
            <a:endParaRPr sz="1600">
              <a:solidFill>
                <a:srgbClr val="134F5C"/>
              </a:solidFill>
            </a:endParaRPr>
          </a:p>
          <a:p>
            <a:pPr indent="0" lvl="0" marL="114300" rtl="0" algn="l">
              <a:lnSpc>
                <a:spcPct val="115000"/>
              </a:lnSpc>
              <a:spcBef>
                <a:spcPts val="0"/>
              </a:spcBef>
              <a:spcAft>
                <a:spcPts val="0"/>
              </a:spcAft>
              <a:buClr>
                <a:schemeClr val="dk1"/>
              </a:buClr>
              <a:buSzPts val="1100"/>
              <a:buFont typeface="Arial"/>
              <a:buNone/>
            </a:pPr>
            <a:r>
              <a:t/>
            </a:r>
            <a:endParaRPr sz="1600">
              <a:solidFill>
                <a:srgbClr val="134F5C"/>
              </a:solidFill>
            </a:endParaRPr>
          </a:p>
          <a:p>
            <a:pPr indent="0" lvl="0" marL="114300" rtl="0" algn="l">
              <a:lnSpc>
                <a:spcPct val="115000"/>
              </a:lnSpc>
              <a:spcBef>
                <a:spcPts val="0"/>
              </a:spcBef>
              <a:spcAft>
                <a:spcPts val="0"/>
              </a:spcAft>
              <a:buClr>
                <a:schemeClr val="dk1"/>
              </a:buClr>
              <a:buSzPts val="1100"/>
              <a:buFont typeface="Arial"/>
              <a:buNone/>
            </a:pPr>
            <a:r>
              <a:rPr lang="en" sz="1600">
                <a:solidFill>
                  <a:srgbClr val="134F5C"/>
                </a:solidFill>
              </a:rPr>
              <a:t> ● </a:t>
            </a:r>
            <a:r>
              <a:rPr b="1" lang="en" sz="1600">
                <a:solidFill>
                  <a:srgbClr val="134F5C"/>
                </a:solidFill>
              </a:rPr>
              <a:t>XGBoost:- </a:t>
            </a:r>
            <a:r>
              <a:rPr lang="en" sz="1600">
                <a:solidFill>
                  <a:srgbClr val="134F5C"/>
                </a:solidFill>
              </a:rPr>
              <a:t>It</a:t>
            </a:r>
            <a:r>
              <a:rPr b="1" lang="en" sz="1600">
                <a:solidFill>
                  <a:srgbClr val="134F5C"/>
                </a:solidFill>
              </a:rPr>
              <a:t> </a:t>
            </a:r>
            <a:r>
              <a:rPr lang="en" sz="1600">
                <a:solidFill>
                  <a:srgbClr val="134F5C"/>
                </a:solidFill>
              </a:rPr>
              <a:t>was used for final prediction of the trip duration in the test dataset. The dataset was very large, as a result for this type of problem XGBoost was applied in which all the attributes were taken and parallel processing of boosting trees executed. Another aspect of XGBoost is that it keeps a nice check between bias and variance which helps in better prediction. The results were interpreted by using GridSearch and the XGBoost hyperparameters.</a:t>
            </a:r>
            <a:endParaRPr sz="1600">
              <a:solidFill>
                <a:srgbClr val="134F5C"/>
              </a:solidFill>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303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600">
                <a:solidFill>
                  <a:srgbClr val="CC0000"/>
                </a:solidFill>
              </a:rPr>
              <a:t>Table of content:</a:t>
            </a:r>
            <a:endParaRPr/>
          </a:p>
        </p:txBody>
      </p:sp>
      <p:sp>
        <p:nvSpPr>
          <p:cNvPr id="64" name="Google Shape;64;p14"/>
          <p:cNvSpPr txBox="1"/>
          <p:nvPr>
            <p:ph idx="1" type="body"/>
          </p:nvPr>
        </p:nvSpPr>
        <p:spPr>
          <a:xfrm>
            <a:off x="311700" y="952075"/>
            <a:ext cx="8520600" cy="3817200"/>
          </a:xfrm>
          <a:prstGeom prst="rect">
            <a:avLst/>
          </a:prstGeom>
        </p:spPr>
        <p:txBody>
          <a:bodyPr anchorCtr="0" anchor="t" bIns="91425" lIns="91425" spcFirstLastPara="1" rIns="91425" wrap="square" tIns="91425">
            <a:normAutofit fontScale="92500" lnSpcReduction="20000"/>
          </a:bodyPr>
          <a:lstStyle/>
          <a:p>
            <a:pPr indent="-346075" lvl="0" marL="457200" rtl="0" algn="l">
              <a:lnSpc>
                <a:spcPct val="150000"/>
              </a:lnSpc>
              <a:spcBef>
                <a:spcPts val="0"/>
              </a:spcBef>
              <a:spcAft>
                <a:spcPts val="0"/>
              </a:spcAft>
              <a:buClr>
                <a:srgbClr val="134F5C"/>
              </a:buClr>
              <a:buSzPct val="100000"/>
              <a:buChar char="●"/>
            </a:pPr>
            <a:r>
              <a:rPr lang="en" sz="2000">
                <a:solidFill>
                  <a:srgbClr val="134F5C"/>
                </a:solidFill>
              </a:rPr>
              <a:t>Introduction</a:t>
            </a:r>
            <a:endParaRPr sz="2000">
              <a:solidFill>
                <a:srgbClr val="134F5C"/>
              </a:solidFill>
            </a:endParaRPr>
          </a:p>
          <a:p>
            <a:pPr indent="-346075" lvl="0" marL="457200" rtl="0" algn="l">
              <a:lnSpc>
                <a:spcPct val="150000"/>
              </a:lnSpc>
              <a:spcBef>
                <a:spcPts val="0"/>
              </a:spcBef>
              <a:spcAft>
                <a:spcPts val="0"/>
              </a:spcAft>
              <a:buClr>
                <a:srgbClr val="134F5C"/>
              </a:buClr>
              <a:buSzPct val="100000"/>
              <a:buChar char="●"/>
            </a:pPr>
            <a:r>
              <a:rPr lang="en" sz="2000">
                <a:solidFill>
                  <a:srgbClr val="134F5C"/>
                </a:solidFill>
              </a:rPr>
              <a:t>Problem Statement</a:t>
            </a:r>
            <a:endParaRPr sz="2000">
              <a:solidFill>
                <a:srgbClr val="134F5C"/>
              </a:solidFill>
            </a:endParaRPr>
          </a:p>
          <a:p>
            <a:pPr indent="-346075" lvl="0" marL="457200" rtl="0" algn="l">
              <a:lnSpc>
                <a:spcPct val="150000"/>
              </a:lnSpc>
              <a:spcBef>
                <a:spcPts val="0"/>
              </a:spcBef>
              <a:spcAft>
                <a:spcPts val="0"/>
              </a:spcAft>
              <a:buClr>
                <a:srgbClr val="134F5C"/>
              </a:buClr>
              <a:buSzPct val="100000"/>
              <a:buChar char="●"/>
            </a:pPr>
            <a:r>
              <a:rPr lang="en" sz="2000">
                <a:solidFill>
                  <a:srgbClr val="134F5C"/>
                </a:solidFill>
              </a:rPr>
              <a:t>Data Overview</a:t>
            </a:r>
            <a:endParaRPr sz="2000">
              <a:solidFill>
                <a:srgbClr val="134F5C"/>
              </a:solidFill>
            </a:endParaRPr>
          </a:p>
          <a:p>
            <a:pPr indent="-346075" lvl="0" marL="457200" rtl="0" algn="l">
              <a:lnSpc>
                <a:spcPct val="150000"/>
              </a:lnSpc>
              <a:spcBef>
                <a:spcPts val="0"/>
              </a:spcBef>
              <a:spcAft>
                <a:spcPts val="0"/>
              </a:spcAft>
              <a:buClr>
                <a:srgbClr val="134F5C"/>
              </a:buClr>
              <a:buSzPct val="100000"/>
              <a:buChar char="●"/>
            </a:pPr>
            <a:r>
              <a:rPr lang="en" sz="2000">
                <a:solidFill>
                  <a:srgbClr val="134F5C"/>
                </a:solidFill>
              </a:rPr>
              <a:t>Adding new features</a:t>
            </a:r>
            <a:endParaRPr sz="2000">
              <a:solidFill>
                <a:srgbClr val="134F5C"/>
              </a:solidFill>
            </a:endParaRPr>
          </a:p>
          <a:p>
            <a:pPr indent="-346075" lvl="0" marL="457200" rtl="0" algn="l">
              <a:lnSpc>
                <a:spcPct val="150000"/>
              </a:lnSpc>
              <a:spcBef>
                <a:spcPts val="0"/>
              </a:spcBef>
              <a:spcAft>
                <a:spcPts val="0"/>
              </a:spcAft>
              <a:buClr>
                <a:srgbClr val="134F5C"/>
              </a:buClr>
              <a:buSzPct val="100000"/>
              <a:buChar char="●"/>
            </a:pPr>
            <a:r>
              <a:rPr lang="en" sz="2000">
                <a:solidFill>
                  <a:srgbClr val="134F5C"/>
                </a:solidFill>
              </a:rPr>
              <a:t>Univariate Analysis</a:t>
            </a:r>
            <a:endParaRPr sz="2000">
              <a:solidFill>
                <a:srgbClr val="134F5C"/>
              </a:solidFill>
            </a:endParaRPr>
          </a:p>
          <a:p>
            <a:pPr indent="-346075" lvl="0" marL="457200" rtl="0" algn="l">
              <a:lnSpc>
                <a:spcPct val="150000"/>
              </a:lnSpc>
              <a:spcBef>
                <a:spcPts val="0"/>
              </a:spcBef>
              <a:spcAft>
                <a:spcPts val="0"/>
              </a:spcAft>
              <a:buClr>
                <a:srgbClr val="134F5C"/>
              </a:buClr>
              <a:buSzPct val="100000"/>
              <a:buChar char="●"/>
            </a:pPr>
            <a:r>
              <a:rPr lang="en" sz="2000">
                <a:solidFill>
                  <a:srgbClr val="134F5C"/>
                </a:solidFill>
              </a:rPr>
              <a:t>Bivariate Analysis</a:t>
            </a:r>
            <a:endParaRPr sz="2000">
              <a:solidFill>
                <a:srgbClr val="134F5C"/>
              </a:solidFill>
            </a:endParaRPr>
          </a:p>
          <a:p>
            <a:pPr indent="-346075" lvl="0" marL="457200" rtl="0" algn="l">
              <a:lnSpc>
                <a:spcPct val="150000"/>
              </a:lnSpc>
              <a:spcBef>
                <a:spcPts val="0"/>
              </a:spcBef>
              <a:spcAft>
                <a:spcPts val="0"/>
              </a:spcAft>
              <a:buClr>
                <a:srgbClr val="134F5C"/>
              </a:buClr>
              <a:buSzPct val="100000"/>
              <a:buChar char="●"/>
            </a:pPr>
            <a:r>
              <a:rPr lang="en" sz="2000">
                <a:solidFill>
                  <a:srgbClr val="134F5C"/>
                </a:solidFill>
              </a:rPr>
              <a:t>Feature Engineering</a:t>
            </a:r>
            <a:endParaRPr sz="2000">
              <a:solidFill>
                <a:srgbClr val="134F5C"/>
              </a:solidFill>
            </a:endParaRPr>
          </a:p>
          <a:p>
            <a:pPr indent="-346075" lvl="0" marL="457200" rtl="0" algn="l">
              <a:lnSpc>
                <a:spcPct val="150000"/>
              </a:lnSpc>
              <a:spcBef>
                <a:spcPts val="0"/>
              </a:spcBef>
              <a:spcAft>
                <a:spcPts val="0"/>
              </a:spcAft>
              <a:buClr>
                <a:srgbClr val="134F5C"/>
              </a:buClr>
              <a:buSzPct val="100000"/>
              <a:buChar char="●"/>
            </a:pPr>
            <a:r>
              <a:rPr lang="en" sz="2000">
                <a:solidFill>
                  <a:srgbClr val="134F5C"/>
                </a:solidFill>
              </a:rPr>
              <a:t>Model Creation and evaluation</a:t>
            </a:r>
            <a:endParaRPr sz="2000">
              <a:solidFill>
                <a:srgbClr val="134F5C"/>
              </a:solidFill>
            </a:endParaRPr>
          </a:p>
          <a:p>
            <a:pPr indent="-346075" lvl="0" marL="457200" rtl="0" algn="l">
              <a:lnSpc>
                <a:spcPct val="150000"/>
              </a:lnSpc>
              <a:spcBef>
                <a:spcPts val="0"/>
              </a:spcBef>
              <a:spcAft>
                <a:spcPts val="0"/>
              </a:spcAft>
              <a:buClr>
                <a:srgbClr val="134F5C"/>
              </a:buClr>
              <a:buSzPct val="100000"/>
              <a:buChar char="●"/>
            </a:pPr>
            <a:r>
              <a:rPr lang="en" sz="2000">
                <a:solidFill>
                  <a:srgbClr val="134F5C"/>
                </a:solidFill>
              </a:rPr>
              <a:t>Model Comparison </a:t>
            </a:r>
            <a:endParaRPr sz="2000">
              <a:solidFill>
                <a:srgbClr val="134F5C"/>
              </a:solidFill>
            </a:endParaRPr>
          </a:p>
          <a:p>
            <a:pPr indent="-346075" lvl="0" marL="457200" rtl="0" algn="l">
              <a:lnSpc>
                <a:spcPct val="150000"/>
              </a:lnSpc>
              <a:spcBef>
                <a:spcPts val="0"/>
              </a:spcBef>
              <a:spcAft>
                <a:spcPts val="0"/>
              </a:spcAft>
              <a:buClr>
                <a:srgbClr val="134F5C"/>
              </a:buClr>
              <a:buSzPct val="100000"/>
              <a:buChar char="●"/>
            </a:pPr>
            <a:r>
              <a:rPr lang="en" sz="2000">
                <a:solidFill>
                  <a:srgbClr val="134F5C"/>
                </a:solidFill>
              </a:rPr>
              <a:t>Conclusion and some Insights.</a:t>
            </a:r>
            <a:endParaRPr/>
          </a:p>
        </p:txBody>
      </p:sp>
      <p:pic>
        <p:nvPicPr>
          <p:cNvPr id="65" name="Google Shape;65;p14"/>
          <p:cNvPicPr preferRelativeResize="0"/>
          <p:nvPr/>
        </p:nvPicPr>
        <p:blipFill>
          <a:blip r:embed="rId3">
            <a:alphaModFix/>
          </a:blip>
          <a:stretch>
            <a:fillRect/>
          </a:stretch>
        </p:blipFill>
        <p:spPr>
          <a:xfrm>
            <a:off x="5805051" y="1398450"/>
            <a:ext cx="2782526" cy="29244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0000"/>
                </a:solidFill>
              </a:rPr>
              <a:t>Model Evaluation:-</a:t>
            </a:r>
            <a:endParaRPr/>
          </a:p>
        </p:txBody>
      </p:sp>
      <p:sp>
        <p:nvSpPr>
          <p:cNvPr id="185" name="Google Shape;18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graphicFrame>
        <p:nvGraphicFramePr>
          <p:cNvPr id="186" name="Google Shape;186;p32"/>
          <p:cNvGraphicFramePr/>
          <p:nvPr/>
        </p:nvGraphicFramePr>
        <p:xfrm>
          <a:off x="314325" y="1017725"/>
          <a:ext cx="3000000" cy="3000000"/>
        </p:xfrm>
        <a:graphic>
          <a:graphicData uri="http://schemas.openxmlformats.org/drawingml/2006/table">
            <a:tbl>
              <a:tblPr>
                <a:noFill/>
                <a:tableStyleId>{8CE9A970-8245-4A05-8A38-D17B70F3AAD6}</a:tableStyleId>
              </a:tblPr>
              <a:tblGrid>
                <a:gridCol w="952500"/>
                <a:gridCol w="942975"/>
                <a:gridCol w="942975"/>
                <a:gridCol w="942975"/>
                <a:gridCol w="942975"/>
                <a:gridCol w="942975"/>
                <a:gridCol w="942975"/>
                <a:gridCol w="952500"/>
                <a:gridCol w="952500"/>
              </a:tblGrid>
              <a:tr h="841125">
                <a:tc>
                  <a:txBody>
                    <a:bodyPr/>
                    <a:lstStyle/>
                    <a:p>
                      <a:pPr indent="0" lvl="0" marL="0" rtl="0" algn="l">
                        <a:lnSpc>
                          <a:spcPct val="115000"/>
                        </a:lnSpc>
                        <a:spcBef>
                          <a:spcPts val="0"/>
                        </a:spcBef>
                        <a:spcAft>
                          <a:spcPts val="0"/>
                        </a:spcAft>
                        <a:buNone/>
                      </a:pPr>
                      <a:r>
                        <a:rPr b="1" lang="en">
                          <a:solidFill>
                            <a:srgbClr val="134F5C"/>
                          </a:solidFill>
                        </a:rPr>
                        <a:t>Training Model</a:t>
                      </a:r>
                      <a:endParaRPr b="1">
                        <a:solidFill>
                          <a:srgbClr val="134F5C"/>
                        </a:solidFill>
                      </a:endParaRPr>
                    </a:p>
                  </a:txBody>
                  <a:tcPr marT="91425" marB="91425" marR="91425" marL="91425"/>
                </a:tc>
                <a:tc>
                  <a:txBody>
                    <a:bodyPr/>
                    <a:lstStyle/>
                    <a:p>
                      <a:pPr indent="0" lvl="0" marL="0" rtl="0" algn="l">
                        <a:lnSpc>
                          <a:spcPct val="115000"/>
                        </a:lnSpc>
                        <a:spcBef>
                          <a:spcPts val="0"/>
                        </a:spcBef>
                        <a:spcAft>
                          <a:spcPts val="0"/>
                        </a:spcAft>
                        <a:buNone/>
                      </a:pPr>
                      <a:r>
                        <a:rPr b="1" lang="en">
                          <a:solidFill>
                            <a:srgbClr val="134F5C"/>
                          </a:solidFill>
                        </a:rPr>
                        <a:t>Train MSE</a:t>
                      </a:r>
                      <a:endParaRPr b="1">
                        <a:solidFill>
                          <a:srgbClr val="134F5C"/>
                        </a:solidFill>
                      </a:endParaRPr>
                    </a:p>
                  </a:txBody>
                  <a:tcPr marT="91425" marB="91425" marR="91425" marL="91425"/>
                </a:tc>
                <a:tc>
                  <a:txBody>
                    <a:bodyPr/>
                    <a:lstStyle/>
                    <a:p>
                      <a:pPr indent="0" lvl="0" marL="0" rtl="0" algn="l">
                        <a:lnSpc>
                          <a:spcPct val="115000"/>
                        </a:lnSpc>
                        <a:spcBef>
                          <a:spcPts val="0"/>
                        </a:spcBef>
                        <a:spcAft>
                          <a:spcPts val="0"/>
                        </a:spcAft>
                        <a:buNone/>
                      </a:pPr>
                      <a:r>
                        <a:rPr b="1" lang="en">
                          <a:solidFill>
                            <a:srgbClr val="134F5C"/>
                          </a:solidFill>
                        </a:rPr>
                        <a:t>Test MSE</a:t>
                      </a:r>
                      <a:endParaRPr b="1">
                        <a:solidFill>
                          <a:srgbClr val="134F5C"/>
                        </a:solidFill>
                      </a:endParaRPr>
                    </a:p>
                  </a:txBody>
                  <a:tcPr marT="91425" marB="91425" marR="91425" marL="91425"/>
                </a:tc>
                <a:tc>
                  <a:txBody>
                    <a:bodyPr/>
                    <a:lstStyle/>
                    <a:p>
                      <a:pPr indent="0" lvl="0" marL="0" rtl="0" algn="l">
                        <a:lnSpc>
                          <a:spcPct val="115000"/>
                        </a:lnSpc>
                        <a:spcBef>
                          <a:spcPts val="0"/>
                        </a:spcBef>
                        <a:spcAft>
                          <a:spcPts val="0"/>
                        </a:spcAft>
                        <a:buNone/>
                      </a:pPr>
                      <a:r>
                        <a:rPr b="1" lang="en">
                          <a:solidFill>
                            <a:srgbClr val="134F5C"/>
                          </a:solidFill>
                        </a:rPr>
                        <a:t>Train RMSE</a:t>
                      </a:r>
                      <a:endParaRPr b="1">
                        <a:solidFill>
                          <a:srgbClr val="134F5C"/>
                        </a:solidFill>
                      </a:endParaRPr>
                    </a:p>
                  </a:txBody>
                  <a:tcPr marT="91425" marB="91425" marR="91425" marL="91425"/>
                </a:tc>
                <a:tc>
                  <a:txBody>
                    <a:bodyPr/>
                    <a:lstStyle/>
                    <a:p>
                      <a:pPr indent="0" lvl="0" marL="0" rtl="0" algn="l">
                        <a:lnSpc>
                          <a:spcPct val="115000"/>
                        </a:lnSpc>
                        <a:spcBef>
                          <a:spcPts val="0"/>
                        </a:spcBef>
                        <a:spcAft>
                          <a:spcPts val="0"/>
                        </a:spcAft>
                        <a:buNone/>
                      </a:pPr>
                      <a:r>
                        <a:rPr b="1" lang="en">
                          <a:solidFill>
                            <a:srgbClr val="134F5C"/>
                          </a:solidFill>
                        </a:rPr>
                        <a:t>Test RMSE</a:t>
                      </a:r>
                      <a:endParaRPr b="1">
                        <a:solidFill>
                          <a:srgbClr val="134F5C"/>
                        </a:solidFill>
                      </a:endParaRPr>
                    </a:p>
                  </a:txBody>
                  <a:tcPr marT="91425" marB="91425" marR="91425" marL="91425"/>
                </a:tc>
                <a:tc>
                  <a:txBody>
                    <a:bodyPr/>
                    <a:lstStyle/>
                    <a:p>
                      <a:pPr indent="0" lvl="0" marL="0" rtl="0" algn="l">
                        <a:lnSpc>
                          <a:spcPct val="115000"/>
                        </a:lnSpc>
                        <a:spcBef>
                          <a:spcPts val="0"/>
                        </a:spcBef>
                        <a:spcAft>
                          <a:spcPts val="0"/>
                        </a:spcAft>
                        <a:buNone/>
                      </a:pPr>
                      <a:r>
                        <a:rPr b="1" lang="en">
                          <a:solidFill>
                            <a:srgbClr val="134F5C"/>
                          </a:solidFill>
                        </a:rPr>
                        <a:t>Train R2</a:t>
                      </a:r>
                      <a:endParaRPr b="1">
                        <a:solidFill>
                          <a:srgbClr val="134F5C"/>
                        </a:solidFill>
                      </a:endParaRPr>
                    </a:p>
                  </a:txBody>
                  <a:tcPr marT="91425" marB="91425" marR="91425" marL="91425"/>
                </a:tc>
                <a:tc>
                  <a:txBody>
                    <a:bodyPr/>
                    <a:lstStyle/>
                    <a:p>
                      <a:pPr indent="0" lvl="0" marL="0" rtl="0" algn="l">
                        <a:lnSpc>
                          <a:spcPct val="115000"/>
                        </a:lnSpc>
                        <a:spcBef>
                          <a:spcPts val="0"/>
                        </a:spcBef>
                        <a:spcAft>
                          <a:spcPts val="0"/>
                        </a:spcAft>
                        <a:buNone/>
                      </a:pPr>
                      <a:r>
                        <a:rPr b="1" lang="en">
                          <a:solidFill>
                            <a:srgbClr val="134F5C"/>
                          </a:solidFill>
                        </a:rPr>
                        <a:t>Test R2</a:t>
                      </a:r>
                      <a:endParaRPr b="1">
                        <a:solidFill>
                          <a:srgbClr val="134F5C"/>
                        </a:solidFill>
                      </a:endParaRPr>
                    </a:p>
                  </a:txBody>
                  <a:tcPr marT="91425" marB="91425" marR="91425" marL="91425"/>
                </a:tc>
                <a:tc>
                  <a:txBody>
                    <a:bodyPr/>
                    <a:lstStyle/>
                    <a:p>
                      <a:pPr indent="0" lvl="0" marL="0" rtl="0" algn="l">
                        <a:lnSpc>
                          <a:spcPct val="115000"/>
                        </a:lnSpc>
                        <a:spcBef>
                          <a:spcPts val="0"/>
                        </a:spcBef>
                        <a:spcAft>
                          <a:spcPts val="0"/>
                        </a:spcAft>
                        <a:buNone/>
                      </a:pPr>
                      <a:r>
                        <a:rPr b="1" lang="en">
                          <a:solidFill>
                            <a:srgbClr val="134F5C"/>
                          </a:solidFill>
                        </a:rPr>
                        <a:t>Train Adjusted R2</a:t>
                      </a:r>
                      <a:endParaRPr b="1">
                        <a:solidFill>
                          <a:srgbClr val="134F5C"/>
                        </a:solidFill>
                      </a:endParaRPr>
                    </a:p>
                  </a:txBody>
                  <a:tcPr marT="91425" marB="91425" marR="91425" marL="91425"/>
                </a:tc>
                <a:tc>
                  <a:txBody>
                    <a:bodyPr/>
                    <a:lstStyle/>
                    <a:p>
                      <a:pPr indent="0" lvl="0" marL="0" rtl="0" algn="l">
                        <a:lnSpc>
                          <a:spcPct val="115000"/>
                        </a:lnSpc>
                        <a:spcBef>
                          <a:spcPts val="0"/>
                        </a:spcBef>
                        <a:spcAft>
                          <a:spcPts val="0"/>
                        </a:spcAft>
                        <a:buNone/>
                      </a:pPr>
                      <a:r>
                        <a:rPr b="1" lang="en">
                          <a:solidFill>
                            <a:srgbClr val="134F5C"/>
                          </a:solidFill>
                        </a:rPr>
                        <a:t>Test Adjusted R2</a:t>
                      </a:r>
                      <a:endParaRPr b="1">
                        <a:solidFill>
                          <a:srgbClr val="134F5C"/>
                        </a:solidFill>
                      </a:endParaRPr>
                    </a:p>
                  </a:txBody>
                  <a:tcPr marT="91425" marB="91425" marR="91425" marL="91425"/>
                </a:tc>
              </a:tr>
              <a:tr h="512275">
                <a:tc>
                  <a:txBody>
                    <a:bodyPr/>
                    <a:lstStyle/>
                    <a:p>
                      <a:pPr indent="0" lvl="0" marL="0" rtl="0" algn="l">
                        <a:lnSpc>
                          <a:spcPct val="115000"/>
                        </a:lnSpc>
                        <a:spcBef>
                          <a:spcPts val="0"/>
                        </a:spcBef>
                        <a:spcAft>
                          <a:spcPts val="0"/>
                        </a:spcAft>
                        <a:buNone/>
                      </a:pPr>
                      <a:r>
                        <a:rPr lang="en" sz="1100">
                          <a:solidFill>
                            <a:srgbClr val="CC0000"/>
                          </a:solidFill>
                        </a:rPr>
                        <a:t>Linear Regression</a:t>
                      </a:r>
                      <a:endParaRPr sz="1100">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0.0389</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0.0390</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0.1973</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0.1975</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0.4754</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0.4750</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0.4754</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0.4750</a:t>
                      </a:r>
                      <a:endParaRPr>
                        <a:solidFill>
                          <a:srgbClr val="CC0000"/>
                        </a:solidFill>
                      </a:endParaRPr>
                    </a:p>
                  </a:txBody>
                  <a:tcPr marT="91425" marB="91425" marR="91425" marL="91425"/>
                </a:tc>
              </a:tr>
              <a:tr h="512275">
                <a:tc>
                  <a:txBody>
                    <a:bodyPr/>
                    <a:lstStyle/>
                    <a:p>
                      <a:pPr indent="0" lvl="0" marL="0" rtl="0" algn="l">
                        <a:lnSpc>
                          <a:spcPct val="115000"/>
                        </a:lnSpc>
                        <a:spcBef>
                          <a:spcPts val="0"/>
                        </a:spcBef>
                        <a:spcAft>
                          <a:spcPts val="0"/>
                        </a:spcAft>
                        <a:buNone/>
                      </a:pPr>
                      <a:r>
                        <a:rPr lang="en" sz="1100">
                          <a:solidFill>
                            <a:srgbClr val="CC0000"/>
                          </a:solidFill>
                        </a:rPr>
                        <a:t>Lasso Regression</a:t>
                      </a:r>
                      <a:endParaRPr sz="1100">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0.0389</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0.0390</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0.21973</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0.1974</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0.4755</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0.4750</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0.4755</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0.4750</a:t>
                      </a:r>
                      <a:endParaRPr>
                        <a:solidFill>
                          <a:srgbClr val="CC0000"/>
                        </a:solidFill>
                      </a:endParaRPr>
                    </a:p>
                  </a:txBody>
                  <a:tcPr marT="91425" marB="91425" marR="91425" marL="91425"/>
                </a:tc>
              </a:tr>
              <a:tr h="512275">
                <a:tc>
                  <a:txBody>
                    <a:bodyPr/>
                    <a:lstStyle/>
                    <a:p>
                      <a:pPr indent="0" lvl="0" marL="0" rtl="0" algn="l">
                        <a:lnSpc>
                          <a:spcPct val="115000"/>
                        </a:lnSpc>
                        <a:spcBef>
                          <a:spcPts val="0"/>
                        </a:spcBef>
                        <a:spcAft>
                          <a:spcPts val="0"/>
                        </a:spcAft>
                        <a:buNone/>
                      </a:pPr>
                      <a:r>
                        <a:rPr lang="en" sz="1100">
                          <a:solidFill>
                            <a:srgbClr val="CC0000"/>
                          </a:solidFill>
                        </a:rPr>
                        <a:t>Ridge Regression</a:t>
                      </a:r>
                      <a:endParaRPr sz="1100">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0.0389</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0.0390</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0.1973</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0.1974</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0.4755</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0.4750</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0.4755</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0.4750</a:t>
                      </a:r>
                      <a:endParaRPr>
                        <a:solidFill>
                          <a:srgbClr val="CC0000"/>
                        </a:solidFill>
                      </a:endParaRPr>
                    </a:p>
                  </a:txBody>
                  <a:tcPr marT="91425" marB="91425" marR="91425" marL="91425"/>
                </a:tc>
              </a:tr>
              <a:tr h="512275">
                <a:tc>
                  <a:txBody>
                    <a:bodyPr/>
                    <a:lstStyle/>
                    <a:p>
                      <a:pPr indent="0" lvl="0" marL="0" rtl="0" algn="l">
                        <a:lnSpc>
                          <a:spcPct val="115000"/>
                        </a:lnSpc>
                        <a:spcBef>
                          <a:spcPts val="0"/>
                        </a:spcBef>
                        <a:spcAft>
                          <a:spcPts val="0"/>
                        </a:spcAft>
                        <a:buNone/>
                      </a:pPr>
                      <a:r>
                        <a:rPr lang="en" sz="1100">
                          <a:solidFill>
                            <a:srgbClr val="CC0000"/>
                          </a:solidFill>
                        </a:rPr>
                        <a:t>Decision Tree</a:t>
                      </a:r>
                      <a:endParaRPr sz="1100">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0.0221</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0.0224</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0.1488</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0.1498</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0.7017</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0.6977</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0.7017</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0.6977</a:t>
                      </a:r>
                      <a:endParaRPr>
                        <a:solidFill>
                          <a:srgbClr val="CC0000"/>
                        </a:solidFill>
                      </a:endParaRPr>
                    </a:p>
                  </a:txBody>
                  <a:tcPr marT="91425" marB="91425" marR="91425" marL="91425"/>
                </a:tc>
              </a:tr>
              <a:tr h="405700">
                <a:tc>
                  <a:txBody>
                    <a:bodyPr/>
                    <a:lstStyle/>
                    <a:p>
                      <a:pPr indent="0" lvl="0" marL="0" rtl="0" algn="l">
                        <a:lnSpc>
                          <a:spcPct val="115000"/>
                        </a:lnSpc>
                        <a:spcBef>
                          <a:spcPts val="0"/>
                        </a:spcBef>
                        <a:spcAft>
                          <a:spcPts val="0"/>
                        </a:spcAft>
                        <a:buNone/>
                      </a:pPr>
                      <a:r>
                        <a:rPr lang="en" sz="1100">
                          <a:solidFill>
                            <a:srgbClr val="CC0000"/>
                          </a:solidFill>
                        </a:rPr>
                        <a:t>XGBoost</a:t>
                      </a:r>
                      <a:endParaRPr sz="1100">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0.0125</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0.0138</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0.1118</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0.1177</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0.8316</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0.8133</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0.8316</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0.8133</a:t>
                      </a:r>
                      <a:endParaRPr>
                        <a:solidFill>
                          <a:srgbClr val="CC0000"/>
                        </a:solidFill>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0000"/>
                </a:solidFill>
              </a:rPr>
              <a:t>Actual v/s Predicted:-</a:t>
            </a:r>
            <a:endParaRPr/>
          </a:p>
        </p:txBody>
      </p:sp>
      <p:sp>
        <p:nvSpPr>
          <p:cNvPr id="192" name="Google Shape;19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93" name="Google Shape;193;p33"/>
          <p:cNvPicPr preferRelativeResize="0"/>
          <p:nvPr/>
        </p:nvPicPr>
        <p:blipFill>
          <a:blip r:embed="rId3">
            <a:alphaModFix/>
          </a:blip>
          <a:stretch>
            <a:fillRect/>
          </a:stretch>
        </p:blipFill>
        <p:spPr>
          <a:xfrm>
            <a:off x="311700" y="1584325"/>
            <a:ext cx="4374600" cy="2552700"/>
          </a:xfrm>
          <a:prstGeom prst="rect">
            <a:avLst/>
          </a:prstGeom>
          <a:noFill/>
          <a:ln>
            <a:noFill/>
          </a:ln>
        </p:spPr>
      </p:pic>
      <p:pic>
        <p:nvPicPr>
          <p:cNvPr id="194" name="Google Shape;194;p33"/>
          <p:cNvPicPr preferRelativeResize="0"/>
          <p:nvPr/>
        </p:nvPicPr>
        <p:blipFill>
          <a:blip r:embed="rId4">
            <a:alphaModFix/>
          </a:blip>
          <a:stretch>
            <a:fillRect/>
          </a:stretch>
        </p:blipFill>
        <p:spPr>
          <a:xfrm>
            <a:off x="4781550" y="1584325"/>
            <a:ext cx="4024499" cy="2552700"/>
          </a:xfrm>
          <a:prstGeom prst="rect">
            <a:avLst/>
          </a:prstGeom>
          <a:noFill/>
          <a:ln>
            <a:noFill/>
          </a:ln>
        </p:spPr>
      </p:pic>
      <p:sp>
        <p:nvSpPr>
          <p:cNvPr id="195" name="Google Shape;195;p33"/>
          <p:cNvSpPr txBox="1"/>
          <p:nvPr/>
        </p:nvSpPr>
        <p:spPr>
          <a:xfrm>
            <a:off x="1809750" y="4305300"/>
            <a:ext cx="177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Decision Tree</a:t>
            </a:r>
            <a:endParaRPr/>
          </a:p>
        </p:txBody>
      </p:sp>
      <p:sp>
        <p:nvSpPr>
          <p:cNvPr id="196" name="Google Shape;196;p33"/>
          <p:cNvSpPr txBox="1"/>
          <p:nvPr/>
        </p:nvSpPr>
        <p:spPr>
          <a:xfrm>
            <a:off x="6292500" y="4305300"/>
            <a:ext cx="116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XGBoost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0000"/>
                </a:solidFill>
              </a:rPr>
              <a:t>Let us look at some feature importance!</a:t>
            </a:r>
            <a:endParaRPr/>
          </a:p>
        </p:txBody>
      </p:sp>
      <p:pic>
        <p:nvPicPr>
          <p:cNvPr id="202" name="Google Shape;202;p34"/>
          <p:cNvPicPr preferRelativeResize="0"/>
          <p:nvPr/>
        </p:nvPicPr>
        <p:blipFill>
          <a:blip r:embed="rId3">
            <a:alphaModFix/>
          </a:blip>
          <a:stretch>
            <a:fillRect/>
          </a:stretch>
        </p:blipFill>
        <p:spPr>
          <a:xfrm>
            <a:off x="124525" y="1027526"/>
            <a:ext cx="8707776" cy="3088425"/>
          </a:xfrm>
          <a:prstGeom prst="rect">
            <a:avLst/>
          </a:prstGeom>
          <a:noFill/>
          <a:ln>
            <a:noFill/>
          </a:ln>
        </p:spPr>
      </p:pic>
      <p:sp>
        <p:nvSpPr>
          <p:cNvPr id="203" name="Google Shape;203;p34"/>
          <p:cNvSpPr txBox="1"/>
          <p:nvPr>
            <p:ph idx="1" type="body"/>
          </p:nvPr>
        </p:nvSpPr>
        <p:spPr>
          <a:xfrm>
            <a:off x="311700" y="1727100"/>
            <a:ext cx="8520600" cy="3416400"/>
          </a:xfrm>
          <a:prstGeom prst="rect">
            <a:avLst/>
          </a:prstGeom>
        </p:spPr>
        <p:txBody>
          <a:bodyPr anchorCtr="0" anchor="t" bIns="91425" lIns="91425" spcFirstLastPara="1" rIns="91425" wrap="square" tIns="91425">
            <a:normAutofit lnSpcReduction="10000"/>
          </a:bodyPr>
          <a:lstStyle/>
          <a:p>
            <a:pPr indent="0" lvl="0" marL="114300" rtl="0" algn="l">
              <a:lnSpc>
                <a:spcPct val="115000"/>
              </a:lnSpc>
              <a:spcBef>
                <a:spcPts val="0"/>
              </a:spcBef>
              <a:spcAft>
                <a:spcPts val="0"/>
              </a:spcAft>
              <a:buNone/>
            </a:pPr>
            <a:r>
              <a:rPr lang="en">
                <a:solidFill>
                  <a:srgbClr val="134F5C"/>
                </a:solidFill>
              </a:rPr>
              <a:t>.</a:t>
            </a:r>
            <a:endParaRPr>
              <a:solidFill>
                <a:srgbClr val="134F5C"/>
              </a:solidFill>
            </a:endParaRPr>
          </a:p>
          <a:p>
            <a:pPr indent="0" lvl="0" marL="114300" rtl="0" algn="l">
              <a:lnSpc>
                <a:spcPct val="115000"/>
              </a:lnSpc>
              <a:spcBef>
                <a:spcPts val="0"/>
              </a:spcBef>
              <a:spcAft>
                <a:spcPts val="0"/>
              </a:spcAft>
              <a:buNone/>
            </a:pPr>
            <a:r>
              <a:t/>
            </a:r>
            <a:endParaRPr>
              <a:solidFill>
                <a:srgbClr val="134F5C"/>
              </a:solidFill>
            </a:endParaRPr>
          </a:p>
          <a:p>
            <a:pPr indent="0" lvl="0" marL="114300" rtl="0" algn="l">
              <a:lnSpc>
                <a:spcPct val="115000"/>
              </a:lnSpc>
              <a:spcBef>
                <a:spcPts val="0"/>
              </a:spcBef>
              <a:spcAft>
                <a:spcPts val="0"/>
              </a:spcAft>
              <a:buNone/>
            </a:pPr>
            <a:r>
              <a:t/>
            </a:r>
            <a:endParaRPr>
              <a:solidFill>
                <a:srgbClr val="134F5C"/>
              </a:solidFill>
            </a:endParaRPr>
          </a:p>
          <a:p>
            <a:pPr indent="0" lvl="0" marL="114300" rtl="0" algn="l">
              <a:lnSpc>
                <a:spcPct val="115000"/>
              </a:lnSpc>
              <a:spcBef>
                <a:spcPts val="0"/>
              </a:spcBef>
              <a:spcAft>
                <a:spcPts val="0"/>
              </a:spcAft>
              <a:buNone/>
            </a:pPr>
            <a:r>
              <a:t/>
            </a:r>
            <a:endParaRPr>
              <a:solidFill>
                <a:srgbClr val="134F5C"/>
              </a:solidFill>
            </a:endParaRPr>
          </a:p>
          <a:p>
            <a:pPr indent="0" lvl="0" marL="114300" rtl="0" algn="l">
              <a:lnSpc>
                <a:spcPct val="115000"/>
              </a:lnSpc>
              <a:spcBef>
                <a:spcPts val="0"/>
              </a:spcBef>
              <a:spcAft>
                <a:spcPts val="0"/>
              </a:spcAft>
              <a:buNone/>
            </a:pPr>
            <a:r>
              <a:t/>
            </a:r>
            <a:endParaRPr>
              <a:solidFill>
                <a:srgbClr val="134F5C"/>
              </a:solidFill>
            </a:endParaRPr>
          </a:p>
          <a:p>
            <a:pPr indent="0" lvl="0" marL="114300" rtl="0" algn="l">
              <a:lnSpc>
                <a:spcPct val="115000"/>
              </a:lnSpc>
              <a:spcBef>
                <a:spcPts val="0"/>
              </a:spcBef>
              <a:spcAft>
                <a:spcPts val="0"/>
              </a:spcAft>
              <a:buNone/>
            </a:pPr>
            <a:r>
              <a:t/>
            </a:r>
            <a:endParaRPr>
              <a:solidFill>
                <a:srgbClr val="134F5C"/>
              </a:solidFill>
            </a:endParaRPr>
          </a:p>
          <a:p>
            <a:pPr indent="0" lvl="0" marL="114300" rtl="0" algn="l">
              <a:lnSpc>
                <a:spcPct val="115000"/>
              </a:lnSpc>
              <a:spcBef>
                <a:spcPts val="0"/>
              </a:spcBef>
              <a:spcAft>
                <a:spcPts val="0"/>
              </a:spcAft>
              <a:buNone/>
            </a:pPr>
            <a:r>
              <a:t/>
            </a:r>
            <a:endParaRPr>
              <a:solidFill>
                <a:srgbClr val="134F5C"/>
              </a:solidFill>
            </a:endParaRPr>
          </a:p>
          <a:p>
            <a:pPr indent="0" lvl="0" marL="114300" rtl="0" algn="l">
              <a:lnSpc>
                <a:spcPct val="115000"/>
              </a:lnSpc>
              <a:spcBef>
                <a:spcPts val="0"/>
              </a:spcBef>
              <a:spcAft>
                <a:spcPts val="0"/>
              </a:spcAft>
              <a:buNone/>
            </a:pPr>
            <a:r>
              <a:t/>
            </a:r>
            <a:endParaRPr>
              <a:solidFill>
                <a:srgbClr val="134F5C"/>
              </a:solidFill>
            </a:endParaRPr>
          </a:p>
          <a:p>
            <a:pPr indent="0" lvl="0" marL="114300" rtl="0" algn="l">
              <a:lnSpc>
                <a:spcPct val="115000"/>
              </a:lnSpc>
              <a:spcBef>
                <a:spcPts val="0"/>
              </a:spcBef>
              <a:spcAft>
                <a:spcPts val="0"/>
              </a:spcAft>
              <a:buClr>
                <a:schemeClr val="dk1"/>
              </a:buClr>
              <a:buSzPts val="1100"/>
              <a:buFont typeface="Arial"/>
              <a:buNone/>
            </a:pPr>
            <a:r>
              <a:rPr lang="en">
                <a:solidFill>
                  <a:srgbClr val="134F5C"/>
                </a:solidFill>
              </a:rPr>
              <a:t>Clearly, we can see distance is the top contributor to trip duration followed by different days of the weeks.</a:t>
            </a:r>
            <a:endParaRPr>
              <a:solidFill>
                <a:srgbClr val="134F5C"/>
              </a:solidFill>
            </a:endParaRPr>
          </a:p>
          <a:p>
            <a:pPr indent="0" lvl="0" marL="0" rtl="0" algn="l">
              <a:spcBef>
                <a:spcPts val="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0000"/>
                </a:solidFill>
              </a:rPr>
              <a:t>Conclusion:-</a:t>
            </a:r>
            <a:endParaRPr/>
          </a:p>
        </p:txBody>
      </p:sp>
      <p:pic>
        <p:nvPicPr>
          <p:cNvPr id="209" name="Google Shape;209;p35"/>
          <p:cNvPicPr preferRelativeResize="0"/>
          <p:nvPr/>
        </p:nvPicPr>
        <p:blipFill>
          <a:blip r:embed="rId3">
            <a:alphaModFix/>
          </a:blip>
          <a:stretch>
            <a:fillRect/>
          </a:stretch>
        </p:blipFill>
        <p:spPr>
          <a:xfrm>
            <a:off x="4781550" y="-352425"/>
            <a:ext cx="3486150" cy="2411525"/>
          </a:xfrm>
          <a:prstGeom prst="rect">
            <a:avLst/>
          </a:prstGeom>
          <a:noFill/>
          <a:ln>
            <a:noFill/>
          </a:ln>
        </p:spPr>
      </p:pic>
      <p:sp>
        <p:nvSpPr>
          <p:cNvPr id="210" name="Google Shape;210;p35"/>
          <p:cNvSpPr txBox="1"/>
          <p:nvPr>
            <p:ph idx="1" type="body"/>
          </p:nvPr>
        </p:nvSpPr>
        <p:spPr>
          <a:xfrm>
            <a:off x="311700" y="1727100"/>
            <a:ext cx="8520600" cy="3416400"/>
          </a:xfrm>
          <a:prstGeom prst="rect">
            <a:avLst/>
          </a:prstGeom>
        </p:spPr>
        <p:txBody>
          <a:bodyPr anchorCtr="0" anchor="t" bIns="91425" lIns="91425" spcFirstLastPara="1" rIns="91425" wrap="square" tIns="91425">
            <a:normAutofit lnSpcReduction="10000"/>
          </a:bodyPr>
          <a:lstStyle/>
          <a:p>
            <a:pPr indent="0" lvl="0" marL="114300" rtl="0" algn="l">
              <a:lnSpc>
                <a:spcPct val="200000"/>
              </a:lnSpc>
              <a:spcBef>
                <a:spcPts val="0"/>
              </a:spcBef>
              <a:spcAft>
                <a:spcPts val="0"/>
              </a:spcAft>
              <a:buClr>
                <a:schemeClr val="dk1"/>
              </a:buClr>
              <a:buSzPts val="1100"/>
              <a:buFont typeface="Arial"/>
              <a:buNone/>
            </a:pPr>
            <a:r>
              <a:rPr lang="en" sz="1400">
                <a:solidFill>
                  <a:srgbClr val="134F5C"/>
                </a:solidFill>
              </a:rPr>
              <a:t>● For </a:t>
            </a:r>
            <a:r>
              <a:rPr b="1" lang="en" sz="1400">
                <a:solidFill>
                  <a:srgbClr val="134F5C"/>
                </a:solidFill>
              </a:rPr>
              <a:t>Linear regression model</a:t>
            </a:r>
            <a:r>
              <a:rPr lang="en" sz="1400">
                <a:solidFill>
                  <a:srgbClr val="134F5C"/>
                </a:solidFill>
              </a:rPr>
              <a:t>, MSE and RMSE for training and testing are similar but has</a:t>
            </a:r>
            <a:endParaRPr sz="1400">
              <a:solidFill>
                <a:srgbClr val="134F5C"/>
              </a:solidFill>
            </a:endParaRPr>
          </a:p>
          <a:p>
            <a:pPr indent="0" lvl="0" marL="114300" rtl="0" algn="l">
              <a:lnSpc>
                <a:spcPct val="200000"/>
              </a:lnSpc>
              <a:spcBef>
                <a:spcPts val="0"/>
              </a:spcBef>
              <a:spcAft>
                <a:spcPts val="0"/>
              </a:spcAft>
              <a:buClr>
                <a:schemeClr val="dk1"/>
              </a:buClr>
              <a:buSzPts val="1100"/>
              <a:buFont typeface="Arial"/>
              <a:buNone/>
            </a:pPr>
            <a:r>
              <a:rPr lang="en" sz="1400">
                <a:solidFill>
                  <a:srgbClr val="134F5C"/>
                </a:solidFill>
              </a:rPr>
              <a:t>   very poor R2 for training and testing data.</a:t>
            </a:r>
            <a:endParaRPr sz="1400">
              <a:solidFill>
                <a:srgbClr val="134F5C"/>
              </a:solidFill>
            </a:endParaRPr>
          </a:p>
          <a:p>
            <a:pPr indent="0" lvl="0" marL="114300" rtl="0" algn="l">
              <a:lnSpc>
                <a:spcPct val="200000"/>
              </a:lnSpc>
              <a:spcBef>
                <a:spcPts val="0"/>
              </a:spcBef>
              <a:spcAft>
                <a:spcPts val="0"/>
              </a:spcAft>
              <a:buClr>
                <a:schemeClr val="dk1"/>
              </a:buClr>
              <a:buSzPts val="1100"/>
              <a:buFont typeface="Arial"/>
              <a:buNone/>
            </a:pPr>
            <a:r>
              <a:rPr lang="en" sz="1400">
                <a:solidFill>
                  <a:srgbClr val="134F5C"/>
                </a:solidFill>
              </a:rPr>
              <a:t>● </a:t>
            </a:r>
            <a:r>
              <a:rPr b="1" lang="en" sz="1400">
                <a:solidFill>
                  <a:srgbClr val="134F5C"/>
                </a:solidFill>
              </a:rPr>
              <a:t>Lasso regression </a:t>
            </a:r>
            <a:r>
              <a:rPr lang="en" sz="1400">
                <a:solidFill>
                  <a:srgbClr val="134F5C"/>
                </a:solidFill>
              </a:rPr>
              <a:t>and </a:t>
            </a:r>
            <a:r>
              <a:rPr b="1" lang="en" sz="1400">
                <a:solidFill>
                  <a:srgbClr val="134F5C"/>
                </a:solidFill>
              </a:rPr>
              <a:t>Ridge regression </a:t>
            </a:r>
            <a:r>
              <a:rPr lang="en" sz="1400">
                <a:solidFill>
                  <a:srgbClr val="134F5C"/>
                </a:solidFill>
              </a:rPr>
              <a:t>R2 increases , but not with significant amount.</a:t>
            </a:r>
            <a:endParaRPr sz="1400">
              <a:solidFill>
                <a:srgbClr val="134F5C"/>
              </a:solidFill>
            </a:endParaRPr>
          </a:p>
          <a:p>
            <a:pPr indent="0" lvl="0" marL="114300" rtl="0" algn="l">
              <a:lnSpc>
                <a:spcPct val="200000"/>
              </a:lnSpc>
              <a:spcBef>
                <a:spcPts val="0"/>
              </a:spcBef>
              <a:spcAft>
                <a:spcPts val="0"/>
              </a:spcAft>
              <a:buClr>
                <a:schemeClr val="dk1"/>
              </a:buClr>
              <a:buSzPts val="1100"/>
              <a:buFont typeface="Arial"/>
              <a:buNone/>
            </a:pPr>
            <a:r>
              <a:rPr lang="en" sz="1400">
                <a:solidFill>
                  <a:srgbClr val="134F5C"/>
                </a:solidFill>
              </a:rPr>
              <a:t>● We can see that MSE and RMSE of </a:t>
            </a:r>
            <a:r>
              <a:rPr b="1" lang="en" sz="1400">
                <a:solidFill>
                  <a:srgbClr val="134F5C"/>
                </a:solidFill>
              </a:rPr>
              <a:t>Decision Tree model </a:t>
            </a:r>
            <a:r>
              <a:rPr lang="en" sz="1400">
                <a:solidFill>
                  <a:srgbClr val="134F5C"/>
                </a:solidFill>
              </a:rPr>
              <a:t>are not varying much during</a:t>
            </a:r>
            <a:endParaRPr sz="1400">
              <a:solidFill>
                <a:srgbClr val="134F5C"/>
              </a:solidFill>
            </a:endParaRPr>
          </a:p>
          <a:p>
            <a:pPr indent="0" lvl="0" marL="114300" rtl="0" algn="l">
              <a:lnSpc>
                <a:spcPct val="200000"/>
              </a:lnSpc>
              <a:spcBef>
                <a:spcPts val="0"/>
              </a:spcBef>
              <a:spcAft>
                <a:spcPts val="0"/>
              </a:spcAft>
              <a:buClr>
                <a:schemeClr val="dk1"/>
              </a:buClr>
              <a:buSzPts val="1100"/>
              <a:buFont typeface="Arial"/>
              <a:buNone/>
            </a:pPr>
            <a:r>
              <a:rPr lang="en" sz="1400">
                <a:solidFill>
                  <a:srgbClr val="134F5C"/>
                </a:solidFill>
              </a:rPr>
              <a:t>   training and testing time. Also the R2 is almost same for training and testing time.</a:t>
            </a:r>
            <a:endParaRPr sz="1400">
              <a:solidFill>
                <a:srgbClr val="134F5C"/>
              </a:solidFill>
            </a:endParaRPr>
          </a:p>
          <a:p>
            <a:pPr indent="0" lvl="0" marL="114300" rtl="0" algn="l">
              <a:lnSpc>
                <a:spcPct val="200000"/>
              </a:lnSpc>
              <a:spcBef>
                <a:spcPts val="0"/>
              </a:spcBef>
              <a:spcAft>
                <a:spcPts val="0"/>
              </a:spcAft>
              <a:buClr>
                <a:schemeClr val="dk1"/>
              </a:buClr>
              <a:buSzPts val="1100"/>
              <a:buFont typeface="Arial"/>
              <a:buNone/>
            </a:pPr>
            <a:r>
              <a:rPr lang="en" sz="1400">
                <a:solidFill>
                  <a:srgbClr val="134F5C"/>
                </a:solidFill>
              </a:rPr>
              <a:t>● MSE and RMSE of </a:t>
            </a:r>
            <a:r>
              <a:rPr b="1" lang="en" sz="1400">
                <a:solidFill>
                  <a:srgbClr val="134F5C"/>
                </a:solidFill>
              </a:rPr>
              <a:t>XGBoost model </a:t>
            </a:r>
            <a:r>
              <a:rPr lang="en" sz="1400">
                <a:solidFill>
                  <a:srgbClr val="134F5C"/>
                </a:solidFill>
              </a:rPr>
              <a:t>are very similar and their R2 is 83%.</a:t>
            </a:r>
            <a:endParaRPr sz="1400">
              <a:solidFill>
                <a:srgbClr val="134F5C"/>
              </a:solidFill>
            </a:endParaRPr>
          </a:p>
          <a:p>
            <a:pPr indent="0" lvl="0" marL="114300" rtl="0" algn="l">
              <a:lnSpc>
                <a:spcPct val="200000"/>
              </a:lnSpc>
              <a:spcBef>
                <a:spcPts val="0"/>
              </a:spcBef>
              <a:spcAft>
                <a:spcPts val="0"/>
              </a:spcAft>
              <a:buClr>
                <a:schemeClr val="dk1"/>
              </a:buClr>
              <a:buSzPts val="1100"/>
              <a:buFont typeface="Arial"/>
              <a:buNone/>
            </a:pPr>
            <a:r>
              <a:rPr lang="en" sz="1400">
                <a:solidFill>
                  <a:srgbClr val="134F5C"/>
                </a:solidFill>
              </a:rPr>
              <a:t>● From above table, </a:t>
            </a:r>
            <a:r>
              <a:rPr b="1" lang="en" sz="1400">
                <a:solidFill>
                  <a:srgbClr val="134F5C"/>
                </a:solidFill>
              </a:rPr>
              <a:t>we can conclude XGBoost is best model for our dataset.</a:t>
            </a:r>
            <a:endParaRPr b="1" sz="1400">
              <a:solidFill>
                <a:srgbClr val="134F5C"/>
              </a:solidFill>
            </a:endParaRPr>
          </a:p>
          <a:p>
            <a:pPr indent="0" lvl="0" marL="0" rtl="0" algn="l">
              <a:spcBef>
                <a:spcPts val="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36"/>
          <p:cNvPicPr preferRelativeResize="0"/>
          <p:nvPr/>
        </p:nvPicPr>
        <p:blipFill>
          <a:blip r:embed="rId3">
            <a:alphaModFix/>
          </a:blip>
          <a:stretch>
            <a:fillRect/>
          </a:stretch>
        </p:blipFill>
        <p:spPr>
          <a:xfrm>
            <a:off x="2195565" y="445025"/>
            <a:ext cx="4752859" cy="2673475"/>
          </a:xfrm>
          <a:prstGeom prst="rect">
            <a:avLst/>
          </a:prstGeom>
          <a:noFill/>
          <a:ln>
            <a:noFill/>
          </a:ln>
        </p:spPr>
      </p:pic>
      <p:sp>
        <p:nvSpPr>
          <p:cNvPr id="216" name="Google Shape;21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0000"/>
                </a:solidFill>
              </a:rPr>
              <a:t>Challenges:-</a:t>
            </a:r>
            <a:r>
              <a:rPr lang="en">
                <a:solidFill>
                  <a:srgbClr val="CC0000"/>
                </a:solidFill>
              </a:rPr>
              <a:t> </a:t>
            </a:r>
            <a:endParaRPr>
              <a:solidFill>
                <a:srgbClr val="CC0000"/>
              </a:solidFill>
            </a:endParaRPr>
          </a:p>
        </p:txBody>
      </p:sp>
      <p:sp>
        <p:nvSpPr>
          <p:cNvPr id="217" name="Google Shape;217;p36"/>
          <p:cNvSpPr txBox="1"/>
          <p:nvPr>
            <p:ph idx="1" type="body"/>
          </p:nvPr>
        </p:nvSpPr>
        <p:spPr>
          <a:xfrm>
            <a:off x="311700" y="1727100"/>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sz="1600">
              <a:solidFill>
                <a:srgbClr val="134F5C"/>
              </a:solidFill>
            </a:endParaRPr>
          </a:p>
          <a:p>
            <a:pPr indent="0" lvl="0" marL="0" rtl="0" algn="l">
              <a:spcBef>
                <a:spcPts val="1200"/>
              </a:spcBef>
              <a:spcAft>
                <a:spcPts val="0"/>
              </a:spcAft>
              <a:buNone/>
            </a:pPr>
            <a:r>
              <a:t/>
            </a:r>
            <a:endParaRPr sz="1600">
              <a:solidFill>
                <a:srgbClr val="134F5C"/>
              </a:solidFill>
            </a:endParaRPr>
          </a:p>
          <a:p>
            <a:pPr indent="0" lvl="0" marL="0" rtl="0" algn="l">
              <a:spcBef>
                <a:spcPts val="1200"/>
              </a:spcBef>
              <a:spcAft>
                <a:spcPts val="0"/>
              </a:spcAft>
              <a:buNone/>
            </a:pPr>
            <a:r>
              <a:t/>
            </a:r>
            <a:endParaRPr sz="1600">
              <a:solidFill>
                <a:srgbClr val="134F5C"/>
              </a:solidFill>
            </a:endParaRPr>
          </a:p>
          <a:p>
            <a:pPr indent="0" lvl="0" marL="0" rtl="0" algn="l">
              <a:spcBef>
                <a:spcPts val="1200"/>
              </a:spcBef>
              <a:spcAft>
                <a:spcPts val="0"/>
              </a:spcAft>
              <a:buNone/>
            </a:pPr>
            <a:r>
              <a:t/>
            </a:r>
            <a:endParaRPr sz="1600">
              <a:solidFill>
                <a:srgbClr val="134F5C"/>
              </a:solidFill>
            </a:endParaRPr>
          </a:p>
          <a:p>
            <a:pPr indent="0" lvl="0" marL="0" rtl="0" algn="l">
              <a:spcBef>
                <a:spcPts val="1200"/>
              </a:spcBef>
              <a:spcAft>
                <a:spcPts val="0"/>
              </a:spcAft>
              <a:buNone/>
            </a:pPr>
            <a:r>
              <a:rPr lang="en" sz="1600">
                <a:solidFill>
                  <a:srgbClr val="134F5C"/>
                </a:solidFill>
              </a:rPr>
              <a:t>● </a:t>
            </a:r>
            <a:r>
              <a:rPr lang="en"/>
              <a:t>It no doubt is a large dataset containing 1458644 rows and 11 columns.</a:t>
            </a:r>
            <a:endParaRPr/>
          </a:p>
          <a:p>
            <a:pPr indent="0" lvl="0" marL="0" rtl="0" algn="l">
              <a:spcBef>
                <a:spcPts val="1200"/>
              </a:spcBef>
              <a:spcAft>
                <a:spcPts val="0"/>
              </a:spcAft>
              <a:buNone/>
            </a:pPr>
            <a:r>
              <a:rPr lang="en" sz="1600">
                <a:solidFill>
                  <a:srgbClr val="134F5C"/>
                </a:solidFill>
              </a:rPr>
              <a:t>● </a:t>
            </a:r>
            <a:r>
              <a:rPr lang="en"/>
              <a:t>In order to handle the large dataset we took extra care in removing outliers.</a:t>
            </a:r>
            <a:endParaRPr/>
          </a:p>
          <a:p>
            <a:pPr indent="0" lvl="0" marL="0" rtl="0" algn="l">
              <a:spcBef>
                <a:spcPts val="1200"/>
              </a:spcBef>
              <a:spcAft>
                <a:spcPts val="0"/>
              </a:spcAft>
              <a:buNone/>
            </a:pPr>
            <a:r>
              <a:rPr lang="en" sz="1600">
                <a:solidFill>
                  <a:srgbClr val="134F5C"/>
                </a:solidFill>
              </a:rPr>
              <a:t>● We took auxiliary attention to handle feature selection part as it affect to the R2 score.</a:t>
            </a:r>
            <a:endParaRPr sz="1600">
              <a:solidFill>
                <a:srgbClr val="134F5C"/>
              </a:solidFill>
            </a:endParaRPr>
          </a:p>
          <a:p>
            <a:pPr indent="0" lvl="0" marL="0" rtl="0" algn="l">
              <a:spcBef>
                <a:spcPts val="1200"/>
              </a:spcBef>
              <a:spcAft>
                <a:spcPts val="0"/>
              </a:spcAft>
              <a:buNone/>
            </a:pPr>
            <a:r>
              <a:rPr lang="en" sz="1600">
                <a:solidFill>
                  <a:srgbClr val="134F5C"/>
                </a:solidFill>
              </a:rPr>
              <a:t>● Also focused on Hyperparameters with the help of gridsearchCV as it also affects the R2 score.</a:t>
            </a:r>
            <a:endParaRPr sz="1600">
              <a:solidFill>
                <a:srgbClr val="134F5C"/>
              </a:solidFill>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223" name="Google Shape;223;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224" name="Google Shape;224;p37"/>
          <p:cNvPicPr preferRelativeResize="0"/>
          <p:nvPr/>
        </p:nvPicPr>
        <p:blipFill>
          <a:blip r:embed="rId3">
            <a:alphaModFix/>
          </a:blip>
          <a:stretch>
            <a:fillRect/>
          </a:stretch>
        </p:blipFill>
        <p:spPr>
          <a:xfrm>
            <a:off x="0" y="682517"/>
            <a:ext cx="9143999" cy="377846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600">
                <a:solidFill>
                  <a:srgbClr val="CC0000"/>
                </a:solidFill>
              </a:rPr>
              <a:t>Introduction</a:t>
            </a:r>
            <a:r>
              <a:rPr b="1" lang="en">
                <a:solidFill>
                  <a:srgbClr val="CC0000"/>
                </a:solidFill>
              </a:rPr>
              <a:t>:-</a:t>
            </a:r>
            <a:endParaRPr/>
          </a:p>
        </p:txBody>
      </p:sp>
      <p:pic>
        <p:nvPicPr>
          <p:cNvPr id="71" name="Google Shape;71;p15"/>
          <p:cNvPicPr preferRelativeResize="0"/>
          <p:nvPr/>
        </p:nvPicPr>
        <p:blipFill>
          <a:blip r:embed="rId3">
            <a:alphaModFix amt="90000"/>
          </a:blip>
          <a:stretch>
            <a:fillRect/>
          </a:stretch>
        </p:blipFill>
        <p:spPr>
          <a:xfrm>
            <a:off x="6799468" y="2321325"/>
            <a:ext cx="2344525" cy="1700750"/>
          </a:xfrm>
          <a:prstGeom prst="rect">
            <a:avLst/>
          </a:prstGeom>
          <a:noFill/>
          <a:ln>
            <a:noFill/>
          </a:ln>
          <a:effectLst>
            <a:outerShdw blurRad="342900" rotWithShape="0" algn="bl" dir="6000000" dist="114300">
              <a:srgbClr val="FFFF00">
                <a:alpha val="50000"/>
              </a:srgbClr>
            </a:outerShdw>
          </a:effectLst>
        </p:spPr>
      </p:pic>
      <p:sp>
        <p:nvSpPr>
          <p:cNvPr id="72" name="Google Shape;72;p15"/>
          <p:cNvSpPr txBox="1"/>
          <p:nvPr>
            <p:ph idx="1" type="body"/>
          </p:nvPr>
        </p:nvSpPr>
        <p:spPr>
          <a:xfrm>
            <a:off x="311700" y="1333300"/>
            <a:ext cx="6784800" cy="3676800"/>
          </a:xfrm>
          <a:prstGeom prst="rect">
            <a:avLst/>
          </a:prstGeom>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None/>
            </a:pPr>
            <a:r>
              <a:rPr lang="en">
                <a:solidFill>
                  <a:srgbClr val="134F5C"/>
                </a:solidFill>
              </a:rPr>
              <a:t>●New York City is one of the highly advanced cities of the world with extensive use of taxi services.</a:t>
            </a:r>
            <a:endParaRPr>
              <a:solidFill>
                <a:srgbClr val="134F5C"/>
              </a:solidFill>
            </a:endParaRPr>
          </a:p>
          <a:p>
            <a:pPr indent="0" lvl="0" marL="0" rtl="0" algn="l">
              <a:lnSpc>
                <a:spcPct val="115000"/>
              </a:lnSpc>
              <a:spcBef>
                <a:spcPts val="0"/>
              </a:spcBef>
              <a:spcAft>
                <a:spcPts val="0"/>
              </a:spcAft>
              <a:buClr>
                <a:schemeClr val="dk1"/>
              </a:buClr>
              <a:buSzPct val="61111"/>
              <a:buFont typeface="Arial"/>
              <a:buNone/>
            </a:pPr>
            <a:r>
              <a:t/>
            </a:r>
            <a:endParaRPr>
              <a:solidFill>
                <a:srgbClr val="134F5C"/>
              </a:solidFill>
            </a:endParaRPr>
          </a:p>
          <a:p>
            <a:pPr indent="0" lvl="0" marL="0" rtl="0" algn="l">
              <a:spcBef>
                <a:spcPts val="0"/>
              </a:spcBef>
              <a:spcAft>
                <a:spcPts val="0"/>
              </a:spcAft>
              <a:buNone/>
            </a:pPr>
            <a:r>
              <a:rPr lang="en">
                <a:solidFill>
                  <a:srgbClr val="134F5C"/>
                </a:solidFill>
              </a:rPr>
              <a:t>●The city taxi rides constitutes the core of the traffic in the city of New York.</a:t>
            </a:r>
            <a:endParaRPr>
              <a:solidFill>
                <a:srgbClr val="134F5C"/>
              </a:solidFill>
            </a:endParaRPr>
          </a:p>
          <a:p>
            <a:pPr indent="0" lvl="0" marL="0" rtl="0" algn="l">
              <a:spcBef>
                <a:spcPts val="0"/>
              </a:spcBef>
              <a:spcAft>
                <a:spcPts val="0"/>
              </a:spcAft>
              <a:buClr>
                <a:schemeClr val="dk1"/>
              </a:buClr>
              <a:buSzPct val="61111"/>
              <a:buFont typeface="Arial"/>
              <a:buNone/>
            </a:pPr>
            <a:r>
              <a:t/>
            </a:r>
            <a:endParaRPr>
              <a:solidFill>
                <a:srgbClr val="134F5C"/>
              </a:solidFill>
            </a:endParaRPr>
          </a:p>
          <a:p>
            <a:pPr indent="0" lvl="0" marL="0" rtl="0" algn="l">
              <a:lnSpc>
                <a:spcPct val="115000"/>
              </a:lnSpc>
              <a:spcBef>
                <a:spcPts val="0"/>
              </a:spcBef>
              <a:spcAft>
                <a:spcPts val="0"/>
              </a:spcAft>
              <a:buNone/>
            </a:pPr>
            <a:r>
              <a:rPr lang="en">
                <a:solidFill>
                  <a:srgbClr val="134F5C"/>
                </a:solidFill>
              </a:rPr>
              <a:t>●The rides taken everyday by many New Yorkers in the lively city can give us a good grasp of traffic times, road blockages, and so on.</a:t>
            </a:r>
            <a:endParaRPr>
              <a:solidFill>
                <a:srgbClr val="134F5C"/>
              </a:solidFill>
            </a:endParaRPr>
          </a:p>
          <a:p>
            <a:pPr indent="0" lvl="0" marL="0" rtl="0" algn="l">
              <a:lnSpc>
                <a:spcPct val="115000"/>
              </a:lnSpc>
              <a:spcBef>
                <a:spcPts val="0"/>
              </a:spcBef>
              <a:spcAft>
                <a:spcPts val="0"/>
              </a:spcAft>
              <a:buClr>
                <a:schemeClr val="dk1"/>
              </a:buClr>
              <a:buSzPct val="61111"/>
              <a:buFont typeface="Arial"/>
              <a:buNone/>
            </a:pPr>
            <a:r>
              <a:t/>
            </a:r>
            <a:endParaRPr>
              <a:solidFill>
                <a:srgbClr val="134F5C"/>
              </a:solidFill>
            </a:endParaRPr>
          </a:p>
          <a:p>
            <a:pPr indent="0" lvl="0" marL="0" rtl="0" algn="l">
              <a:lnSpc>
                <a:spcPct val="115000"/>
              </a:lnSpc>
              <a:spcBef>
                <a:spcPts val="0"/>
              </a:spcBef>
              <a:spcAft>
                <a:spcPts val="0"/>
              </a:spcAft>
              <a:buClr>
                <a:schemeClr val="dk1"/>
              </a:buClr>
              <a:buSzPct val="61111"/>
              <a:buFont typeface="Arial"/>
              <a:buNone/>
            </a:pPr>
            <a:r>
              <a:rPr lang="en">
                <a:solidFill>
                  <a:srgbClr val="134F5C"/>
                </a:solidFill>
              </a:rPr>
              <a:t>● Taxi Drivers also have to choose best route having lesser trip time.</a:t>
            </a:r>
            <a:endParaRPr>
              <a:solidFill>
                <a:srgbClr val="134F5C"/>
              </a:solidFill>
            </a:endParaRPr>
          </a:p>
          <a:p>
            <a:pPr indent="0" lvl="0" marL="0" rtl="0" algn="l">
              <a:lnSpc>
                <a:spcPct val="115000"/>
              </a:lnSpc>
              <a:spcBef>
                <a:spcPts val="0"/>
              </a:spcBef>
              <a:spcAft>
                <a:spcPts val="0"/>
              </a:spcAft>
              <a:buClr>
                <a:schemeClr val="dk1"/>
              </a:buClr>
              <a:buSzPct val="61111"/>
              <a:buFont typeface="Arial"/>
              <a:buNone/>
            </a:pPr>
            <a:r>
              <a:t/>
            </a:r>
            <a:endParaRPr>
              <a:solidFill>
                <a:srgbClr val="134F5C"/>
              </a:solidFill>
            </a:endParaRPr>
          </a:p>
          <a:p>
            <a:pPr indent="0" lvl="0" marL="0" rtl="0" algn="l">
              <a:lnSpc>
                <a:spcPct val="115000"/>
              </a:lnSpc>
              <a:spcBef>
                <a:spcPts val="0"/>
              </a:spcBef>
              <a:spcAft>
                <a:spcPts val="0"/>
              </a:spcAft>
              <a:buClr>
                <a:schemeClr val="dk1"/>
              </a:buClr>
              <a:buSzPct val="61111"/>
              <a:buFont typeface="Arial"/>
              <a:buNone/>
            </a:pPr>
            <a:r>
              <a:rPr lang="en">
                <a:solidFill>
                  <a:srgbClr val="134F5C"/>
                </a:solidFill>
              </a:rPr>
              <a:t>●With ridesharing apps becoming more and more prevalent, it is increasingly significant for taxi companies to provide visibility to their estimated ride duration, since the competing apps bestow these metrics upfront.</a:t>
            </a:r>
            <a:endParaRPr>
              <a:solidFill>
                <a:srgbClr val="134F5C"/>
              </a:solidFil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600">
                <a:solidFill>
                  <a:srgbClr val="CC0000"/>
                </a:solidFill>
              </a:rPr>
              <a:t>Problem Statement:-</a:t>
            </a:r>
            <a:endParaRPr/>
          </a:p>
        </p:txBody>
      </p:sp>
      <p:sp>
        <p:nvSpPr>
          <p:cNvPr id="78" name="Google Shape;78;p16"/>
          <p:cNvSpPr txBox="1"/>
          <p:nvPr>
            <p:ph idx="1" type="body"/>
          </p:nvPr>
        </p:nvSpPr>
        <p:spPr>
          <a:xfrm>
            <a:off x="311700" y="1305500"/>
            <a:ext cx="8520600" cy="3416400"/>
          </a:xfrm>
          <a:prstGeom prst="rect">
            <a:avLst/>
          </a:prstGeom>
        </p:spPr>
        <p:txBody>
          <a:bodyPr anchorCtr="0" anchor="t" bIns="91425" lIns="91425" spcFirstLastPara="1" rIns="91425" wrap="square" tIns="91425">
            <a:normAutofit/>
          </a:bodyPr>
          <a:lstStyle/>
          <a:p>
            <a:pPr indent="0" lvl="0" marL="114300" rtl="0" algn="l">
              <a:lnSpc>
                <a:spcPct val="115000"/>
              </a:lnSpc>
              <a:spcBef>
                <a:spcPts val="0"/>
              </a:spcBef>
              <a:spcAft>
                <a:spcPts val="0"/>
              </a:spcAft>
              <a:buNone/>
            </a:pPr>
            <a:r>
              <a:t/>
            </a:r>
            <a:endParaRPr>
              <a:solidFill>
                <a:srgbClr val="134F5C"/>
              </a:solidFill>
            </a:endParaRPr>
          </a:p>
          <a:p>
            <a:pPr indent="0" lvl="0" marL="114300" rtl="0" algn="l">
              <a:lnSpc>
                <a:spcPct val="115000"/>
              </a:lnSpc>
              <a:spcBef>
                <a:spcPts val="0"/>
              </a:spcBef>
              <a:spcAft>
                <a:spcPts val="0"/>
              </a:spcAft>
              <a:buClr>
                <a:schemeClr val="dk1"/>
              </a:buClr>
              <a:buSzPts val="1100"/>
              <a:buFont typeface="Arial"/>
              <a:buNone/>
            </a:pPr>
            <a:r>
              <a:rPr lang="en">
                <a:solidFill>
                  <a:srgbClr val="134F5C"/>
                </a:solidFill>
              </a:rPr>
              <a:t>Our main goal is to make a suitable machine learning model, so that we can predict the total taxi trip duration for NYC Taxi.</a:t>
            </a:r>
            <a:endParaRPr>
              <a:solidFill>
                <a:srgbClr val="134F5C"/>
              </a:solidFill>
            </a:endParaRPr>
          </a:p>
          <a:p>
            <a:pPr indent="0" lvl="0" marL="114300" rtl="0" algn="l">
              <a:lnSpc>
                <a:spcPct val="115000"/>
              </a:lnSpc>
              <a:spcBef>
                <a:spcPts val="0"/>
              </a:spcBef>
              <a:spcAft>
                <a:spcPts val="0"/>
              </a:spcAft>
              <a:buNone/>
            </a:pPr>
            <a:r>
              <a:t/>
            </a:r>
            <a:endParaRPr>
              <a:solidFill>
                <a:srgbClr val="134F5C"/>
              </a:solidFill>
            </a:endParaRPr>
          </a:p>
          <a:p>
            <a:pPr indent="0" lvl="0" marL="114300" rtl="0" algn="l">
              <a:lnSpc>
                <a:spcPct val="115000"/>
              </a:lnSpc>
              <a:spcBef>
                <a:spcPts val="0"/>
              </a:spcBef>
              <a:spcAft>
                <a:spcPts val="0"/>
              </a:spcAft>
              <a:buClr>
                <a:schemeClr val="dk1"/>
              </a:buClr>
              <a:buSzPts val="1100"/>
              <a:buFont typeface="Arial"/>
              <a:buNone/>
            </a:pPr>
            <a:r>
              <a:rPr lang="en">
                <a:solidFill>
                  <a:srgbClr val="134F5C"/>
                </a:solidFill>
              </a:rPr>
              <a:t>The primary dataset is one released by the NYC Taxi and Limousine Commission, which includes pickup time, geo-coordinates, number of passengers, and several other variables.</a:t>
            </a:r>
            <a:endParaRPr>
              <a:solidFill>
                <a:srgbClr val="134F5C"/>
              </a:solidFill>
            </a:endParaRPr>
          </a:p>
          <a:p>
            <a:pPr indent="0" lvl="0" marL="0" rtl="0" algn="l">
              <a:spcBef>
                <a:spcPts val="0"/>
              </a:spcBef>
              <a:spcAft>
                <a:spcPts val="1200"/>
              </a:spcAft>
              <a:buNone/>
            </a:pPr>
            <a:r>
              <a:t/>
            </a:r>
            <a:endParaRPr/>
          </a:p>
        </p:txBody>
      </p:sp>
      <p:pic>
        <p:nvPicPr>
          <p:cNvPr id="79" name="Google Shape;79;p16"/>
          <p:cNvPicPr preferRelativeResize="0"/>
          <p:nvPr/>
        </p:nvPicPr>
        <p:blipFill>
          <a:blip r:embed="rId3">
            <a:alphaModFix/>
          </a:blip>
          <a:stretch>
            <a:fillRect/>
          </a:stretch>
        </p:blipFill>
        <p:spPr>
          <a:xfrm>
            <a:off x="4572003" y="445026"/>
            <a:ext cx="884550" cy="664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600">
                <a:solidFill>
                  <a:srgbClr val="CC0000"/>
                </a:solidFill>
              </a:rPr>
              <a:t>Data Overview:-</a:t>
            </a:r>
            <a:endParaRPr/>
          </a:p>
        </p:txBody>
      </p:sp>
      <p:sp>
        <p:nvSpPr>
          <p:cNvPr id="85" name="Google Shape;85;p17"/>
          <p:cNvSpPr txBox="1"/>
          <p:nvPr>
            <p:ph idx="1" type="body"/>
          </p:nvPr>
        </p:nvSpPr>
        <p:spPr>
          <a:xfrm>
            <a:off x="311700" y="1275825"/>
            <a:ext cx="8520600" cy="3867600"/>
          </a:xfrm>
          <a:prstGeom prst="rect">
            <a:avLst/>
          </a:prstGeom>
        </p:spPr>
        <p:txBody>
          <a:bodyPr anchorCtr="0" anchor="t" bIns="91425" lIns="91425" spcFirstLastPara="1" rIns="91425" wrap="square" tIns="91425">
            <a:normAutofit lnSpcReduction="10000"/>
          </a:bodyPr>
          <a:lstStyle/>
          <a:p>
            <a:pPr indent="0" lvl="0" marL="114300" rtl="0" algn="l">
              <a:lnSpc>
                <a:spcPct val="115000"/>
              </a:lnSpc>
              <a:spcBef>
                <a:spcPts val="0"/>
              </a:spcBef>
              <a:spcAft>
                <a:spcPts val="0"/>
              </a:spcAft>
              <a:buClr>
                <a:schemeClr val="dk1"/>
              </a:buClr>
              <a:buSzPts val="1100"/>
              <a:buFont typeface="Arial"/>
              <a:buNone/>
            </a:pPr>
            <a:r>
              <a:rPr lang="en">
                <a:solidFill>
                  <a:srgbClr val="134F5C"/>
                </a:solidFill>
              </a:rPr>
              <a:t>Data overview is nothing but understanding the data better.</a:t>
            </a:r>
            <a:endParaRPr>
              <a:solidFill>
                <a:srgbClr val="134F5C"/>
              </a:solidFill>
            </a:endParaRPr>
          </a:p>
          <a:p>
            <a:pPr indent="0" lvl="0" marL="114300" rtl="0" algn="l">
              <a:lnSpc>
                <a:spcPct val="115000"/>
              </a:lnSpc>
              <a:spcBef>
                <a:spcPts val="0"/>
              </a:spcBef>
              <a:spcAft>
                <a:spcPts val="0"/>
              </a:spcAft>
              <a:buNone/>
            </a:pPr>
            <a:r>
              <a:rPr lang="en">
                <a:solidFill>
                  <a:srgbClr val="134F5C"/>
                </a:solidFill>
              </a:rPr>
              <a:t>The objectives of data understanding are as follows:</a:t>
            </a:r>
            <a:endParaRPr>
              <a:solidFill>
                <a:srgbClr val="134F5C"/>
              </a:solidFill>
            </a:endParaRPr>
          </a:p>
          <a:p>
            <a:pPr indent="0" lvl="0" marL="114300" rtl="0" algn="l">
              <a:lnSpc>
                <a:spcPct val="115000"/>
              </a:lnSpc>
              <a:spcBef>
                <a:spcPts val="0"/>
              </a:spcBef>
              <a:spcAft>
                <a:spcPts val="0"/>
              </a:spcAft>
              <a:buClr>
                <a:schemeClr val="dk1"/>
              </a:buClr>
              <a:buSzPts val="1100"/>
              <a:buFont typeface="Arial"/>
              <a:buNone/>
            </a:pPr>
            <a:r>
              <a:t/>
            </a:r>
            <a:endParaRPr>
              <a:solidFill>
                <a:srgbClr val="134F5C"/>
              </a:solidFill>
            </a:endParaRPr>
          </a:p>
          <a:p>
            <a:pPr indent="0" lvl="0" marL="114300" rtl="0" algn="l">
              <a:lnSpc>
                <a:spcPct val="115000"/>
              </a:lnSpc>
              <a:spcBef>
                <a:spcPts val="0"/>
              </a:spcBef>
              <a:spcAft>
                <a:spcPts val="0"/>
              </a:spcAft>
              <a:buClr>
                <a:schemeClr val="dk1"/>
              </a:buClr>
              <a:buSzPts val="1100"/>
              <a:buFont typeface="Arial"/>
              <a:buNone/>
            </a:pPr>
            <a:r>
              <a:rPr lang="en" sz="1600">
                <a:solidFill>
                  <a:srgbClr val="134F5C"/>
                </a:solidFill>
              </a:rPr>
              <a:t>● id - A unique identifier for each trip.</a:t>
            </a:r>
            <a:endParaRPr sz="1600">
              <a:solidFill>
                <a:srgbClr val="134F5C"/>
              </a:solidFill>
            </a:endParaRPr>
          </a:p>
          <a:p>
            <a:pPr indent="0" lvl="0" marL="114300" rtl="0" algn="l">
              <a:lnSpc>
                <a:spcPct val="115000"/>
              </a:lnSpc>
              <a:spcBef>
                <a:spcPts val="0"/>
              </a:spcBef>
              <a:spcAft>
                <a:spcPts val="0"/>
              </a:spcAft>
              <a:buClr>
                <a:schemeClr val="dk1"/>
              </a:buClr>
              <a:buSzPts val="1100"/>
              <a:buFont typeface="Arial"/>
              <a:buNone/>
            </a:pPr>
            <a:r>
              <a:rPr lang="en" sz="1600">
                <a:solidFill>
                  <a:srgbClr val="134F5C"/>
                </a:solidFill>
              </a:rPr>
              <a:t>● vendor_id - A code indicating the provider associated with the trip record.</a:t>
            </a:r>
            <a:endParaRPr sz="1600">
              <a:solidFill>
                <a:srgbClr val="134F5C"/>
              </a:solidFill>
            </a:endParaRPr>
          </a:p>
          <a:p>
            <a:pPr indent="0" lvl="0" marL="114300" rtl="0" algn="l">
              <a:lnSpc>
                <a:spcPct val="115000"/>
              </a:lnSpc>
              <a:spcBef>
                <a:spcPts val="0"/>
              </a:spcBef>
              <a:spcAft>
                <a:spcPts val="0"/>
              </a:spcAft>
              <a:buClr>
                <a:schemeClr val="dk1"/>
              </a:buClr>
              <a:buSzPts val="1100"/>
              <a:buFont typeface="Arial"/>
              <a:buNone/>
            </a:pPr>
            <a:r>
              <a:rPr lang="en" sz="1600">
                <a:solidFill>
                  <a:srgbClr val="134F5C"/>
                </a:solidFill>
              </a:rPr>
              <a:t>● pickup_datetime - Date and time when the meter was engaged.</a:t>
            </a:r>
            <a:endParaRPr sz="1600">
              <a:solidFill>
                <a:srgbClr val="134F5C"/>
              </a:solidFill>
            </a:endParaRPr>
          </a:p>
          <a:p>
            <a:pPr indent="0" lvl="0" marL="114300" rtl="0" algn="l">
              <a:lnSpc>
                <a:spcPct val="115000"/>
              </a:lnSpc>
              <a:spcBef>
                <a:spcPts val="0"/>
              </a:spcBef>
              <a:spcAft>
                <a:spcPts val="0"/>
              </a:spcAft>
              <a:buClr>
                <a:schemeClr val="dk1"/>
              </a:buClr>
              <a:buSzPts val="1100"/>
              <a:buFont typeface="Arial"/>
              <a:buNone/>
            </a:pPr>
            <a:r>
              <a:rPr lang="en" sz="1600">
                <a:solidFill>
                  <a:srgbClr val="134F5C"/>
                </a:solidFill>
              </a:rPr>
              <a:t>● dropoff_datetime - Date and time when the meter was disengaged.</a:t>
            </a:r>
            <a:endParaRPr sz="1600">
              <a:solidFill>
                <a:srgbClr val="134F5C"/>
              </a:solidFill>
            </a:endParaRPr>
          </a:p>
          <a:p>
            <a:pPr indent="0" lvl="0" marL="114300" rtl="0" algn="l">
              <a:lnSpc>
                <a:spcPct val="115000"/>
              </a:lnSpc>
              <a:spcBef>
                <a:spcPts val="0"/>
              </a:spcBef>
              <a:spcAft>
                <a:spcPts val="0"/>
              </a:spcAft>
              <a:buClr>
                <a:schemeClr val="dk1"/>
              </a:buClr>
              <a:buSzPts val="1100"/>
              <a:buFont typeface="Arial"/>
              <a:buNone/>
            </a:pPr>
            <a:r>
              <a:rPr lang="en" sz="1600">
                <a:solidFill>
                  <a:srgbClr val="134F5C"/>
                </a:solidFill>
              </a:rPr>
              <a:t>● passenger_count - The number of passengers in the vehicle. (driver entered value)</a:t>
            </a:r>
            <a:endParaRPr sz="1600">
              <a:solidFill>
                <a:srgbClr val="134F5C"/>
              </a:solidFill>
            </a:endParaRPr>
          </a:p>
          <a:p>
            <a:pPr indent="0" lvl="0" marL="114300" rtl="0" algn="l">
              <a:lnSpc>
                <a:spcPct val="115000"/>
              </a:lnSpc>
              <a:spcBef>
                <a:spcPts val="0"/>
              </a:spcBef>
              <a:spcAft>
                <a:spcPts val="0"/>
              </a:spcAft>
              <a:buClr>
                <a:schemeClr val="dk1"/>
              </a:buClr>
              <a:buSzPts val="1100"/>
              <a:buFont typeface="Arial"/>
              <a:buNone/>
            </a:pPr>
            <a:r>
              <a:rPr lang="en" sz="1600">
                <a:solidFill>
                  <a:srgbClr val="134F5C"/>
                </a:solidFill>
              </a:rPr>
              <a:t>● pickup_longitude - The longitude where the meter was engaged.</a:t>
            </a:r>
            <a:endParaRPr sz="1600">
              <a:solidFill>
                <a:srgbClr val="134F5C"/>
              </a:solidFill>
            </a:endParaRPr>
          </a:p>
          <a:p>
            <a:pPr indent="0" lvl="0" marL="114300" rtl="0" algn="l">
              <a:lnSpc>
                <a:spcPct val="115000"/>
              </a:lnSpc>
              <a:spcBef>
                <a:spcPts val="0"/>
              </a:spcBef>
              <a:spcAft>
                <a:spcPts val="0"/>
              </a:spcAft>
              <a:buClr>
                <a:schemeClr val="dk1"/>
              </a:buClr>
              <a:buSzPts val="1100"/>
              <a:buFont typeface="Arial"/>
              <a:buNone/>
            </a:pPr>
            <a:r>
              <a:rPr lang="en" sz="1600">
                <a:solidFill>
                  <a:srgbClr val="134F5C"/>
                </a:solidFill>
              </a:rPr>
              <a:t>● pickup_latitude - The latitude where the meter was engaged.</a:t>
            </a:r>
            <a:endParaRPr sz="1600">
              <a:solidFill>
                <a:srgbClr val="134F5C"/>
              </a:solidFill>
            </a:endParaRPr>
          </a:p>
          <a:p>
            <a:pPr indent="0" lvl="0" marL="114300" rtl="0" algn="l">
              <a:lnSpc>
                <a:spcPct val="115000"/>
              </a:lnSpc>
              <a:spcBef>
                <a:spcPts val="0"/>
              </a:spcBef>
              <a:spcAft>
                <a:spcPts val="0"/>
              </a:spcAft>
              <a:buClr>
                <a:schemeClr val="dk1"/>
              </a:buClr>
              <a:buSzPts val="1100"/>
              <a:buFont typeface="Arial"/>
              <a:buNone/>
            </a:pPr>
            <a:r>
              <a:rPr lang="en" sz="1600">
                <a:solidFill>
                  <a:srgbClr val="134F5C"/>
                </a:solidFill>
              </a:rPr>
              <a:t>● dropoff_longitude - The longitude where the meter was disengaged.</a:t>
            </a:r>
            <a:endParaRPr sz="1600">
              <a:solidFill>
                <a:srgbClr val="134F5C"/>
              </a:solidFill>
            </a:endParaRPr>
          </a:p>
          <a:p>
            <a:pPr indent="0" lvl="0" marL="114300" rtl="0" algn="l">
              <a:lnSpc>
                <a:spcPct val="115000"/>
              </a:lnSpc>
              <a:spcBef>
                <a:spcPts val="0"/>
              </a:spcBef>
              <a:spcAft>
                <a:spcPts val="0"/>
              </a:spcAft>
              <a:buClr>
                <a:schemeClr val="dk1"/>
              </a:buClr>
              <a:buSzPts val="1100"/>
              <a:buFont typeface="Arial"/>
              <a:buNone/>
            </a:pPr>
            <a:r>
              <a:rPr lang="en" sz="1600">
                <a:solidFill>
                  <a:srgbClr val="134F5C"/>
                </a:solidFill>
              </a:rPr>
              <a:t>● dropoff_latitude - The latitude where the meter was disengaged.</a:t>
            </a:r>
            <a:endParaRPr sz="1600">
              <a:solidFill>
                <a:srgbClr val="134F5C"/>
              </a:solidFill>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600">
                <a:solidFill>
                  <a:srgbClr val="CC0000"/>
                </a:solidFill>
              </a:rPr>
              <a:t>Continued...</a:t>
            </a:r>
            <a:endParaRPr/>
          </a:p>
        </p:txBody>
      </p:sp>
      <p:sp>
        <p:nvSpPr>
          <p:cNvPr id="91" name="Google Shape;91;p18"/>
          <p:cNvSpPr txBox="1"/>
          <p:nvPr>
            <p:ph idx="1" type="body"/>
          </p:nvPr>
        </p:nvSpPr>
        <p:spPr>
          <a:xfrm>
            <a:off x="311700" y="1152475"/>
            <a:ext cx="8520600" cy="3990900"/>
          </a:xfrm>
          <a:prstGeom prst="rect">
            <a:avLst/>
          </a:prstGeom>
        </p:spPr>
        <p:txBody>
          <a:bodyPr anchorCtr="0" anchor="t" bIns="91425" lIns="91425" spcFirstLastPara="1" rIns="91425" wrap="square" tIns="91425">
            <a:normAutofit fontScale="92500" lnSpcReduction="20000"/>
          </a:bodyPr>
          <a:lstStyle/>
          <a:p>
            <a:pPr indent="0" lvl="0" marL="114300" rtl="0" algn="l">
              <a:lnSpc>
                <a:spcPct val="115000"/>
              </a:lnSpc>
              <a:spcBef>
                <a:spcPts val="0"/>
              </a:spcBef>
              <a:spcAft>
                <a:spcPts val="0"/>
              </a:spcAft>
              <a:buClr>
                <a:schemeClr val="dk1"/>
              </a:buClr>
              <a:buSzPct val="68750"/>
              <a:buFont typeface="Arial"/>
              <a:buNone/>
            </a:pPr>
            <a:r>
              <a:rPr lang="en" sz="1600">
                <a:solidFill>
                  <a:srgbClr val="134F5C"/>
                </a:solidFill>
              </a:rPr>
              <a:t>● store_and_fwd_flag - This flag indicates whether the trip record was held in vehicle</a:t>
            </a:r>
            <a:endParaRPr sz="1600">
              <a:solidFill>
                <a:srgbClr val="134F5C"/>
              </a:solidFill>
            </a:endParaRPr>
          </a:p>
          <a:p>
            <a:pPr indent="0" lvl="0" marL="114300" rtl="0" algn="l">
              <a:lnSpc>
                <a:spcPct val="115000"/>
              </a:lnSpc>
              <a:spcBef>
                <a:spcPts val="0"/>
              </a:spcBef>
              <a:spcAft>
                <a:spcPts val="0"/>
              </a:spcAft>
              <a:buClr>
                <a:schemeClr val="dk1"/>
              </a:buClr>
              <a:buSzPct val="68750"/>
              <a:buFont typeface="Arial"/>
              <a:buNone/>
            </a:pPr>
            <a:r>
              <a:rPr lang="en" sz="1600">
                <a:solidFill>
                  <a:srgbClr val="134F5C"/>
                </a:solidFill>
              </a:rPr>
              <a:t>                                  	memory before sending to the vendor because of the vehicle did not</a:t>
            </a:r>
            <a:endParaRPr sz="1600">
              <a:solidFill>
                <a:srgbClr val="134F5C"/>
              </a:solidFill>
            </a:endParaRPr>
          </a:p>
          <a:p>
            <a:pPr indent="0" lvl="0" marL="114300" rtl="0" algn="l">
              <a:lnSpc>
                <a:spcPct val="115000"/>
              </a:lnSpc>
              <a:spcBef>
                <a:spcPts val="0"/>
              </a:spcBef>
              <a:spcAft>
                <a:spcPts val="0"/>
              </a:spcAft>
              <a:buClr>
                <a:schemeClr val="dk1"/>
              </a:buClr>
              <a:buSzPct val="68750"/>
              <a:buFont typeface="Arial"/>
              <a:buNone/>
            </a:pPr>
            <a:r>
              <a:rPr lang="en" sz="1600">
                <a:solidFill>
                  <a:srgbClr val="134F5C"/>
                </a:solidFill>
              </a:rPr>
              <a:t>                                  	have a connection to the server</a:t>
            </a:r>
            <a:endParaRPr sz="1600">
              <a:solidFill>
                <a:srgbClr val="134F5C"/>
              </a:solidFill>
            </a:endParaRPr>
          </a:p>
          <a:p>
            <a:pPr indent="342900" lvl="0" marL="1943100" rtl="0" algn="l">
              <a:lnSpc>
                <a:spcPct val="115000"/>
              </a:lnSpc>
              <a:spcBef>
                <a:spcPts val="0"/>
              </a:spcBef>
              <a:spcAft>
                <a:spcPts val="0"/>
              </a:spcAft>
              <a:buClr>
                <a:schemeClr val="dk1"/>
              </a:buClr>
              <a:buSzPct val="68750"/>
              <a:buFont typeface="Arial"/>
              <a:buNone/>
            </a:pPr>
            <a:r>
              <a:rPr lang="en" sz="1600">
                <a:solidFill>
                  <a:srgbClr val="134F5C"/>
                </a:solidFill>
              </a:rPr>
              <a:t>Y=store and forward trip; </a:t>
            </a:r>
            <a:endParaRPr sz="1600">
              <a:solidFill>
                <a:srgbClr val="134F5C"/>
              </a:solidFill>
            </a:endParaRPr>
          </a:p>
          <a:p>
            <a:pPr indent="342900" lvl="0" marL="1943100" rtl="0" algn="l">
              <a:lnSpc>
                <a:spcPct val="115000"/>
              </a:lnSpc>
              <a:spcBef>
                <a:spcPts val="0"/>
              </a:spcBef>
              <a:spcAft>
                <a:spcPts val="0"/>
              </a:spcAft>
              <a:buClr>
                <a:schemeClr val="dk1"/>
              </a:buClr>
              <a:buSzPct val="68750"/>
              <a:buFont typeface="Arial"/>
              <a:buNone/>
            </a:pPr>
            <a:r>
              <a:rPr lang="en" sz="1600">
                <a:solidFill>
                  <a:srgbClr val="134F5C"/>
                </a:solidFill>
              </a:rPr>
              <a:t>N=not a store and forward trip.</a:t>
            </a:r>
            <a:endParaRPr sz="1600">
              <a:solidFill>
                <a:srgbClr val="134F5C"/>
              </a:solidFill>
            </a:endParaRPr>
          </a:p>
          <a:p>
            <a:pPr indent="0" lvl="0" marL="114300" rtl="0" algn="l">
              <a:lnSpc>
                <a:spcPct val="115000"/>
              </a:lnSpc>
              <a:spcBef>
                <a:spcPts val="0"/>
              </a:spcBef>
              <a:spcAft>
                <a:spcPts val="0"/>
              </a:spcAft>
              <a:buClr>
                <a:schemeClr val="dk1"/>
              </a:buClr>
              <a:buSzPct val="68750"/>
              <a:buFont typeface="Arial"/>
              <a:buNone/>
            </a:pPr>
            <a:r>
              <a:t/>
            </a:r>
            <a:endParaRPr sz="1600">
              <a:solidFill>
                <a:srgbClr val="134F5C"/>
              </a:solidFill>
            </a:endParaRPr>
          </a:p>
          <a:p>
            <a:pPr indent="0" lvl="0" marL="114300" rtl="0" algn="l">
              <a:lnSpc>
                <a:spcPct val="115000"/>
              </a:lnSpc>
              <a:spcBef>
                <a:spcPts val="0"/>
              </a:spcBef>
              <a:spcAft>
                <a:spcPts val="0"/>
              </a:spcAft>
              <a:buNone/>
            </a:pPr>
            <a:r>
              <a:rPr lang="en" sz="1600">
                <a:solidFill>
                  <a:srgbClr val="134F5C"/>
                </a:solidFill>
              </a:rPr>
              <a:t>● trip_duration - duration of the trip in seconds.</a:t>
            </a:r>
            <a:endParaRPr sz="1600">
              <a:solidFill>
                <a:srgbClr val="134F5C"/>
              </a:solidFill>
            </a:endParaRPr>
          </a:p>
          <a:p>
            <a:pPr indent="0" lvl="0" marL="114300" rtl="0" algn="l">
              <a:lnSpc>
                <a:spcPct val="115000"/>
              </a:lnSpc>
              <a:spcBef>
                <a:spcPts val="0"/>
              </a:spcBef>
              <a:spcAft>
                <a:spcPts val="0"/>
              </a:spcAft>
              <a:buClr>
                <a:schemeClr val="dk1"/>
              </a:buClr>
              <a:buSzPct val="68750"/>
              <a:buFont typeface="Arial"/>
              <a:buNone/>
            </a:pPr>
            <a:r>
              <a:t/>
            </a:r>
            <a:endParaRPr sz="1600">
              <a:solidFill>
                <a:srgbClr val="134F5C"/>
              </a:solidFill>
            </a:endParaRPr>
          </a:p>
          <a:p>
            <a:pPr indent="0" lvl="0" marL="114300" rtl="0" algn="l">
              <a:lnSpc>
                <a:spcPct val="115000"/>
              </a:lnSpc>
              <a:spcBef>
                <a:spcPts val="0"/>
              </a:spcBef>
              <a:spcAft>
                <a:spcPts val="0"/>
              </a:spcAft>
              <a:buClr>
                <a:schemeClr val="dk1"/>
              </a:buClr>
              <a:buSzPct val="68750"/>
              <a:buFont typeface="Arial"/>
              <a:buNone/>
            </a:pPr>
            <a:r>
              <a:rPr lang="en" sz="1600">
                <a:solidFill>
                  <a:srgbClr val="134F5C"/>
                </a:solidFill>
              </a:rPr>
              <a:t>➢ Summarize the data by identifying key characteristics, such as data volume and total </a:t>
            </a:r>
            <a:endParaRPr sz="1600">
              <a:solidFill>
                <a:srgbClr val="134F5C"/>
              </a:solidFill>
            </a:endParaRPr>
          </a:p>
          <a:p>
            <a:pPr indent="0" lvl="0" marL="114300" rtl="0" algn="l">
              <a:lnSpc>
                <a:spcPct val="115000"/>
              </a:lnSpc>
              <a:spcBef>
                <a:spcPts val="0"/>
              </a:spcBef>
              <a:spcAft>
                <a:spcPts val="0"/>
              </a:spcAft>
              <a:buClr>
                <a:schemeClr val="dk1"/>
              </a:buClr>
              <a:buSzPct val="68750"/>
              <a:buFont typeface="Arial"/>
              <a:buNone/>
            </a:pPr>
            <a:r>
              <a:rPr lang="en" sz="1600">
                <a:solidFill>
                  <a:srgbClr val="134F5C"/>
                </a:solidFill>
              </a:rPr>
              <a:t> 	number of variables in the data.</a:t>
            </a:r>
            <a:endParaRPr sz="1600">
              <a:solidFill>
                <a:srgbClr val="134F5C"/>
              </a:solidFill>
            </a:endParaRPr>
          </a:p>
          <a:p>
            <a:pPr indent="0" lvl="0" marL="1028700" rtl="0" algn="l">
              <a:lnSpc>
                <a:spcPct val="115000"/>
              </a:lnSpc>
              <a:spcBef>
                <a:spcPts val="0"/>
              </a:spcBef>
              <a:spcAft>
                <a:spcPts val="0"/>
              </a:spcAft>
              <a:buClr>
                <a:schemeClr val="dk1"/>
              </a:buClr>
              <a:buSzPct val="68750"/>
              <a:buFont typeface="Arial"/>
              <a:buNone/>
            </a:pPr>
            <a:r>
              <a:rPr lang="en" sz="1600">
                <a:solidFill>
                  <a:srgbClr val="134F5C"/>
                </a:solidFill>
              </a:rPr>
              <a:t> </a:t>
            </a:r>
            <a:r>
              <a:rPr b="1" lang="en" sz="1600">
                <a:solidFill>
                  <a:srgbClr val="134F5C"/>
                </a:solidFill>
              </a:rPr>
              <a:t>Number of rows in our dataset are 1458644. Number of columns in our dataset are 11.</a:t>
            </a:r>
            <a:endParaRPr b="1" sz="1600">
              <a:solidFill>
                <a:srgbClr val="134F5C"/>
              </a:solidFill>
            </a:endParaRPr>
          </a:p>
          <a:p>
            <a:pPr indent="0" lvl="0" marL="114300" rtl="0" algn="l">
              <a:lnSpc>
                <a:spcPct val="115000"/>
              </a:lnSpc>
              <a:spcBef>
                <a:spcPts val="0"/>
              </a:spcBef>
              <a:spcAft>
                <a:spcPts val="0"/>
              </a:spcAft>
              <a:buClr>
                <a:schemeClr val="dk1"/>
              </a:buClr>
              <a:buSzPct val="68750"/>
              <a:buFont typeface="Arial"/>
              <a:buNone/>
            </a:pPr>
            <a:r>
              <a:t/>
            </a:r>
            <a:endParaRPr b="1" sz="1600">
              <a:solidFill>
                <a:srgbClr val="134F5C"/>
              </a:solidFill>
            </a:endParaRPr>
          </a:p>
          <a:p>
            <a:pPr indent="0" lvl="0" marL="114300" rtl="0" algn="l">
              <a:lnSpc>
                <a:spcPct val="115000"/>
              </a:lnSpc>
              <a:spcBef>
                <a:spcPts val="0"/>
              </a:spcBef>
              <a:spcAft>
                <a:spcPts val="0"/>
              </a:spcAft>
              <a:buClr>
                <a:schemeClr val="dk1"/>
              </a:buClr>
              <a:buSzPct val="68750"/>
              <a:buFont typeface="Arial"/>
              <a:buNone/>
            </a:pPr>
            <a:r>
              <a:rPr lang="en" sz="1600">
                <a:solidFill>
                  <a:srgbClr val="134F5C"/>
                </a:solidFill>
              </a:rPr>
              <a:t>➢ Understand the problems with the data, such as missing values, inaccuracies, and</a:t>
            </a:r>
            <a:endParaRPr sz="1600">
              <a:solidFill>
                <a:srgbClr val="134F5C"/>
              </a:solidFill>
            </a:endParaRPr>
          </a:p>
          <a:p>
            <a:pPr indent="0" lvl="0" marL="114300" rtl="0" algn="l">
              <a:lnSpc>
                <a:spcPct val="115000"/>
              </a:lnSpc>
              <a:spcBef>
                <a:spcPts val="0"/>
              </a:spcBef>
              <a:spcAft>
                <a:spcPts val="0"/>
              </a:spcAft>
              <a:buClr>
                <a:schemeClr val="dk1"/>
              </a:buClr>
              <a:buSzPct val="68750"/>
              <a:buFont typeface="Arial"/>
              <a:buNone/>
            </a:pPr>
            <a:r>
              <a:rPr lang="en" sz="1600">
                <a:solidFill>
                  <a:srgbClr val="134F5C"/>
                </a:solidFill>
              </a:rPr>
              <a:t> 	outliers</a:t>
            </a:r>
            <a:endParaRPr sz="1600">
              <a:solidFill>
                <a:srgbClr val="134F5C"/>
              </a:solidFill>
            </a:endParaRPr>
          </a:p>
          <a:p>
            <a:pPr indent="0" lvl="0" marL="114300" rtl="0" algn="l">
              <a:lnSpc>
                <a:spcPct val="115000"/>
              </a:lnSpc>
              <a:spcBef>
                <a:spcPts val="0"/>
              </a:spcBef>
              <a:spcAft>
                <a:spcPts val="0"/>
              </a:spcAft>
              <a:buClr>
                <a:schemeClr val="dk1"/>
              </a:buClr>
              <a:buSzPct val="68750"/>
              <a:buFont typeface="Arial"/>
              <a:buNone/>
            </a:pPr>
            <a:r>
              <a:rPr lang="en" sz="1600">
                <a:solidFill>
                  <a:srgbClr val="134F5C"/>
                </a:solidFill>
              </a:rPr>
              <a:t>➢ There are no NAN/NULL values in our dataset.</a:t>
            </a:r>
            <a:endParaRPr sz="1600">
              <a:solidFill>
                <a:srgbClr val="134F5C"/>
              </a:solidFil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600">
                <a:solidFill>
                  <a:srgbClr val="CC0000"/>
                </a:solidFill>
              </a:rPr>
              <a:t>Feature Creation:-</a:t>
            </a:r>
            <a:endParaRPr/>
          </a:p>
        </p:txBody>
      </p:sp>
      <p:sp>
        <p:nvSpPr>
          <p:cNvPr id="97" name="Google Shape;97;p19"/>
          <p:cNvSpPr txBox="1"/>
          <p:nvPr>
            <p:ph idx="1" type="body"/>
          </p:nvPr>
        </p:nvSpPr>
        <p:spPr>
          <a:xfrm>
            <a:off x="311700" y="1152475"/>
            <a:ext cx="8520600" cy="3990900"/>
          </a:xfrm>
          <a:prstGeom prst="rect">
            <a:avLst/>
          </a:prstGeom>
        </p:spPr>
        <p:txBody>
          <a:bodyPr anchorCtr="0" anchor="t" bIns="91425" lIns="91425" spcFirstLastPara="1" rIns="91425" wrap="square" tIns="91425">
            <a:normAutofit lnSpcReduction="20000"/>
          </a:bodyPr>
          <a:lstStyle/>
          <a:p>
            <a:pPr indent="0" lvl="0" marL="114300" rtl="0" algn="l">
              <a:lnSpc>
                <a:spcPct val="115000"/>
              </a:lnSpc>
              <a:spcBef>
                <a:spcPts val="0"/>
              </a:spcBef>
              <a:spcAft>
                <a:spcPts val="0"/>
              </a:spcAft>
              <a:buNone/>
            </a:pPr>
            <a:r>
              <a:rPr lang="en" sz="2000">
                <a:solidFill>
                  <a:srgbClr val="134F5C"/>
                </a:solidFill>
              </a:rPr>
              <a:t>We have created the following features:</a:t>
            </a:r>
            <a:endParaRPr sz="2000">
              <a:solidFill>
                <a:srgbClr val="134F5C"/>
              </a:solidFill>
            </a:endParaRPr>
          </a:p>
          <a:p>
            <a:pPr indent="0" lvl="0" marL="114300" rtl="0" algn="l">
              <a:lnSpc>
                <a:spcPct val="115000"/>
              </a:lnSpc>
              <a:spcBef>
                <a:spcPts val="0"/>
              </a:spcBef>
              <a:spcAft>
                <a:spcPts val="0"/>
              </a:spcAft>
              <a:buClr>
                <a:schemeClr val="dk1"/>
              </a:buClr>
              <a:buSzPts val="1100"/>
              <a:buFont typeface="Arial"/>
              <a:buNone/>
            </a:pPr>
            <a:r>
              <a:t/>
            </a:r>
            <a:endParaRPr sz="2000">
              <a:solidFill>
                <a:srgbClr val="134F5C"/>
              </a:solidFill>
            </a:endParaRPr>
          </a:p>
          <a:p>
            <a:pPr indent="0" lvl="0" marL="114300" rtl="0" algn="l">
              <a:lnSpc>
                <a:spcPct val="150000"/>
              </a:lnSpc>
              <a:spcBef>
                <a:spcPts val="0"/>
              </a:spcBef>
              <a:spcAft>
                <a:spcPts val="0"/>
              </a:spcAft>
              <a:buClr>
                <a:schemeClr val="dk1"/>
              </a:buClr>
              <a:buSzPts val="1100"/>
              <a:buFont typeface="Arial"/>
              <a:buNone/>
            </a:pPr>
            <a:r>
              <a:rPr lang="en" sz="1400">
                <a:solidFill>
                  <a:srgbClr val="134F5C"/>
                </a:solidFill>
              </a:rPr>
              <a:t>● pickup_weekday which contains the name of the day on which the ride was taken.</a:t>
            </a:r>
            <a:endParaRPr sz="1400">
              <a:solidFill>
                <a:srgbClr val="134F5C"/>
              </a:solidFill>
            </a:endParaRPr>
          </a:p>
          <a:p>
            <a:pPr indent="0" lvl="0" marL="114300" rtl="0" algn="l">
              <a:lnSpc>
                <a:spcPct val="150000"/>
              </a:lnSpc>
              <a:spcBef>
                <a:spcPts val="0"/>
              </a:spcBef>
              <a:spcAft>
                <a:spcPts val="0"/>
              </a:spcAft>
              <a:buClr>
                <a:schemeClr val="dk1"/>
              </a:buClr>
              <a:buSzPts val="1100"/>
              <a:buFont typeface="Arial"/>
              <a:buNone/>
            </a:pPr>
            <a:r>
              <a:rPr lang="en" sz="1400">
                <a:solidFill>
                  <a:srgbClr val="134F5C"/>
                </a:solidFill>
              </a:rPr>
              <a:t>● pickup_weekday_num which contains the day number instead of characters 	</a:t>
            </a:r>
            <a:endParaRPr sz="1400">
              <a:solidFill>
                <a:srgbClr val="134F5C"/>
              </a:solidFill>
            </a:endParaRPr>
          </a:p>
          <a:p>
            <a:pPr indent="0" lvl="0" marL="114300" rtl="0" algn="l">
              <a:lnSpc>
                <a:spcPct val="150000"/>
              </a:lnSpc>
              <a:spcBef>
                <a:spcPts val="0"/>
              </a:spcBef>
              <a:spcAft>
                <a:spcPts val="0"/>
              </a:spcAft>
              <a:buClr>
                <a:schemeClr val="dk1"/>
              </a:buClr>
              <a:buSzPts val="1100"/>
              <a:buFont typeface="Arial"/>
              <a:buNone/>
            </a:pPr>
            <a:r>
              <a:rPr lang="en" sz="1400">
                <a:solidFill>
                  <a:srgbClr val="134F5C"/>
                </a:solidFill>
              </a:rPr>
              <a:t>   with Monday = 0 and Sunday = 6.</a:t>
            </a:r>
            <a:endParaRPr sz="1400">
              <a:solidFill>
                <a:srgbClr val="134F5C"/>
              </a:solidFill>
            </a:endParaRPr>
          </a:p>
          <a:p>
            <a:pPr indent="0" lvl="0" marL="114300" rtl="0" algn="l">
              <a:lnSpc>
                <a:spcPct val="150000"/>
              </a:lnSpc>
              <a:spcBef>
                <a:spcPts val="0"/>
              </a:spcBef>
              <a:spcAft>
                <a:spcPts val="0"/>
              </a:spcAft>
              <a:buClr>
                <a:schemeClr val="dk1"/>
              </a:buClr>
              <a:buSzPts val="1100"/>
              <a:buFont typeface="Arial"/>
              <a:buNone/>
            </a:pPr>
            <a:r>
              <a:rPr lang="en" sz="1400">
                <a:solidFill>
                  <a:srgbClr val="134F5C"/>
                </a:solidFill>
              </a:rPr>
              <a:t>● pickup_hour with an hour of the day in the 24 - hour format.</a:t>
            </a:r>
            <a:endParaRPr sz="1400">
              <a:solidFill>
                <a:srgbClr val="134F5C"/>
              </a:solidFill>
            </a:endParaRPr>
          </a:p>
          <a:p>
            <a:pPr indent="0" lvl="0" marL="114300" rtl="0" algn="l">
              <a:lnSpc>
                <a:spcPct val="150000"/>
              </a:lnSpc>
              <a:spcBef>
                <a:spcPts val="0"/>
              </a:spcBef>
              <a:spcAft>
                <a:spcPts val="0"/>
              </a:spcAft>
              <a:buClr>
                <a:schemeClr val="dk1"/>
              </a:buClr>
              <a:buSzPts val="1100"/>
              <a:buFont typeface="Arial"/>
              <a:buNone/>
            </a:pPr>
            <a:r>
              <a:rPr lang="en" sz="1400">
                <a:solidFill>
                  <a:srgbClr val="134F5C"/>
                </a:solidFill>
              </a:rPr>
              <a:t>● pickup_month with month number as January = 1 and December = 12.</a:t>
            </a:r>
            <a:endParaRPr sz="1400">
              <a:solidFill>
                <a:srgbClr val="134F5C"/>
              </a:solidFill>
            </a:endParaRPr>
          </a:p>
          <a:p>
            <a:pPr indent="0" lvl="0" marL="114300" rtl="0" algn="l">
              <a:lnSpc>
                <a:spcPct val="150000"/>
              </a:lnSpc>
              <a:spcBef>
                <a:spcPts val="0"/>
              </a:spcBef>
              <a:spcAft>
                <a:spcPts val="0"/>
              </a:spcAft>
              <a:buClr>
                <a:schemeClr val="dk1"/>
              </a:buClr>
              <a:buSzPts val="1100"/>
              <a:buFont typeface="Arial"/>
              <a:buNone/>
            </a:pPr>
            <a:r>
              <a:rPr lang="en" sz="1400">
                <a:solidFill>
                  <a:srgbClr val="134F5C"/>
                </a:solidFill>
              </a:rPr>
              <a:t>● Distance from geographical coordinates.</a:t>
            </a:r>
            <a:endParaRPr sz="1400">
              <a:solidFill>
                <a:srgbClr val="134F5C"/>
              </a:solidFill>
            </a:endParaRPr>
          </a:p>
          <a:p>
            <a:pPr indent="0" lvl="0" marL="114300" rtl="0" algn="l">
              <a:lnSpc>
                <a:spcPct val="150000"/>
              </a:lnSpc>
              <a:spcBef>
                <a:spcPts val="0"/>
              </a:spcBef>
              <a:spcAft>
                <a:spcPts val="0"/>
              </a:spcAft>
              <a:buClr>
                <a:schemeClr val="dk1"/>
              </a:buClr>
              <a:buSzPts val="1100"/>
              <a:buFont typeface="Arial"/>
              <a:buNone/>
            </a:pPr>
            <a:r>
              <a:rPr lang="en" sz="1400">
                <a:solidFill>
                  <a:srgbClr val="134F5C"/>
                </a:solidFill>
              </a:rPr>
              <a:t>● Speed in km/h</a:t>
            </a:r>
            <a:endParaRPr sz="1400">
              <a:solidFill>
                <a:srgbClr val="134F5C"/>
              </a:solidFill>
            </a:endParaRPr>
          </a:p>
          <a:p>
            <a:pPr indent="0" lvl="0" marL="114300" rtl="0" algn="l">
              <a:lnSpc>
                <a:spcPct val="150000"/>
              </a:lnSpc>
              <a:spcBef>
                <a:spcPts val="0"/>
              </a:spcBef>
              <a:spcAft>
                <a:spcPts val="0"/>
              </a:spcAft>
              <a:buClr>
                <a:schemeClr val="dk1"/>
              </a:buClr>
              <a:buSzPts val="1100"/>
              <a:buFont typeface="Arial"/>
              <a:buNone/>
            </a:pPr>
            <a:r>
              <a:rPr lang="en" sz="1400">
                <a:solidFill>
                  <a:srgbClr val="134F5C"/>
                </a:solidFill>
              </a:rPr>
              <a:t>● Time of the day the ride was taken. Morning (from 6:00 am to 11:59 pm), Afternoon (from</a:t>
            </a:r>
            <a:endParaRPr sz="1400">
              <a:solidFill>
                <a:srgbClr val="134F5C"/>
              </a:solidFill>
            </a:endParaRPr>
          </a:p>
          <a:p>
            <a:pPr indent="0" lvl="0" marL="114300" rtl="0" algn="l">
              <a:lnSpc>
                <a:spcPct val="150000"/>
              </a:lnSpc>
              <a:spcBef>
                <a:spcPts val="0"/>
              </a:spcBef>
              <a:spcAft>
                <a:spcPts val="0"/>
              </a:spcAft>
              <a:buClr>
                <a:schemeClr val="dk1"/>
              </a:buClr>
              <a:buSzPts val="1100"/>
              <a:buFont typeface="Arial"/>
              <a:buNone/>
            </a:pPr>
            <a:r>
              <a:rPr lang="en" sz="1400">
                <a:solidFill>
                  <a:srgbClr val="134F5C"/>
                </a:solidFill>
              </a:rPr>
              <a:t>   12 noon to 3:59 pm), Evening (from 4:00 pm to 9:59 pm) and Late Night (from 10:00 pm</a:t>
            </a:r>
            <a:endParaRPr sz="1400">
              <a:solidFill>
                <a:srgbClr val="134F5C"/>
              </a:solidFill>
            </a:endParaRPr>
          </a:p>
          <a:p>
            <a:pPr indent="0" lvl="0" marL="114300" rtl="0" algn="l">
              <a:lnSpc>
                <a:spcPct val="150000"/>
              </a:lnSpc>
              <a:spcBef>
                <a:spcPts val="0"/>
              </a:spcBef>
              <a:spcAft>
                <a:spcPts val="0"/>
              </a:spcAft>
              <a:buClr>
                <a:schemeClr val="dk1"/>
              </a:buClr>
              <a:buSzPts val="1100"/>
              <a:buFont typeface="Arial"/>
              <a:buNone/>
            </a:pPr>
            <a:r>
              <a:rPr lang="en" sz="1400">
                <a:solidFill>
                  <a:srgbClr val="134F5C"/>
                </a:solidFill>
              </a:rPr>
              <a:t>	to 5:59 am).</a:t>
            </a:r>
            <a:endParaRPr sz="1400">
              <a:solidFill>
                <a:srgbClr val="134F5C"/>
              </a:solidFil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600">
                <a:solidFill>
                  <a:srgbClr val="CC0000"/>
                </a:solidFill>
              </a:rPr>
              <a:t>EDA Univariate Analysis:-</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114300" rtl="0" algn="l">
              <a:lnSpc>
                <a:spcPct val="150000"/>
              </a:lnSpc>
              <a:spcBef>
                <a:spcPts val="0"/>
              </a:spcBef>
              <a:spcAft>
                <a:spcPts val="0"/>
              </a:spcAft>
              <a:buClr>
                <a:schemeClr val="dk1"/>
              </a:buClr>
              <a:buSzPts val="1100"/>
              <a:buFont typeface="Arial"/>
              <a:buNone/>
            </a:pPr>
            <a:r>
              <a:rPr lang="en" sz="1400">
                <a:solidFill>
                  <a:srgbClr val="134F5C"/>
                </a:solidFill>
              </a:rPr>
              <a:t>● </a:t>
            </a:r>
            <a:r>
              <a:rPr b="1" lang="en" sz="1400">
                <a:solidFill>
                  <a:srgbClr val="134F5C"/>
                </a:solidFill>
              </a:rPr>
              <a:t>Passenger</a:t>
            </a:r>
            <a:r>
              <a:rPr lang="en" sz="1400">
                <a:solidFill>
                  <a:srgbClr val="134F5C"/>
                </a:solidFill>
              </a:rPr>
              <a:t> : It is evident that most of the trips was taken by single passenger and that is inline with our</a:t>
            </a:r>
            <a:endParaRPr sz="1400">
              <a:solidFill>
                <a:srgbClr val="134F5C"/>
              </a:solidFill>
            </a:endParaRPr>
          </a:p>
          <a:p>
            <a:pPr indent="0" lvl="0" marL="114300" rtl="0" algn="l">
              <a:lnSpc>
                <a:spcPct val="150000"/>
              </a:lnSpc>
              <a:spcBef>
                <a:spcPts val="0"/>
              </a:spcBef>
              <a:spcAft>
                <a:spcPts val="0"/>
              </a:spcAft>
              <a:buClr>
                <a:schemeClr val="dk1"/>
              </a:buClr>
              <a:buSzPts val="1100"/>
              <a:buFont typeface="Arial"/>
              <a:buNone/>
            </a:pPr>
            <a:r>
              <a:rPr lang="en" sz="1400">
                <a:solidFill>
                  <a:srgbClr val="134F5C"/>
                </a:solidFill>
              </a:rPr>
              <a:t>   day to day observations. </a:t>
            </a:r>
            <a:endParaRPr sz="1400">
              <a:solidFill>
                <a:srgbClr val="134F5C"/>
              </a:solidFill>
            </a:endParaRPr>
          </a:p>
          <a:p>
            <a:pPr indent="0" lvl="0" marL="0" rtl="0" algn="l">
              <a:spcBef>
                <a:spcPts val="0"/>
              </a:spcBef>
              <a:spcAft>
                <a:spcPts val="1200"/>
              </a:spcAft>
              <a:buNone/>
            </a:pPr>
            <a:r>
              <a:t/>
            </a:r>
            <a:endParaRPr/>
          </a:p>
        </p:txBody>
      </p:sp>
      <p:pic>
        <p:nvPicPr>
          <p:cNvPr id="104" name="Google Shape;104;p20"/>
          <p:cNvPicPr preferRelativeResize="0"/>
          <p:nvPr/>
        </p:nvPicPr>
        <p:blipFill>
          <a:blip r:embed="rId3">
            <a:alphaModFix/>
          </a:blip>
          <a:stretch>
            <a:fillRect/>
          </a:stretch>
        </p:blipFill>
        <p:spPr>
          <a:xfrm>
            <a:off x="3641163" y="1794338"/>
            <a:ext cx="5191125" cy="2905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idx="1" type="body"/>
          </p:nvPr>
        </p:nvSpPr>
        <p:spPr>
          <a:xfrm>
            <a:off x="193800" y="961925"/>
            <a:ext cx="8520600" cy="4123800"/>
          </a:xfrm>
          <a:prstGeom prst="rect">
            <a:avLst/>
          </a:prstGeom>
        </p:spPr>
        <p:txBody>
          <a:bodyPr anchorCtr="0" anchor="t" bIns="91425" lIns="91425" spcFirstLastPara="1" rIns="91425" wrap="square" tIns="91425">
            <a:normAutofit/>
          </a:bodyPr>
          <a:lstStyle/>
          <a:p>
            <a:pPr indent="0" lvl="0" marL="114300" rtl="0" algn="l">
              <a:lnSpc>
                <a:spcPct val="150000"/>
              </a:lnSpc>
              <a:spcBef>
                <a:spcPts val="0"/>
              </a:spcBef>
              <a:spcAft>
                <a:spcPts val="0"/>
              </a:spcAft>
              <a:buClr>
                <a:schemeClr val="dk1"/>
              </a:buClr>
              <a:buSzPts val="1100"/>
              <a:buFont typeface="Arial"/>
              <a:buNone/>
            </a:pPr>
            <a:r>
              <a:rPr lang="en" sz="1400">
                <a:solidFill>
                  <a:srgbClr val="134F5C"/>
                </a:solidFill>
              </a:rPr>
              <a:t>● </a:t>
            </a:r>
            <a:r>
              <a:rPr b="1" lang="en" sz="1400">
                <a:solidFill>
                  <a:srgbClr val="134F5C"/>
                </a:solidFill>
              </a:rPr>
              <a:t>Total trips Per Hour</a:t>
            </a:r>
            <a:r>
              <a:rPr lang="en" sz="1400">
                <a:solidFill>
                  <a:srgbClr val="134F5C"/>
                </a:solidFill>
              </a:rPr>
              <a:t> : The plot consist of the distribution of the pickups across the 24 hour time scale.</a:t>
            </a:r>
            <a:endParaRPr sz="1400">
              <a:solidFill>
                <a:srgbClr val="134F5C"/>
              </a:solidFill>
            </a:endParaRPr>
          </a:p>
          <a:p>
            <a:pPr indent="0" lvl="0" marL="114300" rtl="0" algn="l">
              <a:lnSpc>
                <a:spcPct val="150000"/>
              </a:lnSpc>
              <a:spcBef>
                <a:spcPts val="0"/>
              </a:spcBef>
              <a:spcAft>
                <a:spcPts val="0"/>
              </a:spcAft>
              <a:buClr>
                <a:schemeClr val="dk1"/>
              </a:buClr>
              <a:buSzPts val="1100"/>
              <a:buFont typeface="Arial"/>
              <a:buNone/>
            </a:pPr>
            <a:r>
              <a:rPr lang="en" sz="1400">
                <a:solidFill>
                  <a:srgbClr val="134F5C"/>
                </a:solidFill>
              </a:rPr>
              <a:t>	It's inline with the general trend of taxi pickups which starts increasing from 6AM in the morning and</a:t>
            </a:r>
            <a:endParaRPr sz="1400">
              <a:solidFill>
                <a:srgbClr val="134F5C"/>
              </a:solidFill>
            </a:endParaRPr>
          </a:p>
          <a:p>
            <a:pPr indent="0" lvl="0" marL="0" rtl="0" algn="l">
              <a:spcBef>
                <a:spcPts val="0"/>
              </a:spcBef>
              <a:spcAft>
                <a:spcPts val="1200"/>
              </a:spcAft>
              <a:buNone/>
            </a:pPr>
            <a:r>
              <a:rPr lang="en" sz="1400">
                <a:solidFill>
                  <a:srgbClr val="134F5C"/>
                </a:solidFill>
              </a:rPr>
              <a:t>	then declines from late afternoon i.e. around 3 PM, then stirts increasing rapidly from 4 pm. There is no unusual behavior here.</a:t>
            </a:r>
            <a:endParaRPr/>
          </a:p>
        </p:txBody>
      </p:sp>
      <p:pic>
        <p:nvPicPr>
          <p:cNvPr id="110" name="Google Shape;110;p21"/>
          <p:cNvPicPr preferRelativeResize="0"/>
          <p:nvPr/>
        </p:nvPicPr>
        <p:blipFill>
          <a:blip r:embed="rId3">
            <a:alphaModFix/>
          </a:blip>
          <a:stretch>
            <a:fillRect/>
          </a:stretch>
        </p:blipFill>
        <p:spPr>
          <a:xfrm>
            <a:off x="2784450" y="1993025"/>
            <a:ext cx="6057900" cy="3048000"/>
          </a:xfrm>
          <a:prstGeom prst="rect">
            <a:avLst/>
          </a:prstGeom>
          <a:noFill/>
          <a:ln>
            <a:noFill/>
          </a:ln>
        </p:spPr>
      </p:pic>
      <p:sp>
        <p:nvSpPr>
          <p:cNvPr id="111" name="Google Shape;111;p21"/>
          <p:cNvSpPr txBox="1"/>
          <p:nvPr/>
        </p:nvSpPr>
        <p:spPr>
          <a:xfrm>
            <a:off x="193800" y="200950"/>
            <a:ext cx="7926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rgbClr val="CC0000"/>
                </a:solidFill>
              </a:rPr>
              <a:t>Continued...</a:t>
            </a:r>
            <a:endParaRPr b="1" sz="3100">
              <a:solidFill>
                <a:srgbClr val="CC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