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pic>
        <p:nvPicPr>
          <p:cNvPr id="3" name="Google Shape;9;p2"/>
          <p:cNvPicPr/>
          <p:nvPr/>
        </p:nvPicPr>
        <p:blipFill>
          <a:blip r:embed="rId2"/>
          <a:stretch/>
        </p:blipFill>
        <p:spPr>
          <a:xfrm>
            <a:off x="0" y="0"/>
            <a:ext cx="9143640" cy="5143320"/>
          </a:xfrm>
          <a:prstGeom prst="rect">
            <a:avLst/>
          </a:prstGeom>
          <a:noFill/>
          <a:ln w="9525">
            <a:solidFill>
              <a:srgbClr val="FFFFFF"/>
            </a:solidFill>
            <a:round/>
          </a:ln>
        </p:spPr>
      </p:pic>
      <p:sp>
        <p:nvSpPr>
          <p:cNvPr id="4" name="PlaceHolder 1"/>
          <p:cNvSpPr>
            <a:spLocks noGrp="1"/>
          </p:cNvSpPr>
          <p:nvPr>
            <p:ph type="title"/>
          </p:nvPr>
        </p:nvSpPr>
        <p:spPr>
          <a:xfrm>
            <a:off x="713160" y="539640"/>
            <a:ext cx="7717320" cy="90684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_1_1_1">
    <p:bg>
      <p:bgPr>
        <a:solidFill>
          <a:schemeClr val="lt1"/>
        </a:solidFill>
        <a:effectLst/>
      </p:bgPr>
    </p:bg>
    <p:spTree>
      <p:nvGrpSpPr>
        <p:cNvPr id="1" name=""/>
        <p:cNvGrpSpPr/>
        <p:nvPr/>
      </p:nvGrpSpPr>
      <p:grpSpPr>
        <a:xfrm>
          <a:off x="0" y="0"/>
          <a:ext cx="0" cy="0"/>
          <a:chOff x="0" y="0"/>
          <a:chExt cx="0" cy="0"/>
        </a:xfrm>
      </p:grpSpPr>
      <p:pic>
        <p:nvPicPr>
          <p:cNvPr id="23" name="Google Shape;86;p19"/>
          <p:cNvPicPr/>
          <p:nvPr/>
        </p:nvPicPr>
        <p:blipFill>
          <a:blip r:embed="rId2"/>
          <a:stretch/>
        </p:blipFill>
        <p:spPr>
          <a:xfrm>
            <a:off x="0" y="0"/>
            <a:ext cx="9143640" cy="5143320"/>
          </a:xfrm>
          <a:prstGeom prst="rect">
            <a:avLst/>
          </a:prstGeom>
          <a:noFill/>
          <a:ln w="9525">
            <a:solidFill>
              <a:srgbClr val="FFFFFF"/>
            </a:solidFill>
            <a:round/>
          </a:ln>
        </p:spPr>
      </p:pic>
      <p:sp>
        <p:nvSpPr>
          <p:cNvPr id="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pic>
        <p:nvPicPr>
          <p:cNvPr id="25" name="Google Shape;89;p20"/>
          <p:cNvPicPr/>
          <p:nvPr/>
        </p:nvPicPr>
        <p:blipFill>
          <a:blip r:embed="rId2"/>
          <a:stretch/>
        </p:blipFill>
        <p:spPr>
          <a:xfrm>
            <a:off x="0" y="0"/>
            <a:ext cx="9143640" cy="5143320"/>
          </a:xfrm>
          <a:prstGeom prst="rect">
            <a:avLst/>
          </a:prstGeom>
          <a:noFill/>
          <a:ln w="9525">
            <a:solidFill>
              <a:srgbClr val="FFFFFF"/>
            </a:solidFill>
            <a:round/>
          </a:ln>
        </p:spPr>
      </p:pic>
      <p:sp>
        <p:nvSpPr>
          <p:cNvPr id="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pic>
        <p:nvPicPr>
          <p:cNvPr id="27" name="Google Shape;13;p3"/>
          <p:cNvPicPr/>
          <p:nvPr/>
        </p:nvPicPr>
        <p:blipFill>
          <a:blip r:embed="rId2"/>
          <a:srcRect t="31118" r="31120"/>
          <a:stretch/>
        </p:blipFill>
        <p:spPr>
          <a:xfrm>
            <a:off x="0" y="0"/>
            <a:ext cx="9143640" cy="5143320"/>
          </a:xfrm>
          <a:prstGeom prst="rect">
            <a:avLst/>
          </a:prstGeom>
          <a:noFill/>
          <a:ln w="9525">
            <a:solidFill>
              <a:srgbClr val="FFFFFF"/>
            </a:solidFill>
            <a:round/>
          </a:ln>
        </p:spPr>
      </p:pic>
      <p:sp>
        <p:nvSpPr>
          <p:cNvPr id="28" name="PlaceHolder 1"/>
          <p:cNvSpPr>
            <a:spLocks noGrp="1"/>
          </p:cNvSpPr>
          <p:nvPr>
            <p:ph type="title"/>
          </p:nvPr>
        </p:nvSpPr>
        <p:spPr>
          <a:xfrm>
            <a:off x="713160" y="3585240"/>
            <a:ext cx="7717320" cy="101844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29" name="PlaceHolder 2"/>
          <p:cNvSpPr>
            <a:spLocks noGrp="1"/>
          </p:cNvSpPr>
          <p:nvPr>
            <p:ph type="title"/>
          </p:nvPr>
        </p:nvSpPr>
        <p:spPr>
          <a:xfrm>
            <a:off x="713160" y="499680"/>
            <a:ext cx="1267200" cy="68436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Syne SemiBold"/>
                <a:ea typeface="Syne SemiBold"/>
              </a:rPr>
              <a:t>xx%</a:t>
            </a:r>
            <a:endParaRPr lang="fr-FR" sz="4000" b="0" u="none" strike="noStrike">
              <a:solidFill>
                <a:schemeClr val="dk1"/>
              </a:solidFill>
              <a:effectLst/>
              <a:uFillTx/>
              <a:latin typeface="Arial"/>
            </a:endParaRPr>
          </a:p>
        </p:txBody>
      </p:sp>
      <p:sp>
        <p:nvSpPr>
          <p:cNvPr id="3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pic>
        <p:nvPicPr>
          <p:cNvPr id="31" name="Google Shape;104;p21"/>
          <p:cNvPicPr/>
          <p:nvPr/>
        </p:nvPicPr>
        <p:blipFill>
          <a:blip r:embed="rId2"/>
          <a:stretch/>
        </p:blipFill>
        <p:spPr>
          <a:xfrm>
            <a:off x="0" y="0"/>
            <a:ext cx="9143640" cy="5143320"/>
          </a:xfrm>
          <a:prstGeom prst="rect">
            <a:avLst/>
          </a:prstGeom>
          <a:noFill/>
          <a:ln w="9525">
            <a:solidFill>
              <a:srgbClr val="FFFFFF"/>
            </a:solidFill>
            <a:round/>
          </a:ln>
        </p:spPr>
      </p:pic>
      <p:sp>
        <p:nvSpPr>
          <p:cNvPr id="32" name="PlaceHolder 1"/>
          <p:cNvSpPr>
            <a:spLocks noGrp="1"/>
          </p:cNvSpPr>
          <p:nvPr>
            <p:ph type="title"/>
          </p:nvPr>
        </p:nvSpPr>
        <p:spPr>
          <a:xfrm>
            <a:off x="713160" y="539640"/>
            <a:ext cx="2836440" cy="78552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
        <p:nvSpPr>
          <p:cNvPr id="33" name="Google Shape;107;p21"/>
          <p:cNvSpPr/>
          <p:nvPr/>
        </p:nvSpPr>
        <p:spPr>
          <a:xfrm>
            <a:off x="5004360" y="3649680"/>
            <a:ext cx="3426120" cy="6231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Open Sans"/>
                <a:ea typeface="Open Sans"/>
              </a:rPr>
              <a:t>CREDITS:</a:t>
            </a:r>
            <a:r>
              <a:rPr lang="en" sz="1000" b="0" u="none" strike="noStrike">
                <a:solidFill>
                  <a:schemeClr val="dk1"/>
                </a:solidFill>
                <a:effectLst/>
                <a:uFillTx/>
                <a:latin typeface="Open Sans"/>
                <a:ea typeface="Open Sans"/>
              </a:rPr>
              <a:t> This presentation template was created by </a:t>
            </a:r>
            <a:r>
              <a:rPr lang="en" sz="1000" b="1" u="sng" strike="noStrike">
                <a:solidFill>
                  <a:schemeClr val="hlink"/>
                </a:solidFill>
                <a:effectLst/>
                <a:uFillTx/>
                <a:latin typeface="Open Sans"/>
                <a:ea typeface="Open Sans"/>
                <a:hlinkClick r:id="rId3"/>
              </a:rPr>
              <a:t>Slidesgo</a:t>
            </a:r>
            <a:r>
              <a:rPr lang="en" sz="1000" b="0" u="none" strike="noStrike">
                <a:solidFill>
                  <a:schemeClr val="dk1"/>
                </a:solidFill>
                <a:effectLst/>
                <a:uFillTx/>
                <a:latin typeface="Open Sans"/>
                <a:ea typeface="Open Sans"/>
              </a:rPr>
              <a:t>, and includes icons by </a:t>
            </a:r>
            <a:r>
              <a:rPr lang="en" sz="1000" b="1" u="sng" strike="noStrike">
                <a:solidFill>
                  <a:schemeClr val="dk1"/>
                </a:solidFill>
                <a:effectLst/>
                <a:uFillTx/>
                <a:latin typeface="Open Sans"/>
                <a:ea typeface="Open Sans"/>
                <a:hlinkClick r:id="rId4"/>
              </a:rPr>
              <a:t>Flaticon</a:t>
            </a:r>
            <a:r>
              <a:rPr lang="en" sz="1000" b="0" u="none" strike="noStrike">
                <a:solidFill>
                  <a:schemeClr val="dk1"/>
                </a:solidFill>
                <a:effectLst/>
                <a:uFillTx/>
                <a:latin typeface="Open Sans"/>
                <a:ea typeface="Open Sans"/>
              </a:rPr>
              <a:t>, and infographics &amp; images by </a:t>
            </a:r>
            <a:r>
              <a:rPr lang="en" sz="1000" b="1" u="sng" strike="noStrike">
                <a:solidFill>
                  <a:schemeClr val="dk1"/>
                </a:solidFill>
                <a:effectLst/>
                <a:uFillTx/>
                <a:latin typeface="Open Sans"/>
                <a:ea typeface="Open Sans"/>
                <a:hlinkClick r:id="rId5"/>
              </a:rPr>
              <a:t>Freepik</a:t>
            </a:r>
            <a:r>
              <a:rPr lang="en" sz="1000" b="0" u="sng" strike="noStrike">
                <a:solidFill>
                  <a:schemeClr val="dk1"/>
                </a:solidFill>
                <a:effectLst/>
                <a:uFillTx/>
                <a:latin typeface="Open Sans"/>
                <a:ea typeface="Open Sans"/>
              </a:rPr>
              <a:t> </a:t>
            </a:r>
            <a:endParaRPr lang="en-US" sz="1000" b="0" u="none" strike="noStrike">
              <a:solidFill>
                <a:srgbClr val="FFFFFF"/>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pic>
        <p:nvPicPr>
          <p:cNvPr id="34" name="Google Shape;109;p22"/>
          <p:cNvPicPr/>
          <p:nvPr/>
        </p:nvPicPr>
        <p:blipFill>
          <a:blip r:embed="rId2"/>
          <a:stretch/>
        </p:blipFill>
        <p:spPr>
          <a:xfrm>
            <a:off x="0" y="0"/>
            <a:ext cx="9143640" cy="5143320"/>
          </a:xfrm>
          <a:prstGeom prst="rect">
            <a:avLst/>
          </a:prstGeom>
          <a:noFill/>
          <a:ln w="9525">
            <a:solidFill>
              <a:srgbClr val="FFFFFF"/>
            </a:solidFill>
            <a:rou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pic>
        <p:nvPicPr>
          <p:cNvPr id="35" name="Google Shape;111;p23"/>
          <p:cNvPicPr/>
          <p:nvPr/>
        </p:nvPicPr>
        <p:blipFill>
          <a:blip r:embed="rId2"/>
          <a:stretch/>
        </p:blipFill>
        <p:spPr>
          <a:xfrm>
            <a:off x="0" y="0"/>
            <a:ext cx="9143640" cy="5143320"/>
          </a:xfrm>
          <a:prstGeom prst="rect">
            <a:avLst/>
          </a:prstGeom>
          <a:noFill/>
          <a:ln w="9525">
            <a:solidFill>
              <a:srgbClr val="FFFFFF"/>
            </a:solidFill>
            <a:rou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pic>
        <p:nvPicPr>
          <p:cNvPr id="36" name="Google Shape;17;p4"/>
          <p:cNvPicPr/>
          <p:nvPr/>
        </p:nvPicPr>
        <p:blipFill>
          <a:blip r:embed="rId2"/>
          <a:stretch/>
        </p:blipFill>
        <p:spPr>
          <a:xfrm>
            <a:off x="0" y="0"/>
            <a:ext cx="9143640" cy="5143320"/>
          </a:xfrm>
          <a:prstGeom prst="rect">
            <a:avLst/>
          </a:prstGeom>
          <a:noFill/>
          <a:ln w="9525">
            <a:solidFill>
              <a:srgbClr val="FFFFFF"/>
            </a:solidFill>
            <a:round/>
          </a:ln>
        </p:spPr>
      </p:pic>
      <p:sp>
        <p:nvSpPr>
          <p:cNvPr id="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38"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pic>
        <p:nvPicPr>
          <p:cNvPr id="39" name="Google Shape;21;p5"/>
          <p:cNvPicPr/>
          <p:nvPr/>
        </p:nvPicPr>
        <p:blipFill>
          <a:blip r:embed="rId2"/>
          <a:stretch/>
        </p:blipFill>
        <p:spPr>
          <a:xfrm>
            <a:off x="0" y="0"/>
            <a:ext cx="9143640" cy="5143320"/>
          </a:xfrm>
          <a:prstGeom prst="rect">
            <a:avLst/>
          </a:prstGeom>
          <a:noFill/>
          <a:ln w="9525">
            <a:solidFill>
              <a:srgbClr val="FFFFFF"/>
            </a:solidFill>
            <a:round/>
          </a:ln>
        </p:spPr>
      </p:pic>
      <p:sp>
        <p:nvSpPr>
          <p:cNvPr id="40" name="PlaceHolder 1"/>
          <p:cNvSpPr>
            <a:spLocks noGrp="1"/>
          </p:cNvSpPr>
          <p:nvPr>
            <p:ph type="title"/>
          </p:nvPr>
        </p:nvSpPr>
        <p:spPr>
          <a:xfrm>
            <a:off x="720000" y="3644280"/>
            <a:ext cx="2954880" cy="959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pic>
        <p:nvPicPr>
          <p:cNvPr id="41" name="Google Shape;28;p6"/>
          <p:cNvPicPr/>
          <p:nvPr/>
        </p:nvPicPr>
        <p:blipFill>
          <a:blip r:embed="rId2"/>
          <a:stretch/>
        </p:blipFill>
        <p:spPr>
          <a:xfrm>
            <a:off x="0" y="0"/>
            <a:ext cx="9143640" cy="5143320"/>
          </a:xfrm>
          <a:prstGeom prst="rect">
            <a:avLst/>
          </a:prstGeom>
          <a:noFill/>
          <a:ln w="9525">
            <a:solidFill>
              <a:srgbClr val="FFFFFF"/>
            </a:solidFill>
            <a:round/>
          </a:ln>
        </p:spPr>
      </p:pic>
      <p:sp>
        <p:nvSpPr>
          <p:cNvPr id="4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pic>
        <p:nvPicPr>
          <p:cNvPr id="43" name="Google Shape;31;p7"/>
          <p:cNvPicPr/>
          <p:nvPr/>
        </p:nvPicPr>
        <p:blipFill>
          <a:blip r:embed="rId2"/>
          <a:stretch/>
        </p:blipFill>
        <p:spPr>
          <a:xfrm>
            <a:off x="0" y="0"/>
            <a:ext cx="9143640" cy="5143320"/>
          </a:xfrm>
          <a:prstGeom prst="rect">
            <a:avLst/>
          </a:prstGeom>
          <a:noFill/>
          <a:ln w="9525">
            <a:solidFill>
              <a:srgbClr val="FFFFFF"/>
            </a:solidFill>
            <a:round/>
          </a:ln>
        </p:spPr>
      </p:pic>
      <p:sp>
        <p:nvSpPr>
          <p:cNvPr id="44" name="PlaceHolder 1"/>
          <p:cNvSpPr>
            <a:spLocks noGrp="1"/>
          </p:cNvSpPr>
          <p:nvPr>
            <p:ph type="title"/>
          </p:nvPr>
        </p:nvSpPr>
        <p:spPr>
          <a:xfrm>
            <a:off x="811800" y="539640"/>
            <a:ext cx="4294440" cy="5724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45" name="PlaceHolder 2"/>
          <p:cNvSpPr>
            <a:spLocks noGrp="1"/>
          </p:cNvSpPr>
          <p:nvPr>
            <p:ph type="body"/>
          </p:nvPr>
        </p:nvSpPr>
        <p:spPr>
          <a:xfrm>
            <a:off x="0" y="1476720"/>
            <a:ext cx="4294440" cy="36662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pic>
        <p:nvPicPr>
          <p:cNvPr id="3" name="Google Shape;46;p11"/>
          <p:cNvPicPr/>
          <p:nvPr/>
        </p:nvPicPr>
        <p:blipFill>
          <a:blip r:embed="rId2"/>
          <a:stretch/>
        </p:blipFill>
        <p:spPr>
          <a:xfrm>
            <a:off x="0" y="0"/>
            <a:ext cx="9143640" cy="5143320"/>
          </a:xfrm>
          <a:prstGeom prst="rect">
            <a:avLst/>
          </a:prstGeom>
          <a:noFill/>
          <a:ln w="9525">
            <a:solidFill>
              <a:srgbClr val="FFFFFF"/>
            </a:solidFill>
            <a:round/>
          </a:ln>
        </p:spPr>
      </p:pic>
      <p:sp>
        <p:nvSpPr>
          <p:cNvPr id="4" name="PlaceHolder 1"/>
          <p:cNvSpPr>
            <a:spLocks noGrp="1"/>
          </p:cNvSpPr>
          <p:nvPr>
            <p:ph type="title"/>
          </p:nvPr>
        </p:nvSpPr>
        <p:spPr>
          <a:xfrm>
            <a:off x="713160" y="539640"/>
            <a:ext cx="6575760" cy="9295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dk1"/>
                </a:solidFill>
                <a:effectLst/>
                <a:uFillTx/>
                <a:latin typeface="Syne SemiBold"/>
                <a:ea typeface="Syne SemiBold"/>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pic>
        <p:nvPicPr>
          <p:cNvPr id="46" name="Google Shape;36;p8"/>
          <p:cNvPicPr/>
          <p:nvPr/>
        </p:nvPicPr>
        <p:blipFill>
          <a:blip r:embed="rId2"/>
          <a:srcRect t="31118" r="31120"/>
          <a:stretch/>
        </p:blipFill>
        <p:spPr>
          <a:xfrm>
            <a:off x="0" y="0"/>
            <a:ext cx="9143640" cy="5143320"/>
          </a:xfrm>
          <a:prstGeom prst="rect">
            <a:avLst/>
          </a:prstGeom>
          <a:noFill/>
          <a:ln w="9525">
            <a:solidFill>
              <a:srgbClr val="FFFFFF"/>
            </a:solidFill>
            <a:round/>
          </a:ln>
        </p:spPr>
      </p:pic>
      <p:sp>
        <p:nvSpPr>
          <p:cNvPr id="47"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pic>
        <p:nvPicPr>
          <p:cNvPr id="48" name="Google Shape;39;p9"/>
          <p:cNvPicPr/>
          <p:nvPr/>
        </p:nvPicPr>
        <p:blipFill>
          <a:blip r:embed="rId2"/>
          <a:stretch/>
        </p:blipFill>
        <p:spPr>
          <a:xfrm>
            <a:off x="0" y="0"/>
            <a:ext cx="9143640" cy="5143320"/>
          </a:xfrm>
          <a:prstGeom prst="rect">
            <a:avLst/>
          </a:prstGeom>
          <a:noFill/>
          <a:ln w="9525">
            <a:solidFill>
              <a:srgbClr val="FFFFFF"/>
            </a:solidFill>
            <a:round/>
          </a:ln>
        </p:spPr>
      </p:pic>
      <p:sp>
        <p:nvSpPr>
          <p:cNvPr id="49"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1"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2" name="Google Shape;11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54" name="Google Shape;120;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5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pic>
        <p:nvPicPr>
          <p:cNvPr id="5" name="Google Shape;51;p13"/>
          <p:cNvPicPr/>
          <p:nvPr/>
        </p:nvPicPr>
        <p:blipFill>
          <a:blip r:embed="rId2"/>
          <a:stretch/>
        </p:blipFill>
        <p:spPr>
          <a:xfrm>
            <a:off x="0" y="0"/>
            <a:ext cx="9143640" cy="5143320"/>
          </a:xfrm>
          <a:prstGeom prst="rect">
            <a:avLst/>
          </a:prstGeom>
          <a:noFill/>
          <a:ln w="9525">
            <a:solidFill>
              <a:srgbClr val="FFFFFF"/>
            </a:solidFill>
            <a:round/>
          </a:ln>
        </p:spPr>
      </p:pic>
      <p:sp>
        <p:nvSpPr>
          <p:cNvPr id="6" name="PlaceHolder 1"/>
          <p:cNvSpPr>
            <a:spLocks noGrp="1"/>
          </p:cNvSpPr>
          <p:nvPr>
            <p:ph type="title"/>
          </p:nvPr>
        </p:nvSpPr>
        <p:spPr>
          <a:xfrm>
            <a:off x="713160" y="539640"/>
            <a:ext cx="3686040" cy="61992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 name="PlaceHolder 2"/>
          <p:cNvSpPr>
            <a:spLocks noGrp="1"/>
          </p:cNvSpPr>
          <p:nvPr>
            <p:ph type="title"/>
          </p:nvPr>
        </p:nvSpPr>
        <p:spPr>
          <a:xfrm>
            <a:off x="4494600" y="195120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u="none" strike="noStrike">
                <a:solidFill>
                  <a:schemeClr val="dk1"/>
                </a:solidFill>
                <a:effectLst/>
                <a:uFillTx/>
                <a:latin typeface="Syne Medium"/>
                <a:ea typeface="Syne Medium"/>
              </a:rPr>
              <a:t>xx%</a:t>
            </a:r>
            <a:endParaRPr lang="fr-FR" sz="2600" b="0" u="none" strike="noStrike">
              <a:solidFill>
                <a:schemeClr val="dk1"/>
              </a:solidFill>
              <a:effectLst/>
              <a:uFillTx/>
              <a:latin typeface="Arial"/>
            </a:endParaRPr>
          </a:p>
        </p:txBody>
      </p:sp>
      <p:sp>
        <p:nvSpPr>
          <p:cNvPr id="8" name="PlaceHolder 3"/>
          <p:cNvSpPr>
            <a:spLocks noGrp="1"/>
          </p:cNvSpPr>
          <p:nvPr>
            <p:ph type="title"/>
          </p:nvPr>
        </p:nvSpPr>
        <p:spPr>
          <a:xfrm>
            <a:off x="4494600" y="330624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u="none" strike="noStrike">
                <a:solidFill>
                  <a:schemeClr val="dk1"/>
                </a:solidFill>
                <a:effectLst/>
                <a:uFillTx/>
                <a:latin typeface="Syne Medium"/>
                <a:ea typeface="Syne Medium"/>
              </a:rPr>
              <a:t>xx%</a:t>
            </a:r>
            <a:endParaRPr lang="fr-FR" sz="2600" b="0" u="none" strike="noStrike">
              <a:solidFill>
                <a:schemeClr val="dk1"/>
              </a:solidFill>
              <a:effectLst/>
              <a:uFillTx/>
              <a:latin typeface="Arial"/>
            </a:endParaRPr>
          </a:p>
        </p:txBody>
      </p:sp>
      <p:sp>
        <p:nvSpPr>
          <p:cNvPr id="9" name="PlaceHolder 4"/>
          <p:cNvSpPr>
            <a:spLocks noGrp="1"/>
          </p:cNvSpPr>
          <p:nvPr>
            <p:ph type="title"/>
          </p:nvPr>
        </p:nvSpPr>
        <p:spPr>
          <a:xfrm>
            <a:off x="4494600" y="262872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u="none" strike="noStrike">
                <a:solidFill>
                  <a:schemeClr val="dk1"/>
                </a:solidFill>
                <a:effectLst/>
                <a:uFillTx/>
                <a:latin typeface="Syne Medium"/>
                <a:ea typeface="Syne Medium"/>
              </a:rPr>
              <a:t>xx%</a:t>
            </a:r>
            <a:endParaRPr lang="fr-FR" sz="2600" b="0" u="none" strike="noStrike">
              <a:solidFill>
                <a:schemeClr val="dk1"/>
              </a:solidFill>
              <a:effectLst/>
              <a:uFillTx/>
              <a:latin typeface="Arial"/>
            </a:endParaRPr>
          </a:p>
        </p:txBody>
      </p:sp>
      <p:sp>
        <p:nvSpPr>
          <p:cNvPr id="10" name="PlaceHolder 5"/>
          <p:cNvSpPr>
            <a:spLocks noGrp="1"/>
          </p:cNvSpPr>
          <p:nvPr>
            <p:ph type="title"/>
          </p:nvPr>
        </p:nvSpPr>
        <p:spPr>
          <a:xfrm>
            <a:off x="4494600" y="3983760"/>
            <a:ext cx="1013040" cy="619920"/>
          </a:xfrm>
          <a:prstGeom prst="rect">
            <a:avLst/>
          </a:prstGeom>
          <a:noFill/>
          <a:ln w="0">
            <a:noFill/>
          </a:ln>
        </p:spPr>
        <p:txBody>
          <a:bodyPr lIns="91440" tIns="91440" rIns="91440" bIns="91440" anchor="ctr">
            <a:noAutofit/>
          </a:bodyPr>
          <a:lstStyle/>
          <a:p>
            <a:pPr indent="0" algn="r">
              <a:lnSpc>
                <a:spcPct val="100000"/>
              </a:lnSpc>
              <a:buNone/>
            </a:pPr>
            <a:r>
              <a:rPr lang="fr-FR" sz="2600" b="0" u="none" strike="noStrike">
                <a:solidFill>
                  <a:schemeClr val="dk1"/>
                </a:solidFill>
                <a:effectLst/>
                <a:uFillTx/>
                <a:latin typeface="Syne Medium"/>
                <a:ea typeface="Syne Medium"/>
              </a:rPr>
              <a:t>xx%</a:t>
            </a:r>
            <a:endParaRPr lang="fr-FR" sz="26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bg>
      <p:bgPr>
        <a:solidFill>
          <a:schemeClr val="lt1"/>
        </a:solidFill>
        <a:effectLst/>
      </p:bgPr>
    </p:bg>
    <p:spTree>
      <p:nvGrpSpPr>
        <p:cNvPr id="1" name=""/>
        <p:cNvGrpSpPr/>
        <p:nvPr/>
      </p:nvGrpSpPr>
      <p:grpSpPr>
        <a:xfrm>
          <a:off x="0" y="0"/>
          <a:ext cx="0" cy="0"/>
          <a:chOff x="0" y="0"/>
          <a:chExt cx="0" cy="0"/>
        </a:xfrm>
      </p:grpSpPr>
      <p:pic>
        <p:nvPicPr>
          <p:cNvPr id="11" name="Google Shape;62;p14"/>
          <p:cNvPicPr/>
          <p:nvPr/>
        </p:nvPicPr>
        <p:blipFill>
          <a:blip r:embed="rId2"/>
          <a:stretch/>
        </p:blipFill>
        <p:spPr>
          <a:xfrm>
            <a:off x="0" y="0"/>
            <a:ext cx="9143640" cy="5143320"/>
          </a:xfrm>
          <a:prstGeom prst="rect">
            <a:avLst/>
          </a:prstGeom>
          <a:noFill/>
          <a:ln w="9525">
            <a:solidFill>
              <a:srgbClr val="FFFFFF"/>
            </a:solidFill>
            <a:round/>
          </a:ln>
        </p:spPr>
      </p:pic>
      <p:sp>
        <p:nvSpPr>
          <p:cNvPr id="12" name="PlaceHolder 1"/>
          <p:cNvSpPr>
            <a:spLocks noGrp="1"/>
          </p:cNvSpPr>
          <p:nvPr>
            <p:ph type="title"/>
          </p:nvPr>
        </p:nvSpPr>
        <p:spPr>
          <a:xfrm>
            <a:off x="811800" y="539640"/>
            <a:ext cx="7618320" cy="5724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3" name="PlaceHolder 2"/>
          <p:cNvSpPr>
            <a:spLocks noGrp="1"/>
          </p:cNvSpPr>
          <p:nvPr>
            <p:ph type="body"/>
          </p:nvPr>
        </p:nvSpPr>
        <p:spPr>
          <a:xfrm>
            <a:off x="0" y="1476720"/>
            <a:ext cx="4294440" cy="36662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bg>
      <p:bgPr>
        <a:solidFill>
          <a:schemeClr val="lt1"/>
        </a:solidFill>
        <a:effectLst/>
      </p:bgPr>
    </p:bg>
    <p:spTree>
      <p:nvGrpSpPr>
        <p:cNvPr id="1" name=""/>
        <p:cNvGrpSpPr/>
        <p:nvPr/>
      </p:nvGrpSpPr>
      <p:grpSpPr>
        <a:xfrm>
          <a:off x="0" y="0"/>
          <a:ext cx="0" cy="0"/>
          <a:chOff x="0" y="0"/>
          <a:chExt cx="0" cy="0"/>
        </a:xfrm>
      </p:grpSpPr>
      <p:pic>
        <p:nvPicPr>
          <p:cNvPr id="14" name="Google Shape;67;p15"/>
          <p:cNvPicPr/>
          <p:nvPr/>
        </p:nvPicPr>
        <p:blipFill>
          <a:blip r:embed="rId2"/>
          <a:stretch/>
        </p:blipFill>
        <p:spPr>
          <a:xfrm>
            <a:off x="0" y="0"/>
            <a:ext cx="9143640" cy="5143320"/>
          </a:xfrm>
          <a:prstGeom prst="rect">
            <a:avLst/>
          </a:prstGeom>
          <a:noFill/>
          <a:ln w="9525">
            <a:solidFill>
              <a:srgbClr val="FFFFFF"/>
            </a:solidFill>
            <a:round/>
          </a:ln>
        </p:spPr>
      </p:pic>
      <p:sp>
        <p:nvSpPr>
          <p:cNvPr id="15" name="PlaceHolder 1"/>
          <p:cNvSpPr>
            <a:spLocks noGrp="1"/>
          </p:cNvSpPr>
          <p:nvPr>
            <p:ph type="title"/>
          </p:nvPr>
        </p:nvSpPr>
        <p:spPr>
          <a:xfrm>
            <a:off x="762840" y="794520"/>
            <a:ext cx="7618320" cy="6980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3184920" y="2398680"/>
            <a:ext cx="5195880" cy="1950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pic>
        <p:nvPicPr>
          <p:cNvPr id="17" name="Google Shape;71;p16"/>
          <p:cNvPicPr/>
          <p:nvPr/>
        </p:nvPicPr>
        <p:blipFill>
          <a:blip r:embed="rId2"/>
          <a:stretch/>
        </p:blipFill>
        <p:spPr>
          <a:xfrm>
            <a:off x="0" y="0"/>
            <a:ext cx="9143640" cy="5143320"/>
          </a:xfrm>
          <a:prstGeom prst="rect">
            <a:avLst/>
          </a:prstGeom>
          <a:noFill/>
          <a:ln w="9525">
            <a:solidFill>
              <a:srgbClr val="FFFFFF"/>
            </a:solidFill>
            <a:round/>
          </a:ln>
        </p:spPr>
      </p:pic>
      <p:sp>
        <p:nvSpPr>
          <p:cNvPr id="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1"/>
        </a:solidFill>
        <a:effectLst/>
      </p:bgPr>
    </p:bg>
    <p:spTree>
      <p:nvGrpSpPr>
        <p:cNvPr id="1" name=""/>
        <p:cNvGrpSpPr/>
        <p:nvPr/>
      </p:nvGrpSpPr>
      <p:grpSpPr>
        <a:xfrm>
          <a:off x="0" y="0"/>
          <a:ext cx="0" cy="0"/>
          <a:chOff x="0" y="0"/>
          <a:chExt cx="0" cy="0"/>
        </a:xfrm>
      </p:grpSpPr>
      <p:pic>
        <p:nvPicPr>
          <p:cNvPr id="19" name="Google Shape;80;p17"/>
          <p:cNvPicPr/>
          <p:nvPr/>
        </p:nvPicPr>
        <p:blipFill>
          <a:blip r:embed="rId2"/>
          <a:stretch/>
        </p:blipFill>
        <p:spPr>
          <a:xfrm>
            <a:off x="0" y="0"/>
            <a:ext cx="9143640" cy="5143320"/>
          </a:xfrm>
          <a:prstGeom prst="rect">
            <a:avLst/>
          </a:prstGeom>
          <a:noFill/>
          <a:ln w="9525">
            <a:solidFill>
              <a:srgbClr val="FFFFFF"/>
            </a:solidFill>
            <a:round/>
          </a:ln>
        </p:spPr>
      </p:pic>
      <p:sp>
        <p:nvSpPr>
          <p:cNvPr id="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1_1_1">
    <p:bg>
      <p:bgPr>
        <a:solidFill>
          <a:schemeClr val="lt1"/>
        </a:solidFill>
        <a:effectLst/>
      </p:bgPr>
    </p:bg>
    <p:spTree>
      <p:nvGrpSpPr>
        <p:cNvPr id="1" name=""/>
        <p:cNvGrpSpPr/>
        <p:nvPr/>
      </p:nvGrpSpPr>
      <p:grpSpPr>
        <a:xfrm>
          <a:off x="0" y="0"/>
          <a:ext cx="0" cy="0"/>
          <a:chOff x="0" y="0"/>
          <a:chExt cx="0" cy="0"/>
        </a:xfrm>
      </p:grpSpPr>
      <p:pic>
        <p:nvPicPr>
          <p:cNvPr id="21" name="Google Shape;83;p18"/>
          <p:cNvPicPr/>
          <p:nvPr/>
        </p:nvPicPr>
        <p:blipFill>
          <a:blip r:embed="rId2"/>
          <a:stretch/>
        </p:blipFill>
        <p:spPr>
          <a:xfrm>
            <a:off x="0" y="0"/>
            <a:ext cx="9143640" cy="5143320"/>
          </a:xfrm>
          <a:prstGeom prst="rect">
            <a:avLst/>
          </a:prstGeom>
          <a:noFill/>
          <a:ln w="9525">
            <a:solidFill>
              <a:srgbClr val="FFFFFF"/>
            </a:solidFill>
            <a:round/>
          </a:ln>
        </p:spPr>
      </p:pic>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5646" y="3943440"/>
            <a:ext cx="3383394" cy="657000"/>
          </a:xfrm>
          <a:prstGeom prst="rect">
            <a:avLst/>
          </a:prstGeom>
          <a:noFill/>
          <a:ln w="0">
            <a:noFill/>
          </a:ln>
        </p:spPr>
        <p:txBody>
          <a:bodyPr lIns="91440" tIns="91440" rIns="91440" bIns="91440" anchor="t">
            <a:normAutofit/>
          </a:bodyPr>
          <a:lstStyle/>
          <a:p>
            <a:pPr algn="ctr"/>
            <a:r>
              <a:rPr lang="en-US" sz="1600" b="0" u="none" strike="noStrike" dirty="0" smtClean="0">
                <a:solidFill>
                  <a:schemeClr val="dk1"/>
                </a:solidFill>
                <a:effectLst/>
                <a:uFillTx/>
                <a:latin typeface="Albert Sans"/>
                <a:ea typeface="Albert Sans"/>
              </a:rPr>
              <a:t>Projet de sys</a:t>
            </a:r>
            <a:r>
              <a:rPr lang="fr-FR" sz="1600" b="0" u="none" strike="noStrike" dirty="0" smtClean="0">
                <a:solidFill>
                  <a:schemeClr val="dk1"/>
                </a:solidFill>
                <a:effectLst/>
                <a:uFillTx/>
                <a:latin typeface="Albert Sans"/>
                <a:ea typeface="Albert Sans"/>
              </a:rPr>
              <a:t>t</a:t>
            </a:r>
            <a:r>
              <a:rPr lang="fr-CD" sz="1600" dirty="0" smtClean="0">
                <a:solidFill>
                  <a:schemeClr val="dk1"/>
                </a:solidFill>
                <a:latin typeface="Albert Sans"/>
                <a:ea typeface="Albert Sans"/>
              </a:rPr>
              <a:t>ème d’exploitation</a:t>
            </a:r>
            <a:endParaRPr lang="en-US" sz="1600" b="0" u="none" strike="noStrike" dirty="0">
              <a:solidFill>
                <a:schemeClr val="dk1"/>
              </a:solidFill>
              <a:effectLst/>
              <a:uFillTx/>
              <a:latin typeface="Albert Sans"/>
              <a:ea typeface="Albert Sans"/>
            </a:endParaRPr>
          </a:p>
        </p:txBody>
      </p:sp>
      <p:sp>
        <p:nvSpPr>
          <p:cNvPr id="58" name="PlaceHolder 2"/>
          <p:cNvSpPr>
            <a:spLocks noGrp="1"/>
          </p:cNvSpPr>
          <p:nvPr>
            <p:ph type="title"/>
          </p:nvPr>
        </p:nvSpPr>
        <p:spPr>
          <a:xfrm>
            <a:off x="714240" y="924428"/>
            <a:ext cx="7714800" cy="9046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0" u="none" strike="noStrike" dirty="0">
                <a:solidFill>
                  <a:schemeClr val="dk1"/>
                </a:solidFill>
                <a:effectLst/>
                <a:uFillTx/>
                <a:latin typeface="Syne SemiBold"/>
                <a:ea typeface="Syne SemiBold"/>
              </a:rPr>
              <a:t>Transfert de Fichiers Sécurisés</a:t>
            </a:r>
            <a:endParaRPr lang="fr-FR" sz="5000" b="0" u="none" strike="noStrike" dirty="0">
              <a:solidFill>
                <a:schemeClr val="dk1"/>
              </a:solidFill>
              <a:effectLst/>
              <a:uFillTx/>
              <a:latin typeface="Arial"/>
            </a:endParaRPr>
          </a:p>
        </p:txBody>
      </p:sp>
      <p:cxnSp>
        <p:nvCxnSpPr>
          <p:cNvPr id="60" name="Google Shape;130;p28"/>
          <p:cNvCxnSpPr/>
          <p:nvPr/>
        </p:nvCxnSpPr>
        <p:spPr>
          <a:xfrm>
            <a:off x="1430640" y="4799880"/>
            <a:ext cx="8245800" cy="360"/>
          </a:xfrm>
          <a:prstGeom prst="straightConnector1">
            <a:avLst/>
          </a:prstGeom>
          <a:ln w="9525">
            <a:solidFill>
              <a:srgbClr val="FFFFFF"/>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Meilleures pratiques pour une utilisation efficace</a:t>
            </a:r>
            <a:endParaRPr lang="fr-FR" sz="4000" b="0" u="none" strike="noStrike">
              <a:solidFill>
                <a:schemeClr val="dk1"/>
              </a:solidFill>
              <a:effectLst/>
              <a:uFillTx/>
              <a:latin typeface="Arial"/>
            </a:endParaRPr>
          </a:p>
        </p:txBody>
      </p:sp>
      <p:sp>
        <p:nvSpPr>
          <p:cNvPr id="84" name="PlaceHolder 2"/>
          <p:cNvSpPr>
            <a:spLocks noGrp="1"/>
          </p:cNvSpPr>
          <p:nvPr>
            <p:ph/>
          </p:nvPr>
        </p:nvSpPr>
        <p:spPr>
          <a:xfrm>
            <a:off x="3181320" y="2400480"/>
            <a:ext cx="520020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Pour maximiser la sécurité des serveurs FTP, il est vital de suivre certaines meilleures pratiques. Cela inclut la mise à jour régulière des logiciels, la surveillance des journaux d'accès, l'activation de pare-feu pour contrôler le trafic, et la formation des utilisateurs sur les risques de sécurité. Ces mesures contribuent à maintenir un environnement de transfert de fichiers sûr et fiable.</a:t>
            </a:r>
            <a:endParaRPr lang="fr-FR" sz="12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157;p31"/>
          <p:cNvPicPr/>
          <p:nvPr/>
        </p:nvPicPr>
        <p:blipFill>
          <a:blip r:embed="rId2"/>
          <a:srcRect l="16567" r="16575"/>
          <a:stretch/>
        </p:blipFill>
        <p:spPr>
          <a:xfrm>
            <a:off x="809640" y="1476720"/>
            <a:ext cx="3484800" cy="30689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6"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u="none" strike="noStrike">
                <a:solidFill>
                  <a:schemeClr val="dk1"/>
                </a:solidFill>
                <a:effectLst/>
                <a:uFillTx/>
                <a:latin typeface="Syne SemiBold"/>
                <a:ea typeface="Syne SemiBold"/>
              </a:rPr>
              <a:t>Conclusions</a:t>
            </a:r>
            <a:endParaRPr lang="fr-FR" sz="2600" b="0" u="none" strike="noStrike">
              <a:solidFill>
                <a:schemeClr val="dk1"/>
              </a:solidFill>
              <a:effectLst/>
              <a:uFillTx/>
              <a:latin typeface="Arial"/>
            </a:endParaRPr>
          </a:p>
        </p:txBody>
      </p:sp>
      <p:sp>
        <p:nvSpPr>
          <p:cNvPr id="87" name="PlaceHolder 2"/>
          <p:cNvSpPr>
            <a:spLocks noGrp="1"/>
          </p:cNvSpPr>
          <p:nvPr>
            <p:ph type="subTitle"/>
          </p:nvPr>
        </p:nvSpPr>
        <p:spPr>
          <a:xfrm>
            <a:off x="4812607" y="1989476"/>
            <a:ext cx="350496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Un transfert de fichiers sécurisé est désormais indispensable dans tous les secteurs, particulièrement face aux cybermenaces actuelles. L'adoption de solutions comme vsftpd et ProFTPD, associée à des configurations et des pratiques de sécurité rigoureuses, constitue la clé pour garantir la sécurité, la confidentialité et l'intégrité des données dans un monde numérique en constante évolution.</a:t>
            </a:r>
            <a:endParaRPr lang="en-US" sz="1200" b="0" u="none" strike="noStrike">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Introduction</a:t>
            </a:r>
            <a:endParaRPr lang="fr-FR" sz="4000" b="0" u="none" strike="noStrike">
              <a:solidFill>
                <a:schemeClr val="dk1"/>
              </a:solidFill>
              <a:effectLst/>
              <a:uFillTx/>
              <a:latin typeface="Arial"/>
            </a:endParaRPr>
          </a:p>
        </p:txBody>
      </p:sp>
      <p:sp>
        <p:nvSpPr>
          <p:cNvPr id="62" name="PlaceHolder 2"/>
          <p:cNvSpPr>
            <a:spLocks noGrp="1"/>
          </p:cNvSpPr>
          <p:nvPr>
            <p:ph/>
          </p:nvPr>
        </p:nvSpPr>
        <p:spPr>
          <a:xfrm>
            <a:off x="3181320" y="2400480"/>
            <a:ext cx="520020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Le transfert de fichiers dans un environnement numérique soulève des enjeux critiques en termes de sécurité, de confidentialité et d'intégrité. Dans ce contexte, il est essentiel d'adopter des méthodes robustes de transfert pour garantir que les données échangées arrivent à leur destination sans risques d'altérations ou d'accès non autorisés.</a:t>
            </a:r>
            <a:endParaRPr lang="fr-FR" sz="12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714240" y="3081321"/>
            <a:ext cx="7714800" cy="101880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5000" b="0" u="none" strike="noStrike">
                <a:solidFill>
                  <a:schemeClr val="dk1"/>
                </a:solidFill>
                <a:effectLst/>
                <a:uFillTx/>
                <a:latin typeface="Syne SemiBold"/>
                <a:ea typeface="Syne SemiBold"/>
              </a:rPr>
              <a:t>Considérations sur le transfert de fichiers</a:t>
            </a:r>
            <a:endParaRPr lang="fr-FR" sz="5000" b="0" u="none" strike="noStrike">
              <a:solidFill>
                <a:schemeClr val="dk1"/>
              </a:solidFill>
              <a:effectLst/>
              <a:uFillTx/>
              <a:latin typeface="Arial"/>
            </a:endParaRPr>
          </a:p>
        </p:txBody>
      </p:sp>
      <p:sp>
        <p:nvSpPr>
          <p:cNvPr id="64" name="PlaceHolder 2"/>
          <p:cNvSpPr>
            <a:spLocks noGrp="1"/>
          </p:cNvSpPr>
          <p:nvPr>
            <p:ph type="title"/>
          </p:nvPr>
        </p:nvSpPr>
        <p:spPr>
          <a:xfrm>
            <a:off x="714240" y="495360"/>
            <a:ext cx="1266480" cy="6854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01</a:t>
            </a:r>
            <a:endParaRPr lang="fr-FR" sz="4000" b="0" u="none" strike="noStrike">
              <a:solidFill>
                <a:schemeClr val="dk1"/>
              </a:solidFill>
              <a:effectLst/>
              <a:uFillTx/>
              <a:latin typeface="Arial"/>
            </a:endParaRPr>
          </a:p>
        </p:txBody>
      </p:sp>
      <p:sp>
        <p:nvSpPr>
          <p:cNvPr id="65"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u="none" strike="noStrike">
              <a:solidFill>
                <a:srgbClr val="FFFFFF"/>
              </a:solidFill>
              <a:effectLst/>
              <a:uFillTx/>
              <a:latin typeface="OpenSymbol"/>
            </a:endParaRPr>
          </a:p>
        </p:txBody>
      </p:sp>
      <p:cxnSp>
        <p:nvCxnSpPr>
          <p:cNvPr id="66"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Importance de la sécurité</a:t>
            </a:r>
            <a:endParaRPr lang="fr-FR" sz="4000" b="0" u="none" strike="noStrike">
              <a:solidFill>
                <a:schemeClr val="dk1"/>
              </a:solidFill>
              <a:effectLst/>
              <a:uFillTx/>
              <a:latin typeface="Arial"/>
            </a:endParaRPr>
          </a:p>
        </p:txBody>
      </p:sp>
      <p:sp>
        <p:nvSpPr>
          <p:cNvPr id="68" name="PlaceHolder 2"/>
          <p:cNvSpPr>
            <a:spLocks noGrp="1"/>
          </p:cNvSpPr>
          <p:nvPr>
            <p:ph/>
          </p:nvPr>
        </p:nvSpPr>
        <p:spPr>
          <a:xfrm>
            <a:off x="3181320" y="2400480"/>
            <a:ext cx="520020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Avec la montée des cybermenaces, assurer la sécurité des transferts de fichiers est impératif. Cela inclut des protocoles de chiffrement pour protéger les données transportées et des mécanismes d'authentification pour garantir que seuls les utilisateurs autorisés peuvent accéder aux informations sensibles.</a:t>
            </a:r>
            <a:endParaRPr lang="fr-FR" sz="12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157;p31"/>
          <p:cNvPicPr/>
          <p:nvPr/>
        </p:nvPicPr>
        <p:blipFill>
          <a:blip r:embed="rId2"/>
          <a:srcRect l="16567" r="16575"/>
          <a:stretch/>
        </p:blipFill>
        <p:spPr>
          <a:xfrm>
            <a:off x="888085" y="1394624"/>
            <a:ext cx="3794481" cy="32286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0"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u="none" strike="noStrike">
                <a:solidFill>
                  <a:schemeClr val="dk1"/>
                </a:solidFill>
                <a:effectLst/>
                <a:uFillTx/>
                <a:latin typeface="Syne SemiBold"/>
                <a:ea typeface="Syne SemiBold"/>
              </a:rPr>
              <a:t>Confidentialité et intégrité des données</a:t>
            </a:r>
            <a:endParaRPr lang="fr-FR" sz="2600" b="0" u="none" strike="noStrike">
              <a:solidFill>
                <a:schemeClr val="dk1"/>
              </a:solidFill>
              <a:effectLst/>
              <a:uFillTx/>
              <a:latin typeface="Arial"/>
            </a:endParaRPr>
          </a:p>
        </p:txBody>
      </p:sp>
      <p:sp>
        <p:nvSpPr>
          <p:cNvPr id="71" name="PlaceHolder 2"/>
          <p:cNvSpPr>
            <a:spLocks noGrp="1"/>
          </p:cNvSpPr>
          <p:nvPr>
            <p:ph type="subTitle"/>
          </p:nvPr>
        </p:nvSpPr>
        <p:spPr>
          <a:xfrm>
            <a:off x="5056009" y="2153936"/>
            <a:ext cx="350496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Garantir la confidentialité signifie que seule la personne désignée peut accéder aux fichiers. L'intégrité des données, quant à elle, implique que les fichiers ne doivent pas être modifiés pendant leur transit. Ces deux aspects doivent être systématiquement intégrés dans tout processus de transfert.</a:t>
            </a:r>
            <a:endParaRPr lang="en-US" sz="1200" b="0" u="none" strike="noStrike">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Défis des cyberattaques</a:t>
            </a:r>
            <a:endParaRPr lang="fr-FR" sz="4000" b="0" u="none" strike="noStrike">
              <a:solidFill>
                <a:schemeClr val="dk1"/>
              </a:solidFill>
              <a:effectLst/>
              <a:uFillTx/>
              <a:latin typeface="Arial"/>
            </a:endParaRPr>
          </a:p>
        </p:txBody>
      </p:sp>
      <p:sp>
        <p:nvSpPr>
          <p:cNvPr id="73" name="PlaceHolder 2"/>
          <p:cNvSpPr>
            <a:spLocks noGrp="1"/>
          </p:cNvSpPr>
          <p:nvPr>
            <p:ph/>
          </p:nvPr>
        </p:nvSpPr>
        <p:spPr>
          <a:xfrm>
            <a:off x="3181320" y="2400480"/>
            <a:ext cx="520020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Les cyberattaques représentent une menace croissante pour la sécurité des données lors des transferts. Elles peuvent prendre plusieurs formes, telles que le phishing, les ransomware et les intrusions réseau, visant à compromettre l'intégrité et la confidentialité des fichiers. La sophistication des attaques impose la mise en place de systèmes de protection avancés pour anticiper et contrer ces menaces.</a:t>
            </a:r>
            <a:endParaRPr lang="fr-FR" sz="12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3581280"/>
            <a:ext cx="7714800" cy="1018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5000" b="0" u="none" strike="noStrike">
                <a:solidFill>
                  <a:schemeClr val="dk1"/>
                </a:solidFill>
                <a:effectLst/>
                <a:uFillTx/>
                <a:latin typeface="Syne SemiBold"/>
                <a:ea typeface="Syne SemiBold"/>
              </a:rPr>
              <a:t>Serveurs FTP sécurisés</a:t>
            </a:r>
            <a:endParaRPr lang="fr-FR" sz="5000" b="0" u="none" strike="noStrike">
              <a:solidFill>
                <a:schemeClr val="dk1"/>
              </a:solidFill>
              <a:effectLst/>
              <a:uFillTx/>
              <a:latin typeface="Arial"/>
            </a:endParaRPr>
          </a:p>
        </p:txBody>
      </p:sp>
      <p:sp>
        <p:nvSpPr>
          <p:cNvPr id="75" name="PlaceHolder 2"/>
          <p:cNvSpPr>
            <a:spLocks noGrp="1"/>
          </p:cNvSpPr>
          <p:nvPr>
            <p:ph type="title"/>
          </p:nvPr>
        </p:nvSpPr>
        <p:spPr>
          <a:xfrm>
            <a:off x="714240" y="495360"/>
            <a:ext cx="1266480" cy="6854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02</a:t>
            </a:r>
            <a:endParaRPr lang="fr-FR" sz="4000" b="0" u="none" strike="noStrike">
              <a:solidFill>
                <a:schemeClr val="dk1"/>
              </a:solidFill>
              <a:effectLst/>
              <a:uFillTx/>
              <a:latin typeface="Arial"/>
            </a:endParaRPr>
          </a:p>
        </p:txBody>
      </p:sp>
      <p:sp>
        <p:nvSpPr>
          <p:cNvPr id="76"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u="none" strike="noStrike">
              <a:solidFill>
                <a:srgbClr val="FFFFFF"/>
              </a:solidFill>
              <a:effectLst/>
              <a:uFillTx/>
              <a:latin typeface="OpenSymbol"/>
            </a:endParaRPr>
          </a:p>
        </p:txBody>
      </p:sp>
      <p:cxnSp>
        <p:nvCxnSpPr>
          <p:cNvPr id="77"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762120" y="790560"/>
            <a:ext cx="761976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u="none" strike="noStrike">
                <a:solidFill>
                  <a:schemeClr val="dk1"/>
                </a:solidFill>
                <a:effectLst/>
                <a:uFillTx/>
                <a:latin typeface="Syne SemiBold"/>
                <a:ea typeface="Syne SemiBold"/>
              </a:rPr>
              <a:t>Présentation de vsftpd et ProFTPD</a:t>
            </a:r>
            <a:endParaRPr lang="fr-FR" sz="4000" b="0" u="none" strike="noStrike">
              <a:solidFill>
                <a:schemeClr val="dk1"/>
              </a:solidFill>
              <a:effectLst/>
              <a:uFillTx/>
              <a:latin typeface="Arial"/>
            </a:endParaRPr>
          </a:p>
        </p:txBody>
      </p:sp>
      <p:sp>
        <p:nvSpPr>
          <p:cNvPr id="79" name="PlaceHolder 2"/>
          <p:cNvSpPr>
            <a:spLocks noGrp="1"/>
          </p:cNvSpPr>
          <p:nvPr>
            <p:ph/>
          </p:nvPr>
        </p:nvSpPr>
        <p:spPr>
          <a:xfrm>
            <a:off x="3181320" y="2400480"/>
            <a:ext cx="5200200" cy="1952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vsftpd et ProFTPD sont deux serveurs FTP reconnus pour leur capacité à offrir des transferts de fichiers sécurisés. vsftpd, connu pour sa performance et sa simplicité de configuration, est souvent choisi pour des environnements nécessitant fiabilité et sécurité. ProFTPD, quant à lui, se distingue par sa flexibilité et ses capacités de personnalisation, adaptées à des besoins variés.</a:t>
            </a:r>
            <a:endParaRPr lang="fr-FR" sz="12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Google Shape;157;p31"/>
          <p:cNvPicPr/>
          <p:nvPr/>
        </p:nvPicPr>
        <p:blipFill>
          <a:blip r:embed="rId2"/>
          <a:srcRect l="16567" r="16575"/>
          <a:stretch/>
        </p:blipFill>
        <p:spPr>
          <a:xfrm>
            <a:off x="894664" y="1345152"/>
            <a:ext cx="3630020" cy="3292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1" name="PlaceHolder 1"/>
          <p:cNvSpPr>
            <a:spLocks noGrp="1"/>
          </p:cNvSpPr>
          <p:nvPr>
            <p:ph type="title"/>
          </p:nvPr>
        </p:nvSpPr>
        <p:spPr>
          <a:xfrm>
            <a:off x="809640" y="542880"/>
            <a:ext cx="76197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u="none" strike="noStrike">
                <a:solidFill>
                  <a:schemeClr val="dk1"/>
                </a:solidFill>
                <a:effectLst/>
                <a:uFillTx/>
                <a:latin typeface="Syne SemiBold"/>
                <a:ea typeface="Syne SemiBold"/>
              </a:rPr>
              <a:t>Configuration des protocoles de sécurité</a:t>
            </a:r>
            <a:endParaRPr lang="fr-FR" sz="2600" b="0" u="none" strike="noStrike">
              <a:solidFill>
                <a:schemeClr val="dk1"/>
              </a:solidFill>
              <a:effectLst/>
              <a:uFillTx/>
              <a:latin typeface="Arial"/>
            </a:endParaRPr>
          </a:p>
        </p:txBody>
      </p:sp>
      <p:sp>
        <p:nvSpPr>
          <p:cNvPr id="82" name="PlaceHolder 2"/>
          <p:cNvSpPr>
            <a:spLocks noGrp="1"/>
          </p:cNvSpPr>
          <p:nvPr>
            <p:ph type="subTitle"/>
          </p:nvPr>
        </p:nvSpPr>
        <p:spPr>
          <a:xfrm>
            <a:off x="4924440" y="1950006"/>
            <a:ext cx="350496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a:solidFill>
                  <a:schemeClr val="dk1"/>
                </a:solidFill>
                <a:effectLst/>
                <a:uFillTx/>
                <a:latin typeface="Albert Sans"/>
                <a:ea typeface="Albert Sans"/>
              </a:rPr>
              <a:t>La configuration d'un serveur FTP sécurisé implique l'utilisation de protocoles de chiffrement, tels que SSL/TLS, pour protéger les connexions. Cela nécessite l'activation des certificats numériques, l'authentification des utilisateurs et le renforcement des mesures d'accès. Ces étapes essentielles garantissent que les données échangées restent protégées contre les accès non autorisés.</a:t>
            </a:r>
            <a:endParaRPr lang="en-US" sz="1200" b="0" u="none" strike="noStrike">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507</Words>
  <Application>Microsoft Office PowerPoint</Application>
  <PresentationFormat>Affichage à l'écran (16:9)</PresentationFormat>
  <Paragraphs>22</Paragraphs>
  <Slides>11</Slides>
  <Notes>0</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11</vt:i4>
      </vt:variant>
    </vt:vector>
  </HeadingPairs>
  <TitlesOfParts>
    <vt:vector size="21" baseType="lpstr">
      <vt:lpstr>Albert Sans</vt:lpstr>
      <vt:lpstr>Arial</vt:lpstr>
      <vt:lpstr>Open Sans</vt:lpstr>
      <vt:lpstr>OpenSymbol</vt:lpstr>
      <vt:lpstr>Symbol</vt:lpstr>
      <vt:lpstr>Syne Medium</vt:lpstr>
      <vt:lpstr>Syne SemiBold</vt:lpstr>
      <vt:lpstr>Wingdings</vt:lpstr>
      <vt:lpstr>Tech Startup by Slidesgo</vt:lpstr>
      <vt:lpstr>Slidesgo Final Pages</vt:lpstr>
      <vt:lpstr>Transfert de Fichiers Sécurisés</vt:lpstr>
      <vt:lpstr>Introduction</vt:lpstr>
      <vt:lpstr>Considérations sur le transfert de fichiers</vt:lpstr>
      <vt:lpstr>Importance de la sécurité</vt:lpstr>
      <vt:lpstr>Confidentialité et intégrité des données</vt:lpstr>
      <vt:lpstr>Défis des cyberattaques</vt:lpstr>
      <vt:lpstr>Serveurs FTP sécurisés</vt:lpstr>
      <vt:lpstr>Présentation de vsftpd et ProFTPD</vt:lpstr>
      <vt:lpstr>Configuration des protocoles de sécurité</vt:lpstr>
      <vt:lpstr>Meilleures pratiques pour une utilisation efficace</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Transfert de Fichiers Sécurisés</dc:title>
  <dc:creator>BM.dev</dc:creator>
  <cp:lastModifiedBy>BM.dev</cp:lastModifiedBy>
  <cp:revision>2</cp:revision>
  <dcterms:modified xsi:type="dcterms:W3CDTF">2025-07-05T03:42:42Z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2025-07-04T21:48:22Z</dcterms:created>
  <dc:creator>Unknown Creator</dc:creator>
  <dc:description/>
  <dc:language>en-US</dc:language>
  <cp:lastModifiedBy>Unknown Creator</cp:lastModifiedBy>
  <dcterms:modified xsi:type="dcterms:W3CDTF">2025-07-04T21:48:22Z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