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88" r:id="rId4"/>
    <p:sldId id="289" r:id="rId5"/>
    <p:sldId id="299" r:id="rId6"/>
    <p:sldId id="290" r:id="rId7"/>
    <p:sldId id="292" r:id="rId8"/>
    <p:sldId id="291" r:id="rId9"/>
    <p:sldId id="294" r:id="rId10"/>
    <p:sldId id="300" r:id="rId11"/>
    <p:sldId id="295" r:id="rId12"/>
    <p:sldId id="296" r:id="rId13"/>
    <p:sldId id="29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55" autoAdjust="0"/>
  </p:normalViewPr>
  <p:slideViewPr>
    <p:cSldViewPr snapToGrid="0" snapToObjects="1">
      <p:cViewPr varScale="1">
        <p:scale>
          <a:sx n="90" d="100"/>
          <a:sy n="90" d="100"/>
        </p:scale>
        <p:origin x="-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58E68-DCD9-B94A-9AF5-FDC00BEC6EAF}" type="datetimeFigureOut">
              <a:rPr lang="en-US" smtClean="0"/>
              <a:t>03/05/18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EFE69-99CD-0D4D-9339-6E1406130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167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9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6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8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0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E26-1CCF-674C-9F1A-3C99EAF9ACC6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2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9E26-1CCF-674C-9F1A-3C99EAF9ACC6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A200-9F8B-EA47-B299-21A1C542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5400" kern="1200">
          <a:solidFill>
            <a:srgbClr val="DCE6F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DCE6F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DCE6F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DCE6F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DCE6F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DCE6F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42372" y="2301089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Git</a:t>
            </a:r>
            <a:r>
              <a:rPr lang="en-US" sz="8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endParaRPr lang="en-US" sz="8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189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Git</a:t>
            </a:r>
            <a:r>
              <a:rPr lang="en-US" sz="4000" dirty="0" smtClean="0">
                <a:solidFill>
                  <a:schemeClr val="bg1"/>
                </a:solidFill>
              </a:rPr>
              <a:t> terms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3" y="1684460"/>
            <a:ext cx="75755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Pull - </a:t>
            </a:r>
            <a:r>
              <a:rPr lang="en-US" sz="2400" dirty="0">
                <a:solidFill>
                  <a:srgbClr val="FFFFFF"/>
                </a:solidFill>
              </a:rPr>
              <a:t>Pull operation copies the changes from a remote repository instance to a local one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Push -  </a:t>
            </a:r>
            <a:r>
              <a:rPr lang="en-US" sz="2400" dirty="0">
                <a:solidFill>
                  <a:srgbClr val="FFFFFF"/>
                </a:solidFill>
              </a:rPr>
              <a:t>Push operation copies changes from a local repository instance to a remote one. 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HEAD -  A </a:t>
            </a:r>
            <a:r>
              <a:rPr lang="en-US" sz="2400" dirty="0">
                <a:solidFill>
                  <a:srgbClr val="FFFFFF"/>
                </a:solidFill>
              </a:rPr>
              <a:t>pointer, which always points to the latest commit in the branch.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4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Git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11" y="2178903"/>
            <a:ext cx="6580011" cy="40723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6759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2" y="315383"/>
            <a:ext cx="4101401" cy="3009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777" y="2964341"/>
            <a:ext cx="5277556" cy="34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9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Gi</a:t>
            </a:r>
            <a:r>
              <a:rPr lang="en-US" sz="4000" dirty="0" err="1">
                <a:solidFill>
                  <a:schemeClr val="bg1"/>
                </a:solidFill>
              </a:rPr>
              <a:t>t</a:t>
            </a:r>
            <a:r>
              <a:rPr lang="en-US" sz="4000" dirty="0" err="1" smtClean="0">
                <a:solidFill>
                  <a:schemeClr val="bg1"/>
                </a:solidFill>
              </a:rPr>
              <a:t>Hub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3" y="1783238"/>
            <a:ext cx="75755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GitHub</a:t>
            </a:r>
            <a:r>
              <a:rPr lang="en-US" sz="2400" dirty="0" smtClean="0">
                <a:solidFill>
                  <a:srgbClr val="FFFFFF"/>
                </a:solidFill>
              </a:rPr>
              <a:t> is </a:t>
            </a:r>
            <a:r>
              <a:rPr lang="en-US" sz="2400" dirty="0">
                <a:solidFill>
                  <a:srgbClr val="FFFFFF"/>
                </a:solidFill>
              </a:rPr>
              <a:t>a web-based hosting service for version control using </a:t>
            </a:r>
            <a:r>
              <a:rPr lang="en-US" sz="2400" dirty="0" err="1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err="1" smtClean="0">
                <a:solidFill>
                  <a:srgbClr val="FFFFFF"/>
                </a:solidFill>
              </a:rPr>
              <a:t>GitHub</a:t>
            </a:r>
            <a:r>
              <a:rPr lang="en-US" sz="2400" dirty="0" smtClean="0">
                <a:solidFill>
                  <a:srgbClr val="FFFFFF"/>
                </a:solidFill>
              </a:rPr>
              <a:t> offers free (public) and paid (private) accounts.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It also allows large team to collaborate and has a very intuitive graphic interface.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9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Git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898" y="2606689"/>
            <a:ext cx="8078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Git</a:t>
            </a:r>
            <a:r>
              <a:rPr lang="en-US" sz="2400" dirty="0">
                <a:solidFill>
                  <a:schemeClr val="bg1"/>
                </a:solidFill>
              </a:rPr>
              <a:t> is a distributed revision control and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source </a:t>
            </a:r>
            <a:r>
              <a:rPr lang="en-US" sz="2400" dirty="0">
                <a:solidFill>
                  <a:schemeClr val="bg1"/>
                </a:solidFill>
              </a:rPr>
              <a:t>code management system with an emphasis on speed. 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Git</a:t>
            </a:r>
            <a:r>
              <a:rPr lang="en-US" sz="2400" dirty="0">
                <a:solidFill>
                  <a:schemeClr val="bg1"/>
                </a:solidFill>
              </a:rPr>
              <a:t> was initially designed and developed by Linus Torvalds for Linux kernel development.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63" y="872988"/>
            <a:ext cx="32258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8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Version Control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45" y="1783238"/>
            <a:ext cx="79225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Version Control System (VCS)</a:t>
            </a:r>
            <a:r>
              <a:rPr lang="en-US" sz="2400" dirty="0">
                <a:solidFill>
                  <a:srgbClr val="FFFFFF"/>
                </a:solidFill>
              </a:rPr>
              <a:t> is a software that helps software developers to work together and maintain a complete history of their work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FFFF"/>
                </a:solidFill>
              </a:rPr>
              <a:t>Allows </a:t>
            </a:r>
            <a:r>
              <a:rPr lang="en-US" sz="2400" dirty="0">
                <a:solidFill>
                  <a:srgbClr val="FFFFFF"/>
                </a:solidFill>
              </a:rPr>
              <a:t>developers to work simultaneously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Does not allow overwriting each other’s changes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Maintains a history of every version.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9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Types of VCS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3" y="1783238"/>
            <a:ext cx="75755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FFFF"/>
                </a:solidFill>
              </a:rPr>
              <a:t>Centralized VCS (CVCS)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CVCS </a:t>
            </a:r>
            <a:r>
              <a:rPr lang="en-US" sz="2400" dirty="0">
                <a:solidFill>
                  <a:srgbClr val="FFFFFF"/>
                </a:solidFill>
              </a:rPr>
              <a:t>uses a central server to store all files and enables team collaboration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It has a single point of failure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Everybody commits to the main branch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9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Types of VCS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3" y="1783238"/>
            <a:ext cx="75755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FFFF"/>
                </a:solidFill>
              </a:rPr>
              <a:t>Distributed VCS (DVCS)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In DVCS each snapshot is a full backup of the of the repository.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Every operation can be done offline.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Everybody commits to their own branch.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4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Advantages of </a:t>
            </a:r>
            <a:r>
              <a:rPr lang="en-US" sz="4000" dirty="0" err="1" smtClean="0">
                <a:solidFill>
                  <a:schemeClr val="bg1"/>
                </a:solidFill>
              </a:rPr>
              <a:t>Git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3" y="1783238"/>
            <a:ext cx="757553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Free and open source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Fast and small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Implicit backup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Security (SHA1)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Easy to branch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9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Git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3" y="1783238"/>
            <a:ext cx="75755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 basic </a:t>
            </a:r>
            <a:r>
              <a:rPr lang="en-US" sz="2400" dirty="0" err="1" smtClean="0">
                <a:solidFill>
                  <a:schemeClr val="bg1"/>
                </a:solidFill>
              </a:rPr>
              <a:t>git</a:t>
            </a:r>
            <a:r>
              <a:rPr lang="en-US" sz="2400" dirty="0" smtClean="0">
                <a:solidFill>
                  <a:schemeClr val="bg1"/>
                </a:solidFill>
              </a:rPr>
              <a:t> workflow consists in: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Initialize the repository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Add files to the staging area 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Commit files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push files to remote server (optional)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9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Git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4" y="2360419"/>
            <a:ext cx="7835296" cy="34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9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094" y="800987"/>
            <a:ext cx="748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Git</a:t>
            </a:r>
            <a:r>
              <a:rPr lang="en-US" sz="4000" dirty="0" smtClean="0">
                <a:solidFill>
                  <a:schemeClr val="bg1"/>
                </a:solidFill>
              </a:rPr>
              <a:t> terms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493" y="1684460"/>
            <a:ext cx="75755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Tree - </a:t>
            </a:r>
            <a:r>
              <a:rPr lang="en-US" sz="2400" dirty="0">
                <a:solidFill>
                  <a:srgbClr val="FFFFFF"/>
                </a:solidFill>
              </a:rPr>
              <a:t>Tree is an object, which represents a directory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 Commits - </a:t>
            </a:r>
            <a:r>
              <a:rPr lang="en-US" sz="2400" dirty="0">
                <a:solidFill>
                  <a:srgbClr val="FFFFFF"/>
                </a:solidFill>
              </a:rPr>
              <a:t>Commit holds the current state of the repository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Branch - </a:t>
            </a:r>
            <a:r>
              <a:rPr lang="en-US" sz="2400" dirty="0">
                <a:solidFill>
                  <a:srgbClr val="FFFFFF"/>
                </a:solidFill>
              </a:rPr>
              <a:t>Branches are used to create another line of development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Tag - </a:t>
            </a:r>
            <a:r>
              <a:rPr lang="en-US" sz="2400" dirty="0">
                <a:solidFill>
                  <a:srgbClr val="FFFFFF"/>
                </a:solidFill>
              </a:rPr>
              <a:t>Tag assigns a meaningful name with a specific version in the repository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Clone - </a:t>
            </a:r>
            <a:r>
              <a:rPr lang="en-US" sz="2400" dirty="0">
                <a:solidFill>
                  <a:srgbClr val="FFFFFF"/>
                </a:solidFill>
              </a:rPr>
              <a:t>Clone operation creates the instance of the repository.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9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19499</TotalTime>
  <Words>359</Words>
  <Application>Microsoft Macintosh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Bristol 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Morais</dc:creator>
  <cp:lastModifiedBy>David Morais</cp:lastModifiedBy>
  <cp:revision>199</cp:revision>
  <cp:lastPrinted>2016-03-21T15:54:01Z</cp:lastPrinted>
  <dcterms:created xsi:type="dcterms:W3CDTF">2016-01-17T21:29:20Z</dcterms:created>
  <dcterms:modified xsi:type="dcterms:W3CDTF">2018-05-03T21:03:19Z</dcterms:modified>
</cp:coreProperties>
</file>