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2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5740-3CF1-6C42-91F1-5201A8CF494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671A-CB19-9D49-92B6-923CDA64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4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6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5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7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8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9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10.wd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microsoft.com/office/2007/relationships/hdphoto" Target="../media/hdphoto11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microsoft.com/office/2007/relationships/hdphoto" Target="../media/hdphoto1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3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p-value for </a:t>
            </a:r>
            <a:r>
              <a:rPr lang="en-US" b="1" dirty="0" smtClean="0">
                <a:solidFill>
                  <a:srgbClr val="FF0000"/>
                </a:solidFill>
              </a:rPr>
              <a:t>HH?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278" y="3463328"/>
            <a:ext cx="452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p-value is the probability that random chance generated the data, or something else that is equal or rarer.</a:t>
            </a:r>
            <a:endParaRPr lang="en-US" b="1" dirty="0"/>
          </a:p>
        </p:txBody>
      </p:sp>
      <p:sp>
        <p:nvSpPr>
          <p:cNvPr id="6" name="Left Brace 5"/>
          <p:cNvSpPr/>
          <p:nvPr/>
        </p:nvSpPr>
        <p:spPr>
          <a:xfrm>
            <a:off x="2801056" y="3400778"/>
            <a:ext cx="698500" cy="11359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222" y="3605389"/>
            <a:ext cx="216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 p-value consists of 3 parts: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p-value for </a:t>
            </a:r>
            <a:r>
              <a:rPr lang="en-US" b="1" dirty="0" smtClean="0">
                <a:solidFill>
                  <a:srgbClr val="FF0000"/>
                </a:solidFill>
              </a:rPr>
              <a:t>HH?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278" y="3463328"/>
            <a:ext cx="452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p-value is the probability that random chance generated the data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, or something else that is equal or rarer.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01056" y="3400778"/>
            <a:ext cx="698500" cy="11359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222" y="3790055"/>
            <a:ext cx="21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Part 1: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0145" y="1322950"/>
            <a:ext cx="4248855" cy="1754327"/>
            <a:chOff x="450145" y="1322950"/>
            <a:chExt cx="4248855" cy="1754327"/>
          </a:xfrm>
        </p:grpSpPr>
        <p:sp>
          <p:nvSpPr>
            <p:cNvPr id="3" name="TextBox 2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We’ve already taken care of this first part...</a:t>
              </a:r>
            </a:p>
            <a:p>
              <a:endParaRPr lang="en-US" dirty="0"/>
            </a:p>
            <a:p>
              <a:r>
                <a:rPr lang="en-US" dirty="0" smtClean="0"/>
                <a:t>          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                        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qual 1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qual 1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029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p-value for </a:t>
            </a:r>
            <a:r>
              <a:rPr lang="en-US" b="1" dirty="0" smtClean="0">
                <a:solidFill>
                  <a:srgbClr val="FF0000"/>
                </a:solidFill>
              </a:rPr>
              <a:t>HH?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278" y="3463328"/>
            <a:ext cx="452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 p-value is the probability that random chance generated the data, </a:t>
            </a:r>
            <a:r>
              <a:rPr lang="en-US" b="1" dirty="0" smtClean="0"/>
              <a:t>or something else that is equal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or rarer.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01056" y="3400778"/>
            <a:ext cx="698500" cy="11359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7" y="3639438"/>
            <a:ext cx="216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+</a:t>
            </a:r>
            <a:endParaRPr lang="en-US" sz="4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0145" y="1322950"/>
            <a:ext cx="4248855" cy="1754327"/>
            <a:chOff x="450145" y="1322950"/>
            <a:chExt cx="4248855" cy="1754327"/>
          </a:xfrm>
        </p:grpSpPr>
        <p:sp>
          <p:nvSpPr>
            <p:cNvPr id="3" name="TextBox 2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We’ve already taken care of this first part...</a:t>
              </a:r>
            </a:p>
            <a:p>
              <a:endParaRPr lang="en-US" dirty="0"/>
            </a:p>
            <a:p>
              <a:r>
                <a:rPr lang="en-US" dirty="0" smtClean="0"/>
                <a:t>          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                        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qual 1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qual 1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50145" y="4967111"/>
            <a:ext cx="367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TT</a:t>
            </a:r>
            <a:r>
              <a:rPr lang="en-US" dirty="0" smtClean="0"/>
              <a:t> is considered equal to </a:t>
            </a:r>
            <a:r>
              <a:rPr lang="en-US" b="1" dirty="0" smtClean="0">
                <a:solidFill>
                  <a:srgbClr val="FF0000"/>
                </a:solidFill>
              </a:rPr>
              <a:t>HH</a:t>
            </a:r>
            <a:r>
              <a:rPr lang="en-US" dirty="0" smtClean="0"/>
              <a:t> since it has the same probability of occurring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3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p-value for </a:t>
            </a:r>
            <a:r>
              <a:rPr lang="en-US" b="1" dirty="0" smtClean="0">
                <a:solidFill>
                  <a:srgbClr val="FF0000"/>
                </a:solidFill>
              </a:rPr>
              <a:t>HH?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278" y="3463328"/>
            <a:ext cx="452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 p-value is the probability that random chance generated the data, </a:t>
            </a:r>
            <a:r>
              <a:rPr lang="en-US" b="1" dirty="0" smtClean="0"/>
              <a:t>or something else that is equal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or rarer.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01056" y="3400778"/>
            <a:ext cx="698500" cy="11359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7" y="3639438"/>
            <a:ext cx="216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+</a:t>
            </a:r>
            <a:endParaRPr lang="en-US" sz="4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0145" y="1322950"/>
            <a:ext cx="4248855" cy="1754327"/>
            <a:chOff x="450145" y="1322950"/>
            <a:chExt cx="4248855" cy="1754327"/>
          </a:xfrm>
        </p:grpSpPr>
        <p:sp>
          <p:nvSpPr>
            <p:cNvPr id="3" name="TextBox 2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We’ve already taken care of this first part...</a:t>
              </a:r>
            </a:p>
            <a:p>
              <a:endParaRPr lang="en-US" dirty="0"/>
            </a:p>
            <a:p>
              <a:r>
                <a:rPr lang="en-US" dirty="0" smtClean="0"/>
                <a:t>          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                        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qual 1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qual 1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68627" y="4650350"/>
            <a:ext cx="4248855" cy="1754327"/>
            <a:chOff x="450145" y="1322950"/>
            <a:chExt cx="4248855" cy="1754327"/>
          </a:xfrm>
        </p:grpSpPr>
        <p:sp>
          <p:nvSpPr>
            <p:cNvPr id="20" name="TextBox 19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          </a:t>
              </a:r>
              <a:r>
                <a:rPr lang="en-US" dirty="0" smtClean="0">
                  <a:solidFill>
                    <a:srgbClr val="3366FF"/>
                  </a:solidFill>
                </a:rPr>
                <a:t> TT                        </a:t>
              </a:r>
              <a:r>
                <a:rPr lang="en-US" dirty="0" smtClean="0"/>
                <a:t>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qual 2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Equal 2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38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p-value for </a:t>
            </a:r>
            <a:r>
              <a:rPr lang="en-US" b="1" dirty="0" smtClean="0">
                <a:solidFill>
                  <a:srgbClr val="FF0000"/>
                </a:solidFill>
              </a:rPr>
              <a:t>HH?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278" y="3463328"/>
            <a:ext cx="452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 p-value is the probability that random chance generated the data, </a:t>
            </a:r>
            <a:r>
              <a:rPr lang="en-US" b="1" dirty="0" smtClean="0">
                <a:solidFill>
                  <a:srgbClr val="BFBFBF"/>
                </a:solidFill>
              </a:rPr>
              <a:t>or something else that is equal </a:t>
            </a:r>
            <a:r>
              <a:rPr lang="en-US" b="1" dirty="0" smtClean="0"/>
              <a:t>or rarer.</a:t>
            </a:r>
            <a:endParaRPr lang="en-US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6244167" y="4082378"/>
            <a:ext cx="698500" cy="11359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7" y="3639438"/>
            <a:ext cx="216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+</a:t>
            </a:r>
            <a:endParaRPr lang="en-US" sz="4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0145" y="1322950"/>
            <a:ext cx="4248855" cy="1754327"/>
            <a:chOff x="450145" y="1322950"/>
            <a:chExt cx="4248855" cy="1754327"/>
          </a:xfrm>
        </p:grpSpPr>
        <p:sp>
          <p:nvSpPr>
            <p:cNvPr id="3" name="TextBox 2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We’ve already taken care of this first part...</a:t>
              </a:r>
            </a:p>
            <a:p>
              <a:endParaRPr lang="en-US" dirty="0"/>
            </a:p>
            <a:p>
              <a:r>
                <a:rPr lang="en-US" dirty="0" smtClean="0"/>
                <a:t>          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                        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qual 1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qual 1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68627" y="4650350"/>
            <a:ext cx="4248855" cy="1754327"/>
            <a:chOff x="450145" y="1322950"/>
            <a:chExt cx="4248855" cy="1754327"/>
          </a:xfrm>
        </p:grpSpPr>
        <p:sp>
          <p:nvSpPr>
            <p:cNvPr id="20" name="TextBox 19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          </a:t>
              </a:r>
              <a:r>
                <a:rPr lang="en-US" dirty="0" smtClean="0">
                  <a:solidFill>
                    <a:srgbClr val="3366FF"/>
                  </a:solidFill>
                </a:rPr>
                <a:t> TT                        </a:t>
              </a:r>
              <a:r>
                <a:rPr lang="en-US" dirty="0" smtClean="0"/>
                <a:t>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qual 2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Equal 2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198746" y="5299233"/>
            <a:ext cx="127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+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500504"/>
            <a:ext cx="306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nothing is rarer than HH, this part is equal to </a:t>
            </a:r>
            <a:r>
              <a:rPr lang="en-US" b="1" dirty="0" smtClean="0"/>
              <a:t>zero.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10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p-value for </a:t>
            </a:r>
            <a:r>
              <a:rPr lang="en-US" b="1" dirty="0" smtClean="0">
                <a:solidFill>
                  <a:srgbClr val="FF0000"/>
                </a:solidFill>
              </a:rPr>
              <a:t>HH?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278" y="3463328"/>
            <a:ext cx="452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 p-value is the probability that random chance generated the data, </a:t>
            </a:r>
            <a:r>
              <a:rPr lang="en-US" b="1" dirty="0" smtClean="0">
                <a:solidFill>
                  <a:srgbClr val="BFBFBF"/>
                </a:solidFill>
              </a:rPr>
              <a:t>or something else that is equal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or rarer.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667" y="3639438"/>
            <a:ext cx="216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+</a:t>
            </a:r>
            <a:endParaRPr lang="en-US" sz="4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0145" y="1322950"/>
            <a:ext cx="4248855" cy="1754327"/>
            <a:chOff x="450145" y="1322950"/>
            <a:chExt cx="4248855" cy="1754327"/>
          </a:xfrm>
        </p:grpSpPr>
        <p:sp>
          <p:nvSpPr>
            <p:cNvPr id="3" name="TextBox 2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We’ve already taken care of this first part...</a:t>
              </a:r>
            </a:p>
            <a:p>
              <a:endParaRPr lang="en-US" dirty="0"/>
            </a:p>
            <a:p>
              <a:r>
                <a:rPr lang="en-US" dirty="0" smtClean="0"/>
                <a:t>          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                        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qual 1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qual 1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68627" y="4650350"/>
            <a:ext cx="4248855" cy="1754327"/>
            <a:chOff x="450145" y="1322950"/>
            <a:chExt cx="4248855" cy="1754327"/>
          </a:xfrm>
        </p:grpSpPr>
        <p:sp>
          <p:nvSpPr>
            <p:cNvPr id="20" name="TextBox 19"/>
            <p:cNvSpPr txBox="1"/>
            <p:nvPr/>
          </p:nvSpPr>
          <p:spPr>
            <a:xfrm>
              <a:off x="450145" y="1322950"/>
              <a:ext cx="424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          </a:t>
              </a:r>
              <a:r>
                <a:rPr lang="en-US" dirty="0" smtClean="0">
                  <a:solidFill>
                    <a:srgbClr val="3366FF"/>
                  </a:solidFill>
                </a:rPr>
                <a:t> TT                        </a:t>
              </a:r>
              <a:r>
                <a:rPr lang="en-US" dirty="0" smtClean="0"/>
                <a:t>1     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               4</a:t>
              </a:r>
            </a:p>
            <a:p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2667" y="2200114"/>
              <a:ext cx="4106333" cy="369332"/>
              <a:chOff x="592667" y="2200114"/>
              <a:chExt cx="4106333" cy="36933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592667" y="2384778"/>
                <a:ext cx="117122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293055" y="2384780"/>
                <a:ext cx="8184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qual 23"/>
              <p:cNvSpPr/>
              <p:nvPr/>
            </p:nvSpPr>
            <p:spPr>
              <a:xfrm>
                <a:off x="1869722" y="2286000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Equal 24"/>
              <p:cNvSpPr/>
              <p:nvPr/>
            </p:nvSpPr>
            <p:spPr>
              <a:xfrm>
                <a:off x="3333750" y="2314222"/>
                <a:ext cx="331611" cy="19755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73500" y="220011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0.25</a:t>
                </a:r>
                <a:endParaRPr lang="en-US" dirty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198746" y="5299233"/>
            <a:ext cx="127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+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516012"/>
            <a:ext cx="306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nothing is rarer than HH, this part is equal to </a:t>
            </a:r>
            <a:r>
              <a:rPr lang="en-US" b="1" dirty="0" smtClean="0"/>
              <a:t>zero.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05399" y="1923115"/>
            <a:ext cx="306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up the three parts, give us the p-value for </a:t>
            </a:r>
            <a:r>
              <a:rPr lang="en-US" b="1" dirty="0" smtClean="0">
                <a:solidFill>
                  <a:srgbClr val="FF0000"/>
                </a:solidFill>
              </a:rPr>
              <a:t>HH</a:t>
            </a:r>
            <a:r>
              <a:rPr lang="en-US" dirty="0" smtClean="0"/>
              <a:t> = 0.5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28" idx="1"/>
          </p:cNvCxnSpPr>
          <p:nvPr/>
        </p:nvCxnSpPr>
        <p:spPr>
          <a:xfrm flipH="1">
            <a:off x="4536722" y="2246281"/>
            <a:ext cx="568677" cy="138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17335" y="2569446"/>
            <a:ext cx="2116665" cy="2164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351410" y="2597669"/>
            <a:ext cx="1" cy="292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2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b="1" dirty="0" smtClean="0"/>
              <a:t>probability</a:t>
            </a:r>
            <a:r>
              <a:rPr lang="en-US" dirty="0" smtClean="0"/>
              <a:t> of getting  </a:t>
            </a:r>
            <a:r>
              <a:rPr lang="en-US" b="1" dirty="0" smtClean="0">
                <a:solidFill>
                  <a:srgbClr val="FF0000"/>
                </a:solidFill>
              </a:rPr>
              <a:t>HH</a:t>
            </a:r>
            <a:r>
              <a:rPr lang="en-US" dirty="0" smtClean="0"/>
              <a:t> is 0.25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b="1" dirty="0" smtClean="0"/>
              <a:t>p-value</a:t>
            </a:r>
            <a:r>
              <a:rPr lang="en-US" dirty="0" smtClean="0"/>
              <a:t> for getting </a:t>
            </a:r>
            <a:r>
              <a:rPr lang="en-US" b="1" dirty="0" smtClean="0">
                <a:solidFill>
                  <a:srgbClr val="FF0000"/>
                </a:solidFill>
              </a:rPr>
              <a:t>HH</a:t>
            </a:r>
            <a:r>
              <a:rPr lang="en-US" dirty="0" smtClean="0"/>
              <a:t> is 0.5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1389" y="3132667"/>
            <a:ext cx="272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these are not equal!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slightly more complicated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flip the coin 5 times and get heads each time...</a:t>
            </a:r>
          </a:p>
          <a:p>
            <a:pPr lvl="1"/>
            <a:r>
              <a:rPr lang="en-US" sz="2400" dirty="0" smtClean="0"/>
              <a:t>What is the probability of that?</a:t>
            </a:r>
          </a:p>
          <a:p>
            <a:pPr lvl="1"/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55506" y="2730494"/>
            <a:ext cx="23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need to figure out what the outcomes are and plug in this equation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560" y="2857500"/>
            <a:ext cx="6115954" cy="973287"/>
            <a:chOff x="611560" y="2857500"/>
            <a:chExt cx="6115954" cy="973287"/>
          </a:xfrm>
        </p:grpSpPr>
        <p:grpSp>
          <p:nvGrpSpPr>
            <p:cNvPr id="11" name="Group 10"/>
            <p:cNvGrpSpPr/>
            <p:nvPr/>
          </p:nvGrpSpPr>
          <p:grpSpPr>
            <a:xfrm>
              <a:off x="2738301" y="2857500"/>
              <a:ext cx="3989213" cy="973287"/>
              <a:chOff x="2666293" y="2857500"/>
              <a:chExt cx="3989213" cy="97328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872309" y="2857500"/>
                <a:ext cx="3351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Number of outcomes of interest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812344" y="3461455"/>
                <a:ext cx="184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66293" y="3276789"/>
                <a:ext cx="3989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Total number of outcomes of interest</a:t>
                </a:r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758722" y="3276789"/>
                <a:ext cx="35983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ight Brace 8"/>
              <p:cNvSpPr/>
              <p:nvPr/>
            </p:nvSpPr>
            <p:spPr>
              <a:xfrm>
                <a:off x="6491111" y="2857500"/>
                <a:ext cx="164395" cy="853722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11560" y="2996952"/>
              <a:ext cx="2758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 smtClean="0"/>
                <a:t>Probability =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34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4443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92389" y="3488978"/>
            <a:ext cx="28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4443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4000" y="2656422"/>
            <a:ext cx="28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smtClean="0"/>
              <a:t>the 5 </a:t>
            </a:r>
            <a:r>
              <a:rPr lang="en-US" dirty="0" smtClean="0"/>
              <a:t>heads outcome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4500" y="2892780"/>
            <a:ext cx="1389943" cy="7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4444" y="3189111"/>
            <a:ext cx="945446" cy="225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  <a:alpha val="1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56954" y="2656421"/>
            <a:ext cx="2952045" cy="27904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 think that p-value means probability.</a:t>
            </a:r>
          </a:p>
          <a:p>
            <a:endParaRPr lang="en-US" dirty="0"/>
          </a:p>
          <a:p>
            <a:r>
              <a:rPr lang="en-US" dirty="0" smtClean="0"/>
              <a:t>Although they are related, they are not the same!!!!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4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4443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8167" y="3581783"/>
            <a:ext cx="28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4 heads 1 tails outcome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4501" y="3915835"/>
            <a:ext cx="1389943" cy="7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flipV="1">
            <a:off x="4374444" y="2730489"/>
            <a:ext cx="945446" cy="4586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  <a:alpha val="1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56954" y="2656421"/>
            <a:ext cx="2952045" cy="27904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4443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8167" y="3581783"/>
            <a:ext cx="28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3 heads 2 tails outcome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4374444" y="2730489"/>
            <a:ext cx="874889" cy="2308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  <a:alpha val="1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2778" y="2635250"/>
            <a:ext cx="1806221" cy="27904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0945" y="3915837"/>
            <a:ext cx="2462387" cy="7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4443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8167" y="3585615"/>
            <a:ext cx="28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2 heads 3 tails outcome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4374444" y="2730489"/>
            <a:ext cx="874889" cy="2308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  <a:alpha val="1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3332" y="2635250"/>
            <a:ext cx="825500" cy="27904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04449" y="3908781"/>
            <a:ext cx="3439581" cy="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110" y="2730489"/>
            <a:ext cx="825500" cy="20884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4443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8167" y="3585615"/>
            <a:ext cx="28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1 heads 4 tails outcome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4374444" y="2730489"/>
            <a:ext cx="874889" cy="2308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  <a:alpha val="1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3331" y="2635250"/>
            <a:ext cx="1905001" cy="27904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0945" y="3795892"/>
            <a:ext cx="4631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110" y="4169834"/>
            <a:ext cx="825500" cy="634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4443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8167" y="4319393"/>
            <a:ext cx="28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5 tails outcome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4374444" y="2730489"/>
            <a:ext cx="874889" cy="2308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  <a:alpha val="1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3331" y="2635250"/>
            <a:ext cx="1905001" cy="27904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0945" y="4579058"/>
            <a:ext cx="4631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110" y="2815168"/>
            <a:ext cx="825500" cy="147461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99463" y="2959341"/>
            <a:ext cx="4799698" cy="911732"/>
            <a:chOff x="611560" y="2857500"/>
            <a:chExt cx="6115954" cy="911732"/>
          </a:xfrm>
        </p:grpSpPr>
        <p:grpSp>
          <p:nvGrpSpPr>
            <p:cNvPr id="13" name="Group 12"/>
            <p:cNvGrpSpPr/>
            <p:nvPr/>
          </p:nvGrpSpPr>
          <p:grpSpPr>
            <a:xfrm>
              <a:off x="2738301" y="2857500"/>
              <a:ext cx="3989213" cy="911732"/>
              <a:chOff x="2666293" y="2857500"/>
              <a:chExt cx="3989213" cy="9117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72309" y="2857500"/>
                <a:ext cx="33513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Number of outcomes of interest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12344" y="3461455"/>
                <a:ext cx="1848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66293" y="3276789"/>
                <a:ext cx="3989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Total number of outcomes of interest</a:t>
                </a:r>
                <a:endParaRPr lang="en-US" sz="14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758722" y="3276789"/>
                <a:ext cx="31571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11560" y="2996952"/>
              <a:ext cx="275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Probability =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94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Probability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Outcome = 32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00686" y="2979527"/>
            <a:ext cx="3229601" cy="911732"/>
            <a:chOff x="611560" y="2857500"/>
            <a:chExt cx="4121348" cy="911732"/>
          </a:xfrm>
        </p:grpSpPr>
        <p:grpSp>
          <p:nvGrpSpPr>
            <p:cNvPr id="13" name="Group 12"/>
            <p:cNvGrpSpPr/>
            <p:nvPr/>
          </p:nvGrpSpPr>
          <p:grpSpPr>
            <a:xfrm>
              <a:off x="2884352" y="2857500"/>
              <a:ext cx="1848556" cy="911732"/>
              <a:chOff x="2812344" y="2857500"/>
              <a:chExt cx="1848556" cy="9117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72309" y="2857500"/>
                <a:ext cx="1788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12344" y="3461455"/>
                <a:ext cx="1848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72309" y="3276789"/>
                <a:ext cx="1788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32</a:t>
                </a:r>
                <a:endParaRPr lang="en-US" sz="14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952017" y="3214669"/>
                <a:ext cx="17088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11560" y="2996952"/>
              <a:ext cx="275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Probability = 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89111" y="317319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 0.03125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79889" y="2892778"/>
            <a:ext cx="1643946" cy="169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5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p-value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5225" y="3258718"/>
            <a:ext cx="41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p-value is the probability that random chance generated the data, or something else that is equal or rarer.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35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p-value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5225" y="3258718"/>
            <a:ext cx="41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p-value is the probability that random chance generated the data, or something else that is equal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or rarer.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778" y="4841257"/>
            <a:ext cx="290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Again, in this case,  there is nothing rarer than </a:t>
            </a:r>
            <a:r>
              <a:rPr lang="en-US" dirty="0" smtClean="0">
                <a:solidFill>
                  <a:srgbClr val="FF0000"/>
                </a:solidFill>
              </a:rPr>
              <a:t>HHHHH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54111" y="4182048"/>
            <a:ext cx="275167" cy="659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p-value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5225" y="3258718"/>
            <a:ext cx="41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p-value is the probability that random chance generated the data</a:t>
            </a:r>
            <a:r>
              <a:rPr lang="en-US" b="1" dirty="0" smtClean="0">
                <a:solidFill>
                  <a:srgbClr val="BFBFBF"/>
                </a:solidFill>
              </a:rPr>
              <a:t>, or something else that is equal or rarer.</a:t>
            </a:r>
            <a:endParaRPr lang="en-US" b="1" dirty="0">
              <a:solidFill>
                <a:srgbClr val="BFBFB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222" y="3859389"/>
            <a:ext cx="7056" cy="108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866" y="5059980"/>
            <a:ext cx="82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477" y="5569903"/>
            <a:ext cx="129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Pr</a:t>
            </a:r>
            <a:r>
              <a:rPr lang="en-US" dirty="0" smtClean="0"/>
              <a:t>(5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90222" y="6166556"/>
            <a:ext cx="529167" cy="7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58356"/>
          </a:xfrm>
        </p:spPr>
        <p:txBody>
          <a:bodyPr>
            <a:normAutofit/>
          </a:bodyPr>
          <a:lstStyle/>
          <a:p>
            <a:r>
              <a:rPr lang="en-US" dirty="0" smtClean="0"/>
              <a:t>Flip of a coin two time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 smtClean="0"/>
              <a:t>˚ Flip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2˚ Flip                      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7443" y="2906889"/>
            <a:ext cx="32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of the time will get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9891" y="3385445"/>
            <a:ext cx="32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of the time will get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endParaRPr lang="en-US" dirty="0">
              <a:solidFill>
                <a:srgbClr val="3366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55776" y="2347965"/>
            <a:ext cx="2799391" cy="3269020"/>
            <a:chOff x="2555776" y="2383245"/>
            <a:chExt cx="2799391" cy="3269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776" y="2383245"/>
              <a:ext cx="1853258" cy="146402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13111" y="3033891"/>
              <a:ext cx="635000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713111" y="3238499"/>
              <a:ext cx="627944" cy="317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776" y="4149080"/>
              <a:ext cx="2004247" cy="1503185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4720167" y="4780846"/>
              <a:ext cx="635000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13111" y="4992509"/>
              <a:ext cx="627944" cy="317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549891" y="4512733"/>
            <a:ext cx="32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of the time will get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9891" y="5125343"/>
            <a:ext cx="32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of the time will get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8444" y="5827889"/>
            <a:ext cx="739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probability of getting 2 heads in a row?</a:t>
            </a:r>
          </a:p>
          <a:p>
            <a:r>
              <a:rPr lang="en-US" dirty="0" smtClean="0"/>
              <a:t>What is the p-value for getting 2 heads in a 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1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p-value of getting </a:t>
            </a:r>
            <a:r>
              <a:rPr lang="en-US" sz="3600" dirty="0" smtClean="0">
                <a:solidFill>
                  <a:srgbClr val="FF0000"/>
                </a:solidFill>
              </a:rPr>
              <a:t>HHHHH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5225" y="3258718"/>
            <a:ext cx="41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 p-value is the probability that random chance generated the data, </a:t>
            </a:r>
            <a:r>
              <a:rPr lang="en-US" b="1" dirty="0" smtClean="0"/>
              <a:t>or something else that is equa</a:t>
            </a:r>
            <a:r>
              <a:rPr lang="en-US" b="1" dirty="0" smtClean="0">
                <a:solidFill>
                  <a:srgbClr val="000000"/>
                </a:solidFill>
              </a:rPr>
              <a:t>l</a:t>
            </a:r>
            <a:r>
              <a:rPr lang="en-US" b="1" dirty="0" smtClean="0">
                <a:solidFill>
                  <a:srgbClr val="BFBFBF"/>
                </a:solidFill>
              </a:rPr>
              <a:t> or rarer.</a:t>
            </a:r>
            <a:endParaRPr lang="en-US" b="1" dirty="0">
              <a:solidFill>
                <a:srgbClr val="BFBFB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222" y="3859389"/>
            <a:ext cx="7056" cy="108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866" y="5059980"/>
            <a:ext cx="82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477" y="5569903"/>
            <a:ext cx="129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Pr</a:t>
            </a:r>
            <a:r>
              <a:rPr lang="en-US" dirty="0" smtClean="0"/>
              <a:t>(5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90222" y="6166556"/>
            <a:ext cx="529167" cy="7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55521" y="4180858"/>
            <a:ext cx="7056" cy="8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60221" y="5059980"/>
            <a:ext cx="82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Part: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12760" y="5563771"/>
            <a:ext cx="129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Pr</a:t>
            </a:r>
            <a:r>
              <a:rPr lang="en-US" dirty="0" smtClean="0"/>
              <a:t>(5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313514" y="6173611"/>
            <a:ext cx="529167" cy="7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5166" y="5900443"/>
            <a:ext cx="51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5519" y="5895386"/>
            <a:ext cx="133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= </a:t>
            </a:r>
            <a:r>
              <a:rPr lang="en-US" dirty="0" smtClean="0"/>
              <a:t>0.0625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95403" y="4487333"/>
            <a:ext cx="2150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Since there is nothing rarer and part 3 is zero, this is what we get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40667" y="5623278"/>
            <a:ext cx="0" cy="385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8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4 heads and 1 tails?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Outcomes = 32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709352"/>
            <a:ext cx="4799698" cy="911732"/>
            <a:chOff x="611560" y="2857500"/>
            <a:chExt cx="6115954" cy="911732"/>
          </a:xfrm>
        </p:grpSpPr>
        <p:grpSp>
          <p:nvGrpSpPr>
            <p:cNvPr id="13" name="Group 12"/>
            <p:cNvGrpSpPr/>
            <p:nvPr/>
          </p:nvGrpSpPr>
          <p:grpSpPr>
            <a:xfrm>
              <a:off x="2738301" y="2857500"/>
              <a:ext cx="3989213" cy="911732"/>
              <a:chOff x="2666293" y="2857500"/>
              <a:chExt cx="3989213" cy="9117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72309" y="2857500"/>
                <a:ext cx="33513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Number of outcomes of interest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12344" y="3461455"/>
                <a:ext cx="1848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66293" y="3276789"/>
                <a:ext cx="3989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Total number of outcomes of interest</a:t>
                </a:r>
                <a:endParaRPr lang="en-US" sz="14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758722" y="3276789"/>
                <a:ext cx="31571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11560" y="2996952"/>
              <a:ext cx="275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Probability = 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2070" y="3739444"/>
            <a:ext cx="33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(4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 and 1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 =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23835" y="3287889"/>
            <a:ext cx="959554" cy="16792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69571" y="3647722"/>
            <a:ext cx="119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40005" y="3953208"/>
            <a:ext cx="479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019782" y="3478378"/>
            <a:ext cx="1404054" cy="261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1550" y="3753548"/>
            <a:ext cx="114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0.15625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4543" y="4782445"/>
            <a:ext cx="369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the p-value?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2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4 heads and 1 tails?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Outcomes = 32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0848" y="1686278"/>
            <a:ext cx="3972486" cy="646331"/>
            <a:chOff x="162070" y="3647722"/>
            <a:chExt cx="3972486" cy="646331"/>
          </a:xfrm>
        </p:grpSpPr>
        <p:grpSp>
          <p:nvGrpSpPr>
            <p:cNvPr id="21" name="Group 20"/>
            <p:cNvGrpSpPr/>
            <p:nvPr/>
          </p:nvGrpSpPr>
          <p:grpSpPr>
            <a:xfrm>
              <a:off x="162070" y="3647722"/>
              <a:ext cx="3337277" cy="646331"/>
              <a:chOff x="162070" y="3647722"/>
              <a:chExt cx="3337277" cy="6463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2070" y="3739444"/>
                <a:ext cx="3337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</a:t>
                </a:r>
                <a:r>
                  <a:rPr lang="en-US" dirty="0" smtClean="0"/>
                  <a:t>(4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heads</a:t>
                </a:r>
                <a:r>
                  <a:rPr lang="en-US" dirty="0" smtClean="0"/>
                  <a:t> and 1 </a:t>
                </a:r>
                <a:r>
                  <a:rPr lang="en-US" dirty="0" smtClean="0">
                    <a:solidFill>
                      <a:srgbClr val="3366FF"/>
                    </a:solidFill>
                  </a:rPr>
                  <a:t>tails</a:t>
                </a:r>
                <a:r>
                  <a:rPr lang="en-US" dirty="0" smtClean="0"/>
                  <a:t>) = 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69571" y="3647722"/>
                <a:ext cx="1192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</a:p>
              <a:p>
                <a:pPr algn="ctr"/>
                <a:r>
                  <a:rPr lang="en-US" dirty="0" smtClean="0"/>
                  <a:t>32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40005" y="3953208"/>
                <a:ext cx="4797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991550" y="3753548"/>
              <a:ext cx="114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0.15625 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2850" y="3547046"/>
            <a:ext cx="41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p-value is the probability that random chance generated the data, or something else that is equal or rarer.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90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4 heads and 1 tails?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Outcomes = 32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0848" y="1686278"/>
            <a:ext cx="3972486" cy="646331"/>
            <a:chOff x="162070" y="3647722"/>
            <a:chExt cx="3972486" cy="646331"/>
          </a:xfrm>
        </p:grpSpPr>
        <p:grpSp>
          <p:nvGrpSpPr>
            <p:cNvPr id="21" name="Group 20"/>
            <p:cNvGrpSpPr/>
            <p:nvPr/>
          </p:nvGrpSpPr>
          <p:grpSpPr>
            <a:xfrm>
              <a:off x="162070" y="3647722"/>
              <a:ext cx="3337277" cy="646331"/>
              <a:chOff x="162070" y="3647722"/>
              <a:chExt cx="3337277" cy="6463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2070" y="3739444"/>
                <a:ext cx="3337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</a:t>
                </a:r>
                <a:r>
                  <a:rPr lang="en-US" dirty="0" smtClean="0"/>
                  <a:t>(4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heads</a:t>
                </a:r>
                <a:r>
                  <a:rPr lang="en-US" dirty="0" smtClean="0"/>
                  <a:t> and 1 </a:t>
                </a:r>
                <a:r>
                  <a:rPr lang="en-US" dirty="0" smtClean="0">
                    <a:solidFill>
                      <a:srgbClr val="3366FF"/>
                    </a:solidFill>
                  </a:rPr>
                  <a:t>tails</a:t>
                </a:r>
                <a:r>
                  <a:rPr lang="en-US" dirty="0" smtClean="0"/>
                  <a:t>) = 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69571" y="3647722"/>
                <a:ext cx="1192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</a:p>
              <a:p>
                <a:pPr algn="ctr"/>
                <a:r>
                  <a:rPr lang="en-US" dirty="0" smtClean="0"/>
                  <a:t>32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40005" y="3953208"/>
                <a:ext cx="4797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991550" y="3753548"/>
              <a:ext cx="114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0.15625 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2850" y="3547046"/>
            <a:ext cx="41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 p-value is the probability that random chance generated the data, or something else that is equal or </a:t>
            </a:r>
            <a:r>
              <a:rPr lang="en-US" b="1" dirty="0" smtClean="0"/>
              <a:t>rarer.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38349" y="3097389"/>
            <a:ext cx="1075984" cy="121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38349" y="4310944"/>
            <a:ext cx="4349765" cy="282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4 heads and 1 tails?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Outcomes = 32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0848" y="1686278"/>
            <a:ext cx="3972486" cy="646331"/>
            <a:chOff x="162070" y="3647722"/>
            <a:chExt cx="3972486" cy="646331"/>
          </a:xfrm>
        </p:grpSpPr>
        <p:grpSp>
          <p:nvGrpSpPr>
            <p:cNvPr id="21" name="Group 20"/>
            <p:cNvGrpSpPr/>
            <p:nvPr/>
          </p:nvGrpSpPr>
          <p:grpSpPr>
            <a:xfrm>
              <a:off x="162070" y="3647722"/>
              <a:ext cx="3337277" cy="646331"/>
              <a:chOff x="162070" y="3647722"/>
              <a:chExt cx="3337277" cy="6463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2070" y="3739444"/>
                <a:ext cx="3337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</a:t>
                </a:r>
                <a:r>
                  <a:rPr lang="en-US" dirty="0" smtClean="0"/>
                  <a:t>(4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heads</a:t>
                </a:r>
                <a:r>
                  <a:rPr lang="en-US" dirty="0" smtClean="0"/>
                  <a:t> and 1 </a:t>
                </a:r>
                <a:r>
                  <a:rPr lang="en-US" dirty="0" smtClean="0">
                    <a:solidFill>
                      <a:srgbClr val="3366FF"/>
                    </a:solidFill>
                  </a:rPr>
                  <a:t>tails</a:t>
                </a:r>
                <a:r>
                  <a:rPr lang="en-US" dirty="0" smtClean="0"/>
                  <a:t>) = 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69571" y="3647722"/>
                <a:ext cx="1192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</a:p>
              <a:p>
                <a:pPr algn="ctr"/>
                <a:r>
                  <a:rPr lang="en-US" dirty="0" smtClean="0"/>
                  <a:t>32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40005" y="3953208"/>
                <a:ext cx="4797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991550" y="3753548"/>
              <a:ext cx="114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0.15625 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5722" y="3556000"/>
            <a:ext cx="251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(4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 and 1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 =</a:t>
            </a:r>
          </a:p>
          <a:p>
            <a:pPr algn="ctr"/>
            <a:r>
              <a:rPr lang="en-US" dirty="0" smtClean="0"/>
              <a:t>+ 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(1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 and 4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 =</a:t>
            </a:r>
          </a:p>
          <a:p>
            <a:pPr algn="ctr"/>
            <a:r>
              <a:rPr lang="en-US" dirty="0" smtClean="0"/>
              <a:t>+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(5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) + </a:t>
            </a:r>
            <a:r>
              <a:rPr lang="en-US" dirty="0" err="1" smtClean="0"/>
              <a:t>Pr</a:t>
            </a:r>
            <a:r>
              <a:rPr lang="en-US" dirty="0" smtClean="0"/>
              <a:t>(5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 =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850" y="2439324"/>
            <a:ext cx="4060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p-value is the probability that random chance generated the data, or something else that is equal or rarer.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9897" y="3556000"/>
            <a:ext cx="86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1</a:t>
            </a:r>
          </a:p>
          <a:p>
            <a:pPr algn="ctr"/>
            <a:r>
              <a:rPr lang="en-US" dirty="0" smtClean="0"/>
              <a:t>+ </a:t>
            </a:r>
          </a:p>
          <a:p>
            <a:r>
              <a:rPr lang="en-US" dirty="0" smtClean="0"/>
              <a:t>Part 2</a:t>
            </a:r>
          </a:p>
          <a:p>
            <a:pPr algn="ctr"/>
            <a:r>
              <a:rPr lang="en-US" dirty="0" smtClean="0"/>
              <a:t>+</a:t>
            </a:r>
          </a:p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about 4 heads and 1 tails?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3835" y="1756833"/>
            <a:ext cx="4515556" cy="4280571"/>
            <a:chOff x="4374443" y="1756833"/>
            <a:chExt cx="4515556" cy="4280571"/>
          </a:xfrm>
        </p:grpSpPr>
        <p:sp>
          <p:nvSpPr>
            <p:cNvPr id="4" name="Left Brace 3"/>
            <p:cNvSpPr/>
            <p:nvPr/>
          </p:nvSpPr>
          <p:spPr>
            <a:xfrm rot="5400000">
              <a:off x="6520038" y="426157"/>
              <a:ext cx="366889" cy="39666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4443" y="2730489"/>
              <a:ext cx="11288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HHHHH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endParaRPr lang="en-US" dirty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3332" y="2592918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2221" y="2621084"/>
              <a:ext cx="11288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endParaRPr lang="en-US" dirty="0" smtClean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110" y="2730489"/>
              <a:ext cx="11288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</a:p>
            <a:p>
              <a:r>
                <a:rPr lang="en-US" dirty="0" smtClean="0">
                  <a:solidFill>
                    <a:srgbClr val="3366FF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TTTT</a:t>
              </a:r>
            </a:p>
            <a:p>
              <a:endParaRPr lang="en-US" dirty="0">
                <a:solidFill>
                  <a:srgbClr val="3366FF"/>
                </a:solidFill>
              </a:endParaRPr>
            </a:p>
            <a:p>
              <a:r>
                <a:rPr lang="en-US" dirty="0" smtClean="0">
                  <a:solidFill>
                    <a:srgbClr val="3366FF"/>
                  </a:solidFill>
                </a:rPr>
                <a:t>TTTTT</a:t>
              </a:r>
            </a:p>
            <a:p>
              <a:endParaRPr lang="en-US" dirty="0" smtClean="0">
                <a:solidFill>
                  <a:srgbClr val="3366FF"/>
                </a:solidFill>
              </a:endParaRPr>
            </a:p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332" y="1756833"/>
              <a:ext cx="233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Outcomes = 32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0848" y="1686278"/>
            <a:ext cx="3972486" cy="646331"/>
            <a:chOff x="162070" y="3647722"/>
            <a:chExt cx="3972486" cy="646331"/>
          </a:xfrm>
        </p:grpSpPr>
        <p:grpSp>
          <p:nvGrpSpPr>
            <p:cNvPr id="21" name="Group 20"/>
            <p:cNvGrpSpPr/>
            <p:nvPr/>
          </p:nvGrpSpPr>
          <p:grpSpPr>
            <a:xfrm>
              <a:off x="162070" y="3647722"/>
              <a:ext cx="3337277" cy="646331"/>
              <a:chOff x="162070" y="3647722"/>
              <a:chExt cx="3337277" cy="6463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2070" y="3739444"/>
                <a:ext cx="3337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</a:t>
                </a:r>
                <a:r>
                  <a:rPr lang="en-US" dirty="0" smtClean="0"/>
                  <a:t>(4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heads</a:t>
                </a:r>
                <a:r>
                  <a:rPr lang="en-US" dirty="0" smtClean="0"/>
                  <a:t> and 1 </a:t>
                </a:r>
                <a:r>
                  <a:rPr lang="en-US" dirty="0" smtClean="0">
                    <a:solidFill>
                      <a:srgbClr val="3366FF"/>
                    </a:solidFill>
                  </a:rPr>
                  <a:t>tails</a:t>
                </a:r>
                <a:r>
                  <a:rPr lang="en-US" dirty="0" smtClean="0"/>
                  <a:t>) = 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69571" y="3647722"/>
                <a:ext cx="1192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</a:p>
              <a:p>
                <a:pPr algn="ctr"/>
                <a:r>
                  <a:rPr lang="en-US" dirty="0" smtClean="0"/>
                  <a:t>32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40005" y="3953208"/>
                <a:ext cx="4797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991550" y="3753548"/>
              <a:ext cx="114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0.15625 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5722" y="3556000"/>
            <a:ext cx="251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(4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 and 1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   =</a:t>
            </a:r>
          </a:p>
          <a:p>
            <a:pPr algn="ctr"/>
            <a:r>
              <a:rPr lang="en-US" dirty="0" smtClean="0"/>
              <a:t>+ 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(1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 and 4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   =</a:t>
            </a:r>
          </a:p>
          <a:p>
            <a:pPr algn="ctr"/>
            <a:r>
              <a:rPr lang="en-US" dirty="0" smtClean="0"/>
              <a:t>+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(5 </a:t>
            </a:r>
            <a:r>
              <a:rPr lang="en-US" dirty="0" smtClean="0">
                <a:solidFill>
                  <a:srgbClr val="FF0000"/>
                </a:solidFill>
              </a:rPr>
              <a:t>heads</a:t>
            </a:r>
            <a:r>
              <a:rPr lang="en-US" dirty="0" smtClean="0"/>
              <a:t>) + </a:t>
            </a:r>
            <a:r>
              <a:rPr lang="en-US" dirty="0" err="1" smtClean="0"/>
              <a:t>Pr</a:t>
            </a:r>
            <a:r>
              <a:rPr lang="en-US" dirty="0" smtClean="0"/>
              <a:t>(5 </a:t>
            </a:r>
            <a:r>
              <a:rPr lang="en-US" dirty="0" smtClean="0">
                <a:solidFill>
                  <a:srgbClr val="3366FF"/>
                </a:solidFill>
              </a:rPr>
              <a:t>tails</a:t>
            </a:r>
            <a:r>
              <a:rPr lang="en-US" dirty="0" smtClean="0"/>
              <a:t>) =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850" y="2439324"/>
            <a:ext cx="4060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p-value is the probability that random chance generated the data, or something else that is equal or rarer.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4671" y="3556000"/>
            <a:ext cx="2218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0.15625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0.15625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0.03125 + 0.03125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3341" y="5095866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p-value   = 0.375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002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755" y="393699"/>
            <a:ext cx="8510411" cy="60056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With coin tosses, it’s easy to list all possible outcomes</a:t>
            </a:r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HHHHH </a:t>
            </a:r>
            <a:r>
              <a:rPr lang="en-US" sz="2400" dirty="0" smtClean="0">
                <a:solidFill>
                  <a:srgbClr val="3366FF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HHHH HH</a:t>
            </a:r>
            <a:r>
              <a:rPr lang="en-US" sz="2400" dirty="0" smtClean="0">
                <a:solidFill>
                  <a:srgbClr val="3366FF"/>
                </a:solidFill>
              </a:rPr>
              <a:t>TT</a:t>
            </a:r>
            <a:r>
              <a:rPr lang="en-US" sz="2400" dirty="0" smtClean="0">
                <a:solidFill>
                  <a:srgbClr val="FF0000"/>
                </a:solidFill>
              </a:rPr>
              <a:t>H HHHH</a:t>
            </a:r>
            <a:r>
              <a:rPr lang="en-US" sz="2400" dirty="0" smtClean="0">
                <a:solidFill>
                  <a:srgbClr val="3366FF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etc</a:t>
            </a:r>
            <a:r>
              <a:rPr lang="en-US" sz="2400" dirty="0" smtClean="0"/>
              <a:t> ...)</a:t>
            </a:r>
          </a:p>
          <a:p>
            <a:pPr marL="0" indent="0" algn="ctr">
              <a:buNone/>
            </a:pPr>
            <a:endParaRPr lang="en-US" sz="2400" dirty="0" smtClean="0"/>
          </a:p>
          <a:p>
            <a:r>
              <a:rPr lang="en-US" sz="2800" dirty="0" smtClean="0"/>
              <a:t>But what if we want to calculate probabilities of heights?</a:t>
            </a:r>
            <a:endParaRPr lang="en-US" sz="3600" dirty="0"/>
          </a:p>
          <a:p>
            <a:pPr marL="0" indent="0" algn="ctr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152.1 cm		152.6 cm	153.1 cm	etc...</a:t>
            </a:r>
          </a:p>
          <a:p>
            <a:pPr marL="0" indent="0">
              <a:buNone/>
            </a:pPr>
            <a:r>
              <a:rPr lang="en-US" sz="2000" dirty="0" smtClean="0"/>
              <a:t>152.2 cm		152.7 cm 	153.2 cm	etc...</a:t>
            </a:r>
          </a:p>
          <a:p>
            <a:pPr marL="0" indent="0">
              <a:buNone/>
            </a:pPr>
            <a:r>
              <a:rPr lang="en-US" sz="2000" dirty="0" smtClean="0"/>
              <a:t>152.3 cm		152.8 cm	153.3 cm	etc...</a:t>
            </a:r>
          </a:p>
          <a:p>
            <a:pPr marL="0" indent="0">
              <a:buNone/>
            </a:pPr>
            <a:r>
              <a:rPr lang="en-US" sz="2000" dirty="0" smtClean="0"/>
              <a:t>152.4 cm		152.9 cm	153.4 cm	etc...</a:t>
            </a:r>
          </a:p>
          <a:p>
            <a:pPr marL="0" indent="0">
              <a:buNone/>
            </a:pPr>
            <a:r>
              <a:rPr lang="en-US" sz="2000" dirty="0" smtClean="0"/>
              <a:t>152.5 cm		153.0 cm 	153.5 cm	etc...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5" name="Right Brace 4"/>
          <p:cNvSpPr/>
          <p:nvPr/>
        </p:nvSpPr>
        <p:spPr>
          <a:xfrm>
            <a:off x="5623278" y="3802949"/>
            <a:ext cx="486834" cy="1658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8278" y="3866444"/>
            <a:ext cx="222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list every value for height?</a:t>
            </a:r>
          </a:p>
          <a:p>
            <a:endParaRPr lang="en-US" dirty="0"/>
          </a:p>
          <a:p>
            <a:r>
              <a:rPr lang="en-US" dirty="0" smtClean="0"/>
              <a:t>How many decimal places to use?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667" y="5799667"/>
            <a:ext cx="752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Fortunately we don’t need to worry about listing all possible values, or how many decimal places to use!!!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nsity-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6" r="3716"/>
          <a:stretch>
            <a:fillRect/>
          </a:stretch>
        </p:blipFill>
        <p:spPr>
          <a:xfrm>
            <a:off x="344312" y="1042811"/>
            <a:ext cx="8496300" cy="4672638"/>
          </a:xfrm>
        </p:spPr>
      </p:pic>
      <p:sp>
        <p:nvSpPr>
          <p:cNvPr id="5" name="TextBox 4"/>
          <p:cNvSpPr txBox="1"/>
          <p:nvPr/>
        </p:nvSpPr>
        <p:spPr>
          <a:xfrm>
            <a:off x="423333" y="5346566"/>
            <a:ext cx="83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Instead we can use something called “density”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5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ea-under-the-curv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8673" b="-8673"/>
          <a:stretch>
            <a:fillRect/>
          </a:stretch>
        </p:blipFill>
        <p:spPr>
          <a:xfrm>
            <a:off x="584199" y="896057"/>
            <a:ext cx="8102003" cy="4771496"/>
          </a:xfrm>
        </p:spPr>
      </p:pic>
    </p:spTree>
    <p:extLst>
      <p:ext uri="{BB962C8B-B14F-4D97-AF65-F5344CB8AC3E}">
        <p14:creationId xmlns:p14="http://schemas.microsoft.com/office/powerpoint/2010/main" val="122264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5-percent-are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4" r="3594"/>
          <a:stretch>
            <a:fillRect/>
          </a:stretch>
        </p:blipFill>
        <p:spPr>
          <a:xfrm>
            <a:off x="287866" y="845256"/>
            <a:ext cx="8444166" cy="4643966"/>
          </a:xfrm>
        </p:spPr>
      </p:pic>
      <p:sp>
        <p:nvSpPr>
          <p:cNvPr id="5" name="TextBox 4"/>
          <p:cNvSpPr txBox="1"/>
          <p:nvPr/>
        </p:nvSpPr>
        <p:spPr>
          <a:xfrm>
            <a:off x="874889" y="5376333"/>
            <a:ext cx="71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other words, there is a 95% probability that each time we measure someone, their height will be between 142 and 169 cm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/>
              <a:t>i</a:t>
            </a:r>
            <a:r>
              <a:rPr lang="en-US" sz="2400" dirty="0" smtClean="0"/>
              <a:t>s the probability of getting two heads in a row?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571500" y="1700389"/>
            <a:ext cx="1643016" cy="2719564"/>
            <a:chOff x="571500" y="1700389"/>
            <a:chExt cx="1643016" cy="2719564"/>
          </a:xfrm>
        </p:grpSpPr>
        <p:sp>
          <p:nvSpPr>
            <p:cNvPr id="44" name="TextBox 43"/>
            <p:cNvSpPr txBox="1"/>
            <p:nvPr/>
          </p:nvSpPr>
          <p:spPr>
            <a:xfrm>
              <a:off x="1750230" y="4081399"/>
              <a:ext cx="464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3366FF"/>
                  </a:solidFill>
                </a:rPr>
                <a:t>T</a:t>
              </a:r>
              <a:endParaRPr lang="en-US" sz="1600" b="1" dirty="0">
                <a:solidFill>
                  <a:srgbClr val="3366FF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71500" y="1700389"/>
              <a:ext cx="1634619" cy="2637850"/>
              <a:chOff x="571500" y="1700389"/>
              <a:chExt cx="1634619" cy="26378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41833" y="3148381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71500" y="1700389"/>
                <a:ext cx="1460500" cy="2637850"/>
                <a:chOff x="571500" y="1700389"/>
                <a:chExt cx="1460500" cy="2637850"/>
              </a:xfrm>
            </p:grpSpPr>
            <p:sp>
              <p:nvSpPr>
                <p:cNvPr id="8" name="Left Brace 7"/>
                <p:cNvSpPr/>
                <p:nvPr/>
              </p:nvSpPr>
              <p:spPr>
                <a:xfrm rot="5400000">
                  <a:off x="1174264" y="1711457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889191" y="3341330"/>
                  <a:ext cx="903250" cy="927834"/>
                  <a:chOff x="994833" y="2977444"/>
                  <a:chExt cx="754945" cy="684389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994833" y="3217333"/>
                    <a:ext cx="670278" cy="4445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973601" y="3177079"/>
                  <a:ext cx="624681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73601" y="3920982"/>
                  <a:ext cx="624681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71500" y="1700389"/>
                  <a:ext cx="1460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First flip</a:t>
                  </a:r>
                  <a:endParaRPr lang="en-US" dirty="0"/>
                </a:p>
              </p:txBody>
            </p:sp>
          </p:grpSp>
        </p:grpSp>
      </p:grpSp>
      <p:grpSp>
        <p:nvGrpSpPr>
          <p:cNvPr id="67" name="Group 66"/>
          <p:cNvGrpSpPr/>
          <p:nvPr/>
        </p:nvGrpSpPr>
        <p:grpSpPr>
          <a:xfrm>
            <a:off x="2557199" y="1718737"/>
            <a:ext cx="1460500" cy="3189097"/>
            <a:chOff x="2569909" y="1700389"/>
            <a:chExt cx="1460500" cy="3189097"/>
          </a:xfrm>
        </p:grpSpPr>
        <p:grpSp>
          <p:nvGrpSpPr>
            <p:cNvPr id="66" name="Group 65"/>
            <p:cNvGrpSpPr/>
            <p:nvPr/>
          </p:nvGrpSpPr>
          <p:grpSpPr>
            <a:xfrm>
              <a:off x="2569909" y="2215974"/>
              <a:ext cx="1367535" cy="2673512"/>
              <a:chOff x="2569909" y="2215974"/>
              <a:chExt cx="1367535" cy="2673512"/>
            </a:xfrm>
          </p:grpSpPr>
          <p:sp>
            <p:nvSpPr>
              <p:cNvPr id="9" name="Left Brace 8"/>
              <p:cNvSpPr/>
              <p:nvPr/>
            </p:nvSpPr>
            <p:spPr>
              <a:xfrm rot="5400000">
                <a:off x="3146218" y="1757848"/>
                <a:ext cx="320439" cy="123669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569909" y="3008457"/>
                <a:ext cx="903250" cy="665745"/>
                <a:chOff x="994833" y="2977444"/>
                <a:chExt cx="754945" cy="49106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994833" y="2977444"/>
                  <a:ext cx="754945" cy="23989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994833" y="3217333"/>
                  <a:ext cx="754945" cy="25117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2569909" y="4042080"/>
                <a:ext cx="903250" cy="665745"/>
                <a:chOff x="994833" y="2977444"/>
                <a:chExt cx="754945" cy="49106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994833" y="2977444"/>
                  <a:ext cx="754945" cy="23989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994833" y="3217333"/>
                  <a:ext cx="754945" cy="25117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2751397" y="2744153"/>
                <a:ext cx="653383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04983" y="3423015"/>
                <a:ext cx="582466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69909" y="3893633"/>
                <a:ext cx="624677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88091" y="4472229"/>
                <a:ext cx="645775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473158" y="2820691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73158" y="3854314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73158" y="3314109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73158" y="4420502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569909" y="1700389"/>
              <a:ext cx="146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Second flip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37445" y="1700389"/>
            <a:ext cx="2334943" cy="3323167"/>
            <a:chOff x="3937445" y="1700389"/>
            <a:chExt cx="2334943" cy="3323167"/>
          </a:xfrm>
        </p:grpSpPr>
        <p:grpSp>
          <p:nvGrpSpPr>
            <p:cNvPr id="68" name="Group 67"/>
            <p:cNvGrpSpPr/>
            <p:nvPr/>
          </p:nvGrpSpPr>
          <p:grpSpPr>
            <a:xfrm>
              <a:off x="3937445" y="2215975"/>
              <a:ext cx="2334943" cy="2807581"/>
              <a:chOff x="3937445" y="2215975"/>
              <a:chExt cx="2334943" cy="2807581"/>
            </a:xfrm>
          </p:grpSpPr>
          <p:sp>
            <p:nvSpPr>
              <p:cNvPr id="11" name="Left Brace 10"/>
              <p:cNvSpPr/>
              <p:nvPr/>
            </p:nvSpPr>
            <p:spPr>
              <a:xfrm rot="5400000">
                <a:off x="5211028" y="1757849"/>
                <a:ext cx="320439" cy="123669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86732" y="2791994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86732" y="3285411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86732" y="3824438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3366FF"/>
                    </a:solidFill>
                  </a:rPr>
                  <a:t>T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86732" y="4478334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51" name="Left Brace 50"/>
              <p:cNvSpPr/>
              <p:nvPr/>
            </p:nvSpPr>
            <p:spPr>
              <a:xfrm rot="10800000">
                <a:off x="5989594" y="2854900"/>
                <a:ext cx="282794" cy="2168656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937445" y="3049999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3959383" y="3534020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959383" y="4101898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999912" y="4707824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4663148" y="1700389"/>
              <a:ext cx="146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575778" y="2854900"/>
            <a:ext cx="2111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4 different outcomes - each one equally likely.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5-percent-are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" r="1946"/>
          <a:stretch>
            <a:fillRect/>
          </a:stretch>
        </p:blipFill>
        <p:spPr>
          <a:xfrm>
            <a:off x="654755" y="944033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874889" y="5376333"/>
            <a:ext cx="71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other words, there is a 2.5% probability that each time we measure a Brazilian woman, their height will be between greater than 169 cm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48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ss-25-percent-are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" b="182"/>
          <a:stretch>
            <a:fillRect/>
          </a:stretch>
        </p:blipFill>
        <p:spPr>
          <a:xfrm>
            <a:off x="457200" y="894644"/>
            <a:ext cx="8362244" cy="4598912"/>
          </a:xfrm>
        </p:spPr>
      </p:pic>
      <p:sp>
        <p:nvSpPr>
          <p:cNvPr id="5" name="TextBox 4"/>
          <p:cNvSpPr txBox="1"/>
          <p:nvPr/>
        </p:nvSpPr>
        <p:spPr>
          <a:xfrm>
            <a:off x="874889" y="4868391"/>
            <a:ext cx="71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other words, there is a 2.5% probability that each time we measure a Brazilian woman, their height will be between less than 142 cm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69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ean-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4688"/>
          <a:stretch>
            <a:fillRect/>
          </a:stretch>
        </p:blipFill>
        <p:spPr>
          <a:xfrm>
            <a:off x="1416220" y="1800995"/>
            <a:ext cx="6634447" cy="3648690"/>
          </a:xfrm>
        </p:spPr>
      </p:pic>
      <p:sp>
        <p:nvSpPr>
          <p:cNvPr id="5" name="TextBox 4"/>
          <p:cNvSpPr txBox="1"/>
          <p:nvPr/>
        </p:nvSpPr>
        <p:spPr>
          <a:xfrm>
            <a:off x="889736" y="517405"/>
            <a:ext cx="75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calculate p-values, you add up the percentages of areas under the curve.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For example, the p-value for someone who is 142 cm tall is...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ss-25-percent-are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855" b="7154"/>
          <a:stretch/>
        </p:blipFill>
        <p:spPr>
          <a:xfrm>
            <a:off x="457200" y="2356556"/>
            <a:ext cx="8362244" cy="2815166"/>
          </a:xfrm>
        </p:spPr>
      </p:pic>
      <p:sp>
        <p:nvSpPr>
          <p:cNvPr id="5" name="TextBox 4"/>
          <p:cNvSpPr txBox="1"/>
          <p:nvPr/>
        </p:nvSpPr>
        <p:spPr>
          <a:xfrm>
            <a:off x="812124" y="376293"/>
            <a:ext cx="75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calculate p-values, you add up the percentages of areas under the curve.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For example, the p-value for someone who is 142 cm tall is...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6389" y="1968504"/>
            <a:ext cx="521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2.5% of the area for people 142 cm or shorter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222" y="4696279"/>
            <a:ext cx="663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account for the first half of the “equal to or rarer” part of calculating a p-value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9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-perc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4181" b="-24181"/>
          <a:stretch>
            <a:fillRect/>
          </a:stretch>
        </p:blipFill>
        <p:spPr>
          <a:xfrm>
            <a:off x="1141587" y="1735667"/>
            <a:ext cx="6492523" cy="3472614"/>
          </a:xfrm>
        </p:spPr>
      </p:pic>
      <p:sp>
        <p:nvSpPr>
          <p:cNvPr id="4" name="TextBox 3"/>
          <p:cNvSpPr txBox="1"/>
          <p:nvPr/>
        </p:nvSpPr>
        <p:spPr>
          <a:xfrm>
            <a:off x="812124" y="376293"/>
            <a:ext cx="75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calculate p-values, you add up the percentages of areas under the curve.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For example, the p-value for someone who is 142 cm tall is...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6946" y="4691939"/>
            <a:ext cx="326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2.5% of the area for people 169cm or taller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7778" y="4696279"/>
            <a:ext cx="373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account for the other half of the “equal to or rarer” part of calculating a p-value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3363" y="5806715"/>
            <a:ext cx="69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Thus the p-value is 0.05 or 5%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862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973665"/>
            <a:ext cx="8037689" cy="71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the p-value for someone who is between 155.4 and 156 cm tall?</a:t>
            </a:r>
            <a:endParaRPr lang="en-US" sz="2000" dirty="0"/>
          </a:p>
        </p:txBody>
      </p:sp>
      <p:pic>
        <p:nvPicPr>
          <p:cNvPr id="4" name="Content Placeholder 3" descr="155-1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4875" b="-14875"/>
          <a:stretch>
            <a:fillRect/>
          </a:stretch>
        </p:blipFill>
        <p:spPr>
          <a:xfrm>
            <a:off x="1141588" y="1084483"/>
            <a:ext cx="7550856" cy="4152680"/>
          </a:xfrm>
        </p:spPr>
      </p:pic>
      <p:sp>
        <p:nvSpPr>
          <p:cNvPr id="5" name="TextBox 4"/>
          <p:cNvSpPr txBox="1"/>
          <p:nvPr/>
        </p:nvSpPr>
        <p:spPr>
          <a:xfrm>
            <a:off x="381000" y="4573438"/>
            <a:ext cx="424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Probability of someone being between 155.4 and 156 cm is only 0.04</a:t>
            </a:r>
          </a:p>
          <a:p>
            <a:endParaRPr lang="en-US" dirty="0"/>
          </a:p>
          <a:p>
            <a:r>
              <a:rPr lang="en-US" dirty="0" smtClean="0"/>
              <a:t>This is the </a:t>
            </a:r>
            <a:r>
              <a:rPr lang="en-US" b="1" dirty="0" smtClean="0">
                <a:solidFill>
                  <a:srgbClr val="FF0000"/>
                </a:solidFill>
              </a:rPr>
              <a:t>red area... </a:t>
            </a:r>
            <a:r>
              <a:rPr lang="en-US" dirty="0" smtClean="0">
                <a:solidFill>
                  <a:srgbClr val="000000"/>
                </a:solidFill>
              </a:rPr>
              <a:t>Barely a line!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303889" y="4748389"/>
            <a:ext cx="592667" cy="10253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6444" y="4748389"/>
            <a:ext cx="346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first part of calculating a p-value. It is the probability of the event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8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973665"/>
            <a:ext cx="8037689" cy="71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the p-value for someone who is between 155.4 and 156 cm tall?</a:t>
            </a:r>
            <a:endParaRPr lang="en-US" sz="2000" dirty="0"/>
          </a:p>
        </p:txBody>
      </p:sp>
      <p:pic>
        <p:nvPicPr>
          <p:cNvPr id="4" name="Content Placeholder 3" descr="155-1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4875" b="-14875"/>
          <a:stretch>
            <a:fillRect/>
          </a:stretch>
        </p:blipFill>
        <p:spPr>
          <a:xfrm>
            <a:off x="1141588" y="1084483"/>
            <a:ext cx="7550856" cy="4152680"/>
          </a:xfrm>
        </p:spPr>
      </p:pic>
      <p:sp>
        <p:nvSpPr>
          <p:cNvPr id="5" name="TextBox 4"/>
          <p:cNvSpPr txBox="1"/>
          <p:nvPr/>
        </p:nvSpPr>
        <p:spPr>
          <a:xfrm>
            <a:off x="381000" y="4573438"/>
            <a:ext cx="799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next part is to calculate the probability of rarer events happening. It has to be done in two parts.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4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973665"/>
            <a:ext cx="8037689" cy="71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the p-value for someone who is between 155.4 and 156 cm tall?</a:t>
            </a:r>
            <a:endParaRPr lang="en-US" sz="2000" dirty="0"/>
          </a:p>
        </p:txBody>
      </p:sp>
      <p:pic>
        <p:nvPicPr>
          <p:cNvPr id="6" name="Content Placeholder 5" descr="48-perc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0545" b="-50545"/>
          <a:stretch>
            <a:fillRect/>
          </a:stretch>
        </p:blipFill>
        <p:spPr>
          <a:xfrm>
            <a:off x="663237" y="477014"/>
            <a:ext cx="7579078" cy="4168201"/>
          </a:xfrm>
        </p:spPr>
      </p:pic>
      <p:grpSp>
        <p:nvGrpSpPr>
          <p:cNvPr id="9" name="Group 8"/>
          <p:cNvGrpSpPr/>
          <p:nvPr/>
        </p:nvGrpSpPr>
        <p:grpSpPr>
          <a:xfrm>
            <a:off x="437445" y="3665800"/>
            <a:ext cx="4670778" cy="1106852"/>
            <a:chOff x="437445" y="3651252"/>
            <a:chExt cx="4670778" cy="1106852"/>
          </a:xfrm>
        </p:grpSpPr>
        <p:sp>
          <p:nvSpPr>
            <p:cNvPr id="5" name="TextBox 4"/>
            <p:cNvSpPr txBox="1"/>
            <p:nvPr/>
          </p:nvSpPr>
          <p:spPr>
            <a:xfrm>
              <a:off x="437445" y="4111773"/>
              <a:ext cx="4670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48% of this area is for people shorter than 155.4cm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991555" y="3651252"/>
              <a:ext cx="649111" cy="52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18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973665"/>
            <a:ext cx="8037689" cy="71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the p-value for someone who is between 155.4 and 156 cm tall?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366031"/>
            <a:ext cx="467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48% of this area is for people taller than 169cm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25443" y="4011169"/>
            <a:ext cx="613835" cy="41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48-percent-ta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1045" b="-41045"/>
          <a:stretch>
            <a:fillRect/>
          </a:stretch>
        </p:blipFill>
        <p:spPr>
          <a:xfrm>
            <a:off x="1453444" y="1037451"/>
            <a:ext cx="6723947" cy="3697912"/>
          </a:xfrm>
        </p:spPr>
      </p:pic>
    </p:spTree>
    <p:extLst>
      <p:ext uri="{BB962C8B-B14F-4D97-AF65-F5344CB8AC3E}">
        <p14:creationId xmlns:p14="http://schemas.microsoft.com/office/powerpoint/2010/main" val="16570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79" y="500943"/>
            <a:ext cx="8037689" cy="71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the p-value for someone who is between 155.4 and 156 cm tall?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09168" y="3765866"/>
            <a:ext cx="275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48% of this area is for people taller than 169cm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48-percent-ta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1045" b="-41045"/>
          <a:stretch>
            <a:fillRect/>
          </a:stretch>
        </p:blipFill>
        <p:spPr>
          <a:xfrm>
            <a:off x="1442859" y="440509"/>
            <a:ext cx="6723947" cy="3697912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665613" y="3351389"/>
            <a:ext cx="486831" cy="3316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8639" y="3683000"/>
            <a:ext cx="275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48% of this area is for people shorter than 155.4cm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48944" y="3351389"/>
            <a:ext cx="430389" cy="3316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04833" y="1389944"/>
            <a:ext cx="416278" cy="366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84612" y="1124613"/>
            <a:ext cx="313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4% of the people are between 155.5 and 156 cm tall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060223" y="4722326"/>
            <a:ext cx="6307667" cy="1477328"/>
            <a:chOff x="2141345" y="5025722"/>
            <a:chExt cx="6307667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2141345" y="5025722"/>
              <a:ext cx="63076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p-value = </a:t>
              </a:r>
              <a:r>
                <a:rPr lang="en-US" dirty="0" err="1" smtClean="0"/>
                <a:t>Pr</a:t>
              </a:r>
              <a:r>
                <a:rPr lang="en-US" dirty="0" smtClean="0"/>
                <a:t>(interest) + </a:t>
              </a:r>
              <a:r>
                <a:rPr lang="en-US" dirty="0" err="1" smtClean="0"/>
                <a:t>Pr</a:t>
              </a:r>
              <a:r>
                <a:rPr lang="en-US" dirty="0" smtClean="0"/>
                <a:t>(equal) + </a:t>
              </a:r>
              <a:r>
                <a:rPr lang="en-US" dirty="0" err="1" smtClean="0"/>
                <a:t>Pr</a:t>
              </a:r>
              <a:r>
                <a:rPr lang="en-US" dirty="0" smtClean="0"/>
                <a:t>(rarer)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p-value = 4 + 48 +48 = 100 or </a:t>
              </a:r>
              <a:r>
                <a:rPr lang="en-US" b="1" dirty="0" smtClean="0"/>
                <a:t>p-value = 1</a:t>
              </a:r>
              <a:endParaRPr lang="en-US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22245" y="5425716"/>
              <a:ext cx="0" cy="4797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5400000">
              <a:off x="3722423" y="5732780"/>
              <a:ext cx="296333" cy="59943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5139266" y="4706109"/>
              <a:ext cx="296333" cy="158032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853561" y="5672662"/>
              <a:ext cx="1450900" cy="1834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83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/>
              <a:t>i</a:t>
            </a:r>
            <a:r>
              <a:rPr lang="en-US" sz="2400" dirty="0" smtClean="0"/>
              <a:t>s the probability of getting two head in a row?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571500" y="1700389"/>
            <a:ext cx="1643016" cy="2719564"/>
            <a:chOff x="571500" y="1700389"/>
            <a:chExt cx="1643016" cy="2719564"/>
          </a:xfrm>
        </p:grpSpPr>
        <p:sp>
          <p:nvSpPr>
            <p:cNvPr id="44" name="TextBox 43"/>
            <p:cNvSpPr txBox="1"/>
            <p:nvPr/>
          </p:nvSpPr>
          <p:spPr>
            <a:xfrm>
              <a:off x="1750230" y="4081399"/>
              <a:ext cx="464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3366FF"/>
                  </a:solidFill>
                </a:rPr>
                <a:t>T</a:t>
              </a:r>
              <a:endParaRPr lang="en-US" sz="1600" b="1" dirty="0">
                <a:solidFill>
                  <a:srgbClr val="3366FF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71500" y="1700389"/>
              <a:ext cx="1634619" cy="2637850"/>
              <a:chOff x="571500" y="1700389"/>
              <a:chExt cx="1634619" cy="26378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41833" y="3148381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71500" y="1700389"/>
                <a:ext cx="1460500" cy="2637850"/>
                <a:chOff x="571500" y="1700389"/>
                <a:chExt cx="1460500" cy="2637850"/>
              </a:xfrm>
            </p:grpSpPr>
            <p:sp>
              <p:nvSpPr>
                <p:cNvPr id="8" name="Left Brace 7"/>
                <p:cNvSpPr/>
                <p:nvPr/>
              </p:nvSpPr>
              <p:spPr>
                <a:xfrm rot="5400000">
                  <a:off x="1174264" y="1711457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889191" y="3341330"/>
                  <a:ext cx="903250" cy="927834"/>
                  <a:chOff x="994833" y="2977444"/>
                  <a:chExt cx="754945" cy="684389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994833" y="3217333"/>
                    <a:ext cx="670278" cy="4445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973601" y="3177079"/>
                  <a:ext cx="624681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73601" y="3920982"/>
                  <a:ext cx="624681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71500" y="1700389"/>
                  <a:ext cx="1460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First flip</a:t>
                  </a:r>
                  <a:endParaRPr lang="en-US" dirty="0"/>
                </a:p>
              </p:txBody>
            </p:sp>
          </p:grpSp>
        </p:grpSp>
      </p:grpSp>
      <p:grpSp>
        <p:nvGrpSpPr>
          <p:cNvPr id="67" name="Group 66"/>
          <p:cNvGrpSpPr/>
          <p:nvPr/>
        </p:nvGrpSpPr>
        <p:grpSpPr>
          <a:xfrm>
            <a:off x="2557199" y="1718737"/>
            <a:ext cx="1460500" cy="3189097"/>
            <a:chOff x="2569909" y="1700389"/>
            <a:chExt cx="1460500" cy="3189097"/>
          </a:xfrm>
        </p:grpSpPr>
        <p:grpSp>
          <p:nvGrpSpPr>
            <p:cNvPr id="66" name="Group 65"/>
            <p:cNvGrpSpPr/>
            <p:nvPr/>
          </p:nvGrpSpPr>
          <p:grpSpPr>
            <a:xfrm>
              <a:off x="2569909" y="2215974"/>
              <a:ext cx="1367535" cy="2673512"/>
              <a:chOff x="2569909" y="2215974"/>
              <a:chExt cx="1367535" cy="2673512"/>
            </a:xfrm>
          </p:grpSpPr>
          <p:sp>
            <p:nvSpPr>
              <p:cNvPr id="9" name="Left Brace 8"/>
              <p:cNvSpPr/>
              <p:nvPr/>
            </p:nvSpPr>
            <p:spPr>
              <a:xfrm rot="5400000">
                <a:off x="3146218" y="1757848"/>
                <a:ext cx="320439" cy="123669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569909" y="3008457"/>
                <a:ext cx="903250" cy="665745"/>
                <a:chOff x="994833" y="2977444"/>
                <a:chExt cx="754945" cy="49106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994833" y="2977444"/>
                  <a:ext cx="754945" cy="23989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994833" y="3217333"/>
                  <a:ext cx="754945" cy="25117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2569909" y="4042080"/>
                <a:ext cx="903250" cy="665745"/>
                <a:chOff x="994833" y="2977444"/>
                <a:chExt cx="754945" cy="49106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994833" y="2977444"/>
                  <a:ext cx="754945" cy="23989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994833" y="3217333"/>
                  <a:ext cx="754945" cy="25117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2751397" y="2744153"/>
                <a:ext cx="653383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04983" y="3423015"/>
                <a:ext cx="582466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69909" y="3893633"/>
                <a:ext cx="624677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88091" y="4472229"/>
                <a:ext cx="645775" cy="41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473158" y="2820691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73158" y="3854314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73158" y="3314109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73158" y="4420502"/>
                <a:ext cx="464286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569909" y="1700389"/>
              <a:ext cx="146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Second flip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37445" y="1700389"/>
            <a:ext cx="2334943" cy="3323167"/>
            <a:chOff x="3937445" y="1700389"/>
            <a:chExt cx="2334943" cy="3323167"/>
          </a:xfrm>
        </p:grpSpPr>
        <p:grpSp>
          <p:nvGrpSpPr>
            <p:cNvPr id="68" name="Group 67"/>
            <p:cNvGrpSpPr/>
            <p:nvPr/>
          </p:nvGrpSpPr>
          <p:grpSpPr>
            <a:xfrm>
              <a:off x="3937445" y="2215975"/>
              <a:ext cx="2334943" cy="2807581"/>
              <a:chOff x="3937445" y="2215975"/>
              <a:chExt cx="2334943" cy="2807581"/>
            </a:xfrm>
          </p:grpSpPr>
          <p:sp>
            <p:nvSpPr>
              <p:cNvPr id="11" name="Left Brace 10"/>
              <p:cNvSpPr/>
              <p:nvPr/>
            </p:nvSpPr>
            <p:spPr>
              <a:xfrm rot="5400000">
                <a:off x="5211028" y="1757849"/>
                <a:ext cx="320439" cy="123669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86732" y="2791994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86732" y="3285411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86732" y="3824438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3366FF"/>
                    </a:solidFill>
                  </a:rPr>
                  <a:t>T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H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86732" y="4478334"/>
                <a:ext cx="668575" cy="45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51" name="Left Brace 50"/>
              <p:cNvSpPr/>
              <p:nvPr/>
            </p:nvSpPr>
            <p:spPr>
              <a:xfrm rot="10800000">
                <a:off x="5989594" y="2854900"/>
                <a:ext cx="282794" cy="2168656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937445" y="3049999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3959383" y="3534020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959383" y="4101898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999912" y="4707824"/>
                <a:ext cx="986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4663148" y="1700389"/>
              <a:ext cx="146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Outcome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519333" y="2433153"/>
            <a:ext cx="211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each of them are equally likely we can calculate probability this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923"/>
            <a:ext cx="797419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keep in mind</a:t>
            </a:r>
          </a:p>
          <a:p>
            <a:pPr lvl="1"/>
            <a:r>
              <a:rPr lang="en-US" sz="2400" dirty="0" smtClean="0"/>
              <a:t>In this example the probability of measuring someone between 155.4 and 156cm tall is tiny </a:t>
            </a:r>
            <a:r>
              <a:rPr lang="en-US" sz="2400" b="1" dirty="0" smtClean="0">
                <a:solidFill>
                  <a:srgbClr val="000000"/>
                </a:solidFill>
              </a:rPr>
              <a:t>0.04</a:t>
            </a:r>
            <a:r>
              <a:rPr lang="en-US" sz="2400" dirty="0" smtClean="0"/>
              <a:t>, however the p-value is huge </a:t>
            </a:r>
            <a:r>
              <a:rPr lang="en-US" sz="2400" b="1" dirty="0" smtClean="0"/>
              <a:t>1</a:t>
            </a:r>
          </a:p>
          <a:p>
            <a:pPr lvl="1"/>
            <a:endParaRPr lang="en-US" sz="2400" b="1" dirty="0"/>
          </a:p>
          <a:p>
            <a:pPr lvl="1"/>
            <a:r>
              <a:rPr lang="en-US" sz="2400" dirty="0" smtClean="0"/>
              <a:t>In other words there is nothing special about measuring someone with this height, although the probability is very low.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90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6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/>
              <a:t>i</a:t>
            </a:r>
            <a:r>
              <a:rPr lang="en-US" sz="2400" dirty="0" smtClean="0"/>
              <a:t>s the probability of getting two head in a row?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71500" y="1700389"/>
            <a:ext cx="5700888" cy="3323167"/>
            <a:chOff x="571500" y="1700389"/>
            <a:chExt cx="5700888" cy="3323167"/>
          </a:xfrm>
        </p:grpSpPr>
        <p:grpSp>
          <p:nvGrpSpPr>
            <p:cNvPr id="71" name="Group 70"/>
            <p:cNvGrpSpPr/>
            <p:nvPr/>
          </p:nvGrpSpPr>
          <p:grpSpPr>
            <a:xfrm>
              <a:off x="571500" y="1700389"/>
              <a:ext cx="1643016" cy="2719564"/>
              <a:chOff x="571500" y="1700389"/>
              <a:chExt cx="1643016" cy="271956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750230" y="4081399"/>
                <a:ext cx="4642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71500" y="1700389"/>
                <a:ext cx="1634619" cy="2637850"/>
                <a:chOff x="571500" y="1700389"/>
                <a:chExt cx="1634619" cy="2637850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741833" y="3148381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571500" y="1700389"/>
                  <a:ext cx="1460500" cy="2637850"/>
                  <a:chOff x="571500" y="1700389"/>
                  <a:chExt cx="1460500" cy="2637850"/>
                </a:xfrm>
              </p:grpSpPr>
              <p:sp>
                <p:nvSpPr>
                  <p:cNvPr id="8" name="Left Brace 7"/>
                  <p:cNvSpPr/>
                  <p:nvPr/>
                </p:nvSpPr>
                <p:spPr>
                  <a:xfrm rot="5400000">
                    <a:off x="1174264" y="1711457"/>
                    <a:ext cx="320439" cy="1236691"/>
                  </a:xfrm>
                  <a:prstGeom prst="leftBrac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89191" y="3341330"/>
                    <a:ext cx="903250" cy="927834"/>
                    <a:chOff x="994833" y="2977444"/>
                    <a:chExt cx="754945" cy="684389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flipV="1">
                      <a:off x="994833" y="2977444"/>
                      <a:ext cx="754945" cy="23989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>
                      <a:off x="994833" y="3217333"/>
                      <a:ext cx="670278" cy="4445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973601" y="3177079"/>
                    <a:ext cx="624681" cy="4172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0.5</a:t>
                    </a:r>
                    <a:endParaRPr lang="en-US" sz="1400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73601" y="3920982"/>
                    <a:ext cx="624681" cy="4172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0.5</a:t>
                    </a:r>
                    <a:endParaRPr lang="en-US" sz="1400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71500" y="1700389"/>
                    <a:ext cx="1460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First flip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67" name="Group 66"/>
            <p:cNvGrpSpPr/>
            <p:nvPr/>
          </p:nvGrpSpPr>
          <p:grpSpPr>
            <a:xfrm>
              <a:off x="2557199" y="1718737"/>
              <a:ext cx="1460500" cy="3189097"/>
              <a:chOff x="2569909" y="1700389"/>
              <a:chExt cx="1460500" cy="318909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569909" y="2215974"/>
                <a:ext cx="1367535" cy="2673512"/>
                <a:chOff x="2569909" y="2215974"/>
                <a:chExt cx="1367535" cy="2673512"/>
              </a:xfrm>
            </p:grpSpPr>
            <p:sp>
              <p:nvSpPr>
                <p:cNvPr id="9" name="Left Brace 8"/>
                <p:cNvSpPr/>
                <p:nvPr/>
              </p:nvSpPr>
              <p:spPr>
                <a:xfrm rot="5400000">
                  <a:off x="3146218" y="1757848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569909" y="3008457"/>
                  <a:ext cx="903250" cy="665745"/>
                  <a:chOff x="994833" y="2977444"/>
                  <a:chExt cx="754945" cy="491067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994833" y="3217333"/>
                    <a:ext cx="754945" cy="25117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569909" y="4042080"/>
                  <a:ext cx="903250" cy="665745"/>
                  <a:chOff x="994833" y="2977444"/>
                  <a:chExt cx="754945" cy="491067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994833" y="3217333"/>
                    <a:ext cx="754945" cy="25117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751397" y="2744153"/>
                  <a:ext cx="653383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704983" y="3423015"/>
                  <a:ext cx="582466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569909" y="3893633"/>
                  <a:ext cx="624677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88091" y="4472229"/>
                  <a:ext cx="645775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473158" y="2820691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473158" y="3854314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473158" y="3314109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473158" y="4420502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2569909" y="1700389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Second flip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37445" y="1700389"/>
              <a:ext cx="2334943" cy="3323167"/>
              <a:chOff x="3937445" y="1700389"/>
              <a:chExt cx="2334943" cy="332316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937445" y="2215975"/>
                <a:ext cx="2334943" cy="2807581"/>
                <a:chOff x="3937445" y="2215975"/>
                <a:chExt cx="2334943" cy="2807581"/>
              </a:xfrm>
            </p:grpSpPr>
            <p:sp>
              <p:nvSpPr>
                <p:cNvPr id="11" name="Left Brace 10"/>
                <p:cNvSpPr/>
                <p:nvPr/>
              </p:nvSpPr>
              <p:spPr>
                <a:xfrm rot="5400000">
                  <a:off x="5211028" y="1757849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986732" y="2791994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986732" y="3285411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6732" y="3824438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3366FF"/>
                      </a:solidFill>
                    </a:rPr>
                    <a:t>T</a:t>
                  </a:r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86732" y="4478334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51" name="Left Brace 50"/>
                <p:cNvSpPr/>
                <p:nvPr/>
              </p:nvSpPr>
              <p:spPr>
                <a:xfrm rot="10800000">
                  <a:off x="5989594" y="2854900"/>
                  <a:ext cx="282794" cy="2168656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3937445" y="3049999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959383" y="3534020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959383" y="4101898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999912" y="4707824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4663148" y="1700389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Outcome</a:t>
                </a:r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89191" y="5347098"/>
            <a:ext cx="2149827" cy="1054376"/>
            <a:chOff x="6519333" y="2433153"/>
            <a:chExt cx="2149827" cy="1054376"/>
          </a:xfrm>
        </p:grpSpPr>
        <p:sp>
          <p:nvSpPr>
            <p:cNvPr id="63" name="TextBox 62"/>
            <p:cNvSpPr txBox="1"/>
            <p:nvPr/>
          </p:nvSpPr>
          <p:spPr>
            <a:xfrm>
              <a:off x="6519333" y="2433153"/>
              <a:ext cx="211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number of times </a:t>
              </a:r>
              <a:r>
                <a:rPr lang="en-US" dirty="0" smtClean="0">
                  <a:solidFill>
                    <a:srgbClr val="FF0000"/>
                  </a:solidFill>
                </a:rPr>
                <a:t>HH</a:t>
              </a:r>
              <a:r>
                <a:rPr lang="en-US" dirty="0" smtClean="0"/>
                <a:t> occurred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44026" y="3118197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# of outcomes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519333" y="3079484"/>
              <a:ext cx="2149827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159687" y="5779219"/>
            <a:ext cx="15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583904" y="5462213"/>
            <a:ext cx="1216284" cy="935423"/>
            <a:chOff x="6519333" y="2552106"/>
            <a:chExt cx="2149827" cy="935423"/>
          </a:xfrm>
        </p:grpSpPr>
        <p:sp>
          <p:nvSpPr>
            <p:cNvPr id="75" name="TextBox 74"/>
            <p:cNvSpPr txBox="1"/>
            <p:nvPr/>
          </p:nvSpPr>
          <p:spPr>
            <a:xfrm>
              <a:off x="6519333" y="2552106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44026" y="3118197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6519333" y="3079484"/>
              <a:ext cx="2149827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826756" y="5779219"/>
            <a:ext cx="123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0.25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6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about 2 tails?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71500" y="1700389"/>
            <a:ext cx="5700888" cy="3323167"/>
            <a:chOff x="571500" y="1700389"/>
            <a:chExt cx="5700888" cy="3323167"/>
          </a:xfrm>
        </p:grpSpPr>
        <p:grpSp>
          <p:nvGrpSpPr>
            <p:cNvPr id="71" name="Group 70"/>
            <p:cNvGrpSpPr/>
            <p:nvPr/>
          </p:nvGrpSpPr>
          <p:grpSpPr>
            <a:xfrm>
              <a:off x="571500" y="1700389"/>
              <a:ext cx="1643016" cy="2719564"/>
              <a:chOff x="571500" y="1700389"/>
              <a:chExt cx="1643016" cy="271956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750230" y="4081399"/>
                <a:ext cx="4642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71500" y="1700389"/>
                <a:ext cx="1634619" cy="2637850"/>
                <a:chOff x="571500" y="1700389"/>
                <a:chExt cx="1634619" cy="2637850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741833" y="3148381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571500" y="1700389"/>
                  <a:ext cx="1460500" cy="2637850"/>
                  <a:chOff x="571500" y="1700389"/>
                  <a:chExt cx="1460500" cy="2637850"/>
                </a:xfrm>
              </p:grpSpPr>
              <p:sp>
                <p:nvSpPr>
                  <p:cNvPr id="8" name="Left Brace 7"/>
                  <p:cNvSpPr/>
                  <p:nvPr/>
                </p:nvSpPr>
                <p:spPr>
                  <a:xfrm rot="5400000">
                    <a:off x="1174264" y="1711457"/>
                    <a:ext cx="320439" cy="1236691"/>
                  </a:xfrm>
                  <a:prstGeom prst="leftBrac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89191" y="3341330"/>
                    <a:ext cx="903250" cy="927834"/>
                    <a:chOff x="994833" y="2977444"/>
                    <a:chExt cx="754945" cy="684389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flipV="1">
                      <a:off x="994833" y="2977444"/>
                      <a:ext cx="754945" cy="23989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>
                      <a:off x="994833" y="3217333"/>
                      <a:ext cx="670278" cy="4445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973601" y="3177079"/>
                    <a:ext cx="624681" cy="4172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0.5</a:t>
                    </a:r>
                    <a:endParaRPr lang="en-US" sz="1400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73601" y="3920982"/>
                    <a:ext cx="624681" cy="4172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0.5</a:t>
                    </a:r>
                    <a:endParaRPr lang="en-US" sz="1400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71500" y="1700389"/>
                    <a:ext cx="1460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First flip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67" name="Group 66"/>
            <p:cNvGrpSpPr/>
            <p:nvPr/>
          </p:nvGrpSpPr>
          <p:grpSpPr>
            <a:xfrm>
              <a:off x="2557199" y="1718737"/>
              <a:ext cx="1460500" cy="3189097"/>
              <a:chOff x="2569909" y="1700389"/>
              <a:chExt cx="1460500" cy="318909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569909" y="2215974"/>
                <a:ext cx="1367535" cy="2673512"/>
                <a:chOff x="2569909" y="2215974"/>
                <a:chExt cx="1367535" cy="2673512"/>
              </a:xfrm>
            </p:grpSpPr>
            <p:sp>
              <p:nvSpPr>
                <p:cNvPr id="9" name="Left Brace 8"/>
                <p:cNvSpPr/>
                <p:nvPr/>
              </p:nvSpPr>
              <p:spPr>
                <a:xfrm rot="5400000">
                  <a:off x="3146218" y="1757848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569909" y="3008457"/>
                  <a:ext cx="903250" cy="665745"/>
                  <a:chOff x="994833" y="2977444"/>
                  <a:chExt cx="754945" cy="491067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994833" y="3217333"/>
                    <a:ext cx="754945" cy="25117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569909" y="4042080"/>
                  <a:ext cx="903250" cy="665745"/>
                  <a:chOff x="994833" y="2977444"/>
                  <a:chExt cx="754945" cy="491067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994833" y="3217333"/>
                    <a:ext cx="754945" cy="25117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751397" y="2744153"/>
                  <a:ext cx="653383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704983" y="3423015"/>
                  <a:ext cx="582466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569909" y="3893633"/>
                  <a:ext cx="624677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88091" y="4472229"/>
                  <a:ext cx="645775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473158" y="2820691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473158" y="3854314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473158" y="3314109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473158" y="4420502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2569909" y="1700389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Second flip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37445" y="1700389"/>
              <a:ext cx="2334943" cy="3323167"/>
              <a:chOff x="3937445" y="1700389"/>
              <a:chExt cx="2334943" cy="332316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937445" y="2215975"/>
                <a:ext cx="2334943" cy="2807581"/>
                <a:chOff x="3937445" y="2215975"/>
                <a:chExt cx="2334943" cy="2807581"/>
              </a:xfrm>
            </p:grpSpPr>
            <p:sp>
              <p:nvSpPr>
                <p:cNvPr id="11" name="Left Brace 10"/>
                <p:cNvSpPr/>
                <p:nvPr/>
              </p:nvSpPr>
              <p:spPr>
                <a:xfrm rot="5400000">
                  <a:off x="5211028" y="1757849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986732" y="2791994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986732" y="3285411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6732" y="3824438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3366FF"/>
                      </a:solidFill>
                    </a:rPr>
                    <a:t>T</a:t>
                  </a:r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86732" y="4478334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51" name="Left Brace 50"/>
                <p:cNvSpPr/>
                <p:nvPr/>
              </p:nvSpPr>
              <p:spPr>
                <a:xfrm rot="10800000">
                  <a:off x="5989594" y="2854900"/>
                  <a:ext cx="282794" cy="2168656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3937445" y="3049999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959383" y="3534020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959383" y="4101898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999912" y="4707824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4663148" y="1700389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Outcome</a:t>
                </a:r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89191" y="5347098"/>
            <a:ext cx="2149827" cy="1054376"/>
            <a:chOff x="6519333" y="2433153"/>
            <a:chExt cx="2149827" cy="1054376"/>
          </a:xfrm>
        </p:grpSpPr>
        <p:sp>
          <p:nvSpPr>
            <p:cNvPr id="63" name="TextBox 62"/>
            <p:cNvSpPr txBox="1"/>
            <p:nvPr/>
          </p:nvSpPr>
          <p:spPr>
            <a:xfrm>
              <a:off x="6519333" y="2433153"/>
              <a:ext cx="211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number of times </a:t>
              </a:r>
              <a:r>
                <a:rPr lang="en-US" dirty="0" smtClean="0">
                  <a:solidFill>
                    <a:srgbClr val="3366FF"/>
                  </a:solidFill>
                </a:rPr>
                <a:t>TT</a:t>
              </a:r>
              <a:r>
                <a:rPr lang="en-US" dirty="0" smtClean="0"/>
                <a:t> occurred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44026" y="3118197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# of outcomes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519333" y="3079484"/>
              <a:ext cx="2149827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159687" y="5779219"/>
            <a:ext cx="15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583904" y="5462213"/>
            <a:ext cx="1216284" cy="935423"/>
            <a:chOff x="6519333" y="2552106"/>
            <a:chExt cx="2149827" cy="935423"/>
          </a:xfrm>
        </p:grpSpPr>
        <p:sp>
          <p:nvSpPr>
            <p:cNvPr id="75" name="TextBox 74"/>
            <p:cNvSpPr txBox="1"/>
            <p:nvPr/>
          </p:nvSpPr>
          <p:spPr>
            <a:xfrm>
              <a:off x="6519333" y="2552106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44026" y="3118197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6519333" y="3079484"/>
              <a:ext cx="2149827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826756" y="5779219"/>
            <a:ext cx="123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0.25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2833" y="5492061"/>
            <a:ext cx="235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of getting </a:t>
            </a:r>
            <a:r>
              <a:rPr lang="en-US" b="1" dirty="0" smtClean="0">
                <a:solidFill>
                  <a:srgbClr val="FF0000"/>
                </a:solidFill>
              </a:rPr>
              <a:t>HH</a:t>
            </a:r>
            <a:r>
              <a:rPr lang="en-US" dirty="0" smtClean="0"/>
              <a:t> is the same as for getting </a:t>
            </a:r>
            <a:r>
              <a:rPr lang="en-US" b="1" dirty="0" smtClean="0">
                <a:solidFill>
                  <a:srgbClr val="3366FF"/>
                </a:solidFill>
              </a:rPr>
              <a:t>TT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6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6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about 1 heads and 1 tails?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71500" y="1700389"/>
            <a:ext cx="5700888" cy="3323167"/>
            <a:chOff x="571500" y="1700389"/>
            <a:chExt cx="5700888" cy="3323167"/>
          </a:xfrm>
        </p:grpSpPr>
        <p:grpSp>
          <p:nvGrpSpPr>
            <p:cNvPr id="71" name="Group 70"/>
            <p:cNvGrpSpPr/>
            <p:nvPr/>
          </p:nvGrpSpPr>
          <p:grpSpPr>
            <a:xfrm>
              <a:off x="571500" y="1700389"/>
              <a:ext cx="1643016" cy="2719564"/>
              <a:chOff x="571500" y="1700389"/>
              <a:chExt cx="1643016" cy="271956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750230" y="4081399"/>
                <a:ext cx="4642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T</a:t>
                </a:r>
                <a:endParaRPr lang="en-US" sz="1600" b="1" dirty="0">
                  <a:solidFill>
                    <a:srgbClr val="3366FF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71500" y="1700389"/>
                <a:ext cx="1634619" cy="2637850"/>
                <a:chOff x="571500" y="1700389"/>
                <a:chExt cx="1634619" cy="2637850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741833" y="3148381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571500" y="1700389"/>
                  <a:ext cx="1460500" cy="2637850"/>
                  <a:chOff x="571500" y="1700389"/>
                  <a:chExt cx="1460500" cy="2637850"/>
                </a:xfrm>
              </p:grpSpPr>
              <p:sp>
                <p:nvSpPr>
                  <p:cNvPr id="8" name="Left Brace 7"/>
                  <p:cNvSpPr/>
                  <p:nvPr/>
                </p:nvSpPr>
                <p:spPr>
                  <a:xfrm rot="5400000">
                    <a:off x="1174264" y="1711457"/>
                    <a:ext cx="320439" cy="1236691"/>
                  </a:xfrm>
                  <a:prstGeom prst="leftBrac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89191" y="3341330"/>
                    <a:ext cx="903250" cy="927834"/>
                    <a:chOff x="994833" y="2977444"/>
                    <a:chExt cx="754945" cy="684389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flipV="1">
                      <a:off x="994833" y="2977444"/>
                      <a:ext cx="754945" cy="23989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>
                      <a:off x="994833" y="3217333"/>
                      <a:ext cx="670278" cy="4445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973601" y="3177079"/>
                    <a:ext cx="624681" cy="4172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0.5</a:t>
                    </a:r>
                    <a:endParaRPr lang="en-US" sz="1400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73601" y="3920982"/>
                    <a:ext cx="624681" cy="4172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0.5</a:t>
                    </a:r>
                    <a:endParaRPr lang="en-US" sz="1400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71500" y="1700389"/>
                    <a:ext cx="1460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First flip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67" name="Group 66"/>
            <p:cNvGrpSpPr/>
            <p:nvPr/>
          </p:nvGrpSpPr>
          <p:grpSpPr>
            <a:xfrm>
              <a:off x="2557199" y="1718737"/>
              <a:ext cx="1460500" cy="3189097"/>
              <a:chOff x="2569909" y="1700389"/>
              <a:chExt cx="1460500" cy="318909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569909" y="2215974"/>
                <a:ext cx="1367535" cy="2673512"/>
                <a:chOff x="2569909" y="2215974"/>
                <a:chExt cx="1367535" cy="2673512"/>
              </a:xfrm>
            </p:grpSpPr>
            <p:sp>
              <p:nvSpPr>
                <p:cNvPr id="9" name="Left Brace 8"/>
                <p:cNvSpPr/>
                <p:nvPr/>
              </p:nvSpPr>
              <p:spPr>
                <a:xfrm rot="5400000">
                  <a:off x="3146218" y="1757848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569909" y="3008457"/>
                  <a:ext cx="903250" cy="665745"/>
                  <a:chOff x="994833" y="2977444"/>
                  <a:chExt cx="754945" cy="491067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994833" y="3217333"/>
                    <a:ext cx="754945" cy="25117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569909" y="4042080"/>
                  <a:ext cx="903250" cy="665745"/>
                  <a:chOff x="994833" y="2977444"/>
                  <a:chExt cx="754945" cy="491067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994833" y="2977444"/>
                    <a:ext cx="754945" cy="23989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994833" y="3217333"/>
                    <a:ext cx="754945" cy="25117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751397" y="2744153"/>
                  <a:ext cx="653383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704983" y="3423015"/>
                  <a:ext cx="582466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569909" y="3893633"/>
                  <a:ext cx="624677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88091" y="4472229"/>
                  <a:ext cx="645775" cy="417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473158" y="2820691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473158" y="3854314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473158" y="3314109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473158" y="4420502"/>
                  <a:ext cx="464286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2569909" y="1700389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Second flip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37445" y="1700389"/>
              <a:ext cx="2334943" cy="3323167"/>
              <a:chOff x="3937445" y="1700389"/>
              <a:chExt cx="2334943" cy="332316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937445" y="2215975"/>
                <a:ext cx="2334943" cy="2807581"/>
                <a:chOff x="3937445" y="2215975"/>
                <a:chExt cx="2334943" cy="2807581"/>
              </a:xfrm>
            </p:grpSpPr>
            <p:sp>
              <p:nvSpPr>
                <p:cNvPr id="11" name="Left Brace 10"/>
                <p:cNvSpPr/>
                <p:nvPr/>
              </p:nvSpPr>
              <p:spPr>
                <a:xfrm rot="5400000">
                  <a:off x="5211028" y="1757849"/>
                  <a:ext cx="320439" cy="1236691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986732" y="2791994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986732" y="3285411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6732" y="3824438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3366FF"/>
                      </a:solidFill>
                    </a:rPr>
                    <a:t>T</a:t>
                  </a:r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H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86732" y="4478334"/>
                  <a:ext cx="668575" cy="45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rgbClr val="3366FF"/>
                      </a:solidFill>
                    </a:rPr>
                    <a:t>TT</a:t>
                  </a:r>
                  <a:endParaRPr lang="en-US" sz="1600" b="1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51" name="Left Brace 50"/>
                <p:cNvSpPr/>
                <p:nvPr/>
              </p:nvSpPr>
              <p:spPr>
                <a:xfrm rot="10800000">
                  <a:off x="5989594" y="2854900"/>
                  <a:ext cx="282794" cy="2168656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3937445" y="3049999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959383" y="3534020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959383" y="4101898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999912" y="4707824"/>
                  <a:ext cx="9868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4663148" y="1700389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Outcome</a:t>
                </a:r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2055" y="5347098"/>
            <a:ext cx="2632683" cy="1054376"/>
            <a:chOff x="6272198" y="2433153"/>
            <a:chExt cx="2396962" cy="1054376"/>
          </a:xfrm>
        </p:grpSpPr>
        <p:sp>
          <p:nvSpPr>
            <p:cNvPr id="63" name="TextBox 62"/>
            <p:cNvSpPr txBox="1"/>
            <p:nvPr/>
          </p:nvSpPr>
          <p:spPr>
            <a:xfrm>
              <a:off x="6272198" y="2433153"/>
              <a:ext cx="2358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number of times 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rgbClr val="3366FF"/>
                  </a:solidFill>
                </a:rPr>
                <a:t>T </a:t>
              </a:r>
              <a:r>
                <a:rPr lang="en-US" dirty="0" smtClean="0"/>
                <a:t>or</a:t>
              </a:r>
              <a:r>
                <a:rPr lang="en-US" dirty="0" smtClean="0">
                  <a:solidFill>
                    <a:srgbClr val="3366FF"/>
                  </a:solidFill>
                </a:rPr>
                <a:t> T</a:t>
              </a:r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 occurred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44026" y="3118197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# of outcomes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519333" y="3079484"/>
              <a:ext cx="2149827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159687" y="5779219"/>
            <a:ext cx="15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583904" y="5462213"/>
            <a:ext cx="1216284" cy="935423"/>
            <a:chOff x="6519333" y="2552106"/>
            <a:chExt cx="2149827" cy="935423"/>
          </a:xfrm>
        </p:grpSpPr>
        <p:sp>
          <p:nvSpPr>
            <p:cNvPr id="75" name="TextBox 74"/>
            <p:cNvSpPr txBox="1"/>
            <p:nvPr/>
          </p:nvSpPr>
          <p:spPr>
            <a:xfrm>
              <a:off x="6519333" y="2552106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44026" y="3118197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6519333" y="3079484"/>
              <a:ext cx="2149827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826756" y="5779219"/>
            <a:ext cx="123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0.5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2604" y="2484179"/>
            <a:ext cx="2356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of getting one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 and one </a:t>
            </a:r>
            <a:r>
              <a:rPr lang="en-US" b="1" dirty="0" smtClean="0">
                <a:solidFill>
                  <a:srgbClr val="3366FF"/>
                </a:solidFill>
              </a:rPr>
              <a:t>T </a:t>
            </a:r>
            <a:r>
              <a:rPr lang="en-US" dirty="0"/>
              <a:t>(regardless of order) </a:t>
            </a:r>
            <a:r>
              <a:rPr lang="en-US" dirty="0" smtClean="0"/>
              <a:t>is....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6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don’t we care about the order?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Usually the order of things does not matter.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are interested in mouse weights, it does not matter if we weigh mouse X before or after mouse 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weighing order does not change the weight of the mouse.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9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2767</Words>
  <Application>Microsoft Macintosh PowerPoint</Application>
  <PresentationFormat>On-screen Show (4:3)</PresentationFormat>
  <Paragraphs>1029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P-Value</vt:lpstr>
      <vt:lpstr>p-value</vt:lpstr>
      <vt:lpstr>A simple example</vt:lpstr>
      <vt:lpstr>What is the probability of getting two heads in a row?</vt:lpstr>
      <vt:lpstr>What is the probability of getting two head in a row?</vt:lpstr>
      <vt:lpstr>What is the probability of getting two head in a row?</vt:lpstr>
      <vt:lpstr>What about 2 tails?</vt:lpstr>
      <vt:lpstr>What about 1 heads and 1 tails?</vt:lpstr>
      <vt:lpstr>Why don’t we care about the order?</vt:lpstr>
      <vt:lpstr>What is the p-value for HH?</vt:lpstr>
      <vt:lpstr>What is the p-value for HH?</vt:lpstr>
      <vt:lpstr>What is the p-value for HH?</vt:lpstr>
      <vt:lpstr>What is the p-value for HH?</vt:lpstr>
      <vt:lpstr>What is the p-value for HH?</vt:lpstr>
      <vt:lpstr>What is the p-value for HH?</vt:lpstr>
      <vt:lpstr>To summarize</vt:lpstr>
      <vt:lpstr>A slightly more complicated example</vt:lpstr>
      <vt:lpstr>The Probability of getting HHHHH</vt:lpstr>
      <vt:lpstr>The Probability of getting HHHHH</vt:lpstr>
      <vt:lpstr>The Probability of getting HHHHH</vt:lpstr>
      <vt:lpstr>The Probability of getting HHHHH</vt:lpstr>
      <vt:lpstr>The Probability of getting HHHHH</vt:lpstr>
      <vt:lpstr>The Probability of getting HHHHH</vt:lpstr>
      <vt:lpstr>The Probability of getting HHHHH</vt:lpstr>
      <vt:lpstr>The Probability of getting HHHHH</vt:lpstr>
      <vt:lpstr>The Probability of getting HHHHH</vt:lpstr>
      <vt:lpstr>The p-value of getting HHHHH</vt:lpstr>
      <vt:lpstr>The p-value of getting HHHHH</vt:lpstr>
      <vt:lpstr>The p-value of getting HHHHH</vt:lpstr>
      <vt:lpstr>The p-value of getting HHHHH</vt:lpstr>
      <vt:lpstr>What about 4 heads and 1 tails?</vt:lpstr>
      <vt:lpstr>What about 4 heads and 1 tails?</vt:lpstr>
      <vt:lpstr>What about 4 heads and 1 tails?</vt:lpstr>
      <vt:lpstr>What about 4 heads and 1 tails?</vt:lpstr>
      <vt:lpstr>What about 4 heads and 1 tails?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p-value for someone who is between 155.4 and 156 cm tall?</vt:lpstr>
      <vt:lpstr>What is the p-value for someone who is between 155.4 and 156 cm tall?</vt:lpstr>
      <vt:lpstr>What is the p-value for someone who is between 155.4 and 156 cm tall?</vt:lpstr>
      <vt:lpstr>What is the p-value for someone who is between 155.4 and 156 cm tall?</vt:lpstr>
      <vt:lpstr>What is the p-value for someone who is between 155.4 and 156 cm tall?</vt:lpstr>
      <vt:lpstr>PowerPoint Presentation</vt:lpstr>
    </vt:vector>
  </TitlesOfParts>
  <Company>Bristol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P-Value</dc:title>
  <dc:creator>David Morais</dc:creator>
  <cp:lastModifiedBy>David Morais</cp:lastModifiedBy>
  <cp:revision>84</cp:revision>
  <dcterms:created xsi:type="dcterms:W3CDTF">2019-05-17T21:01:09Z</dcterms:created>
  <dcterms:modified xsi:type="dcterms:W3CDTF">2019-05-18T04:48:01Z</dcterms:modified>
</cp:coreProperties>
</file>