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10"/>
  </p:notesMasterIdLst>
  <p:sldIdLst>
    <p:sldId id="268" r:id="rId7"/>
    <p:sldId id="279" r:id="rId8"/>
    <p:sldId id="280" r:id="rId9"/>
  </p:sldIdLst>
  <p:sldSz cx="9144000" cy="5143500" type="screen16x9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990000"/>
    <a:srgbClr val="800000"/>
    <a:srgbClr val="A50021"/>
    <a:srgbClr val="00CC00"/>
    <a:srgbClr val="CCFFFF"/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4" autoAdjust="0"/>
    <p:restoredTop sz="94632" autoAdjust="0"/>
  </p:normalViewPr>
  <p:slideViewPr>
    <p:cSldViewPr>
      <p:cViewPr>
        <p:scale>
          <a:sx n="100" d="100"/>
          <a:sy n="100" d="100"/>
        </p:scale>
        <p:origin x="-78" y="-3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2/3/2011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624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7914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340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480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070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237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197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9862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803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2323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349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846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3973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9699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326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191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4931718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Jennifer Widom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block2x2-1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097863" y="752475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SQL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1971675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506913" y="2088097"/>
            <a:ext cx="4637087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Aggregation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3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0550"/>
            <a:ext cx="3505200" cy="1371600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Select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,…,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n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From  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 …,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400" b="1" baseline="-25000" dirty="0" err="1" smtClean="0">
                <a:solidFill>
                  <a:srgbClr val="0000FF"/>
                </a:solidFill>
                <a:latin typeface="Lucida Console" pitchFamily="49" charset="0"/>
              </a:rPr>
              <a:t>m</a:t>
            </a:r>
            <a:endParaRPr lang="en-US" sz="2400" b="1" baseline="-250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Where 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condition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48400" y="0"/>
            <a:ext cx="2895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SQL</a:t>
            </a:r>
            <a:r>
              <a:rPr lang="en-US" dirty="0" smtClean="0"/>
              <a:t>: Aggregation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95800" y="720221"/>
            <a:ext cx="3929281" cy="10895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rgbClr val="990000"/>
                </a:solidFill>
                <a:latin typeface="+mj-lt"/>
              </a:rPr>
              <a:t>“Aggregation” functions</a:t>
            </a:r>
          </a:p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rgbClr val="990000"/>
                </a:solidFill>
                <a:latin typeface="+mj-lt"/>
              </a:rPr>
              <a:t>o</a:t>
            </a:r>
            <a:r>
              <a:rPr lang="en-US" sz="2400" dirty="0" smtClean="0">
                <a:solidFill>
                  <a:srgbClr val="990000"/>
                </a:solidFill>
                <a:latin typeface="+mj-lt"/>
              </a:rPr>
              <a:t>ver values in multiple rows:</a:t>
            </a:r>
          </a:p>
          <a:p>
            <a:pPr algn="ctr">
              <a:lnSpc>
                <a:spcPct val="90000"/>
              </a:lnSpc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m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in</a:t>
            </a:r>
            <a:r>
              <a:rPr lang="en-US" sz="2400" dirty="0" smtClean="0">
                <a:solidFill>
                  <a:srgbClr val="990000"/>
                </a:solidFill>
                <a:latin typeface="+mj-lt"/>
              </a:rPr>
              <a:t>,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max</a:t>
            </a:r>
            <a:r>
              <a:rPr lang="en-US" sz="2400" dirty="0" smtClean="0">
                <a:solidFill>
                  <a:srgbClr val="990000"/>
                </a:solidFill>
                <a:latin typeface="+mj-lt"/>
              </a:rPr>
              <a:t>,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sum</a:t>
            </a:r>
            <a:r>
              <a:rPr lang="en-US" sz="2400" dirty="0" smtClean="0">
                <a:solidFill>
                  <a:srgbClr val="990000"/>
                </a:solidFill>
                <a:latin typeface="+mj-lt"/>
              </a:rPr>
              <a:t>, 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</a:rPr>
              <a:t>avg</a:t>
            </a:r>
            <a:r>
              <a:rPr lang="en-US" sz="2400" dirty="0" smtClean="0">
                <a:solidFill>
                  <a:srgbClr val="990000"/>
                </a:solidFill>
                <a:latin typeface="+mj-lt"/>
              </a:rPr>
              <a:t>,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count</a:t>
            </a:r>
            <a:endParaRPr lang="en-US" sz="2400" b="1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81400" y="872621"/>
            <a:ext cx="914400" cy="1588"/>
          </a:xfrm>
          <a:prstGeom prst="straightConnector1">
            <a:avLst/>
          </a:prstGeom>
          <a:ln w="38100">
            <a:solidFill>
              <a:srgbClr val="99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248400" y="0"/>
            <a:ext cx="2895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SQL</a:t>
            </a:r>
            <a:r>
              <a:rPr lang="en-US" dirty="0" smtClean="0"/>
              <a:t>: Aggregation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842558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Demo: simple college admissions database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College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state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enrollment</a:t>
            </a:r>
            <a:r>
              <a:rPr lang="en-US" sz="2400" dirty="0" smtClean="0">
                <a:latin typeface="Lucida Console" pitchFamily="49" charset="0"/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Student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GPA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sizeHS</a:t>
            </a:r>
            <a:r>
              <a:rPr lang="en-US" sz="2400" dirty="0" smtClean="0">
                <a:latin typeface="Lucida Console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Apply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major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decision</a:t>
            </a:r>
            <a:r>
              <a:rPr lang="en-US" sz="2400" dirty="0" smtClean="0">
                <a:latin typeface="Lucida Console" pitchFamily="49" charset="0"/>
              </a:rPr>
              <a:t>)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590550"/>
            <a:ext cx="3505200" cy="2057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Select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</a:t>
            </a:r>
            <a:r>
              <a:rPr kumimoji="0" 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,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</a:t>
            </a:r>
            <a:r>
              <a:rPr kumimoji="0" 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2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,…,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</a:t>
            </a:r>
            <a:r>
              <a:rPr kumimoji="0" 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n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From  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R</a:t>
            </a:r>
            <a:r>
              <a:rPr kumimoji="0" 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,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R</a:t>
            </a:r>
            <a:r>
              <a:rPr kumimoji="0" 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2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, …,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R</a:t>
            </a:r>
            <a:r>
              <a:rPr kumimoji="0" lang="en-US" sz="24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m</a:t>
            </a:r>
            <a:endParaRPr kumimoji="0" lang="en-US" sz="2400" b="1" i="0" u="none" strike="noStrike" kern="120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Where 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condition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noProof="0" dirty="0" smtClean="0">
                <a:latin typeface="Lucida Console" pitchFamily="49" charset="0"/>
              </a:rPr>
              <a:t>Group By </a:t>
            </a:r>
            <a:r>
              <a:rPr lang="en-US" sz="2400" b="1" noProof="0" dirty="0" smtClean="0">
                <a:solidFill>
                  <a:srgbClr val="0000FF"/>
                </a:solidFill>
                <a:latin typeface="Lucida Console" pitchFamily="49" charset="0"/>
              </a:rPr>
              <a:t>columns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dirty="0" smtClean="0">
                <a:ln>
                  <a:noFill/>
                </a:ln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Having</a:t>
            </a:r>
            <a:r>
              <a:rPr kumimoji="0" lang="en-US" sz="2400" b="1" i="0" u="none" strike="noStrike" kern="1200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condition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5800" y="720221"/>
            <a:ext cx="3929281" cy="10895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rgbClr val="990000"/>
                </a:solidFill>
                <a:latin typeface="+mj-lt"/>
              </a:rPr>
              <a:t>“Aggregation” functions</a:t>
            </a:r>
          </a:p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rgbClr val="990000"/>
                </a:solidFill>
                <a:latin typeface="+mj-lt"/>
              </a:rPr>
              <a:t>o</a:t>
            </a:r>
            <a:r>
              <a:rPr lang="en-US" sz="2400" dirty="0" smtClean="0">
                <a:solidFill>
                  <a:srgbClr val="990000"/>
                </a:solidFill>
                <a:latin typeface="+mj-lt"/>
              </a:rPr>
              <a:t>ver values in multiple rows:</a:t>
            </a:r>
          </a:p>
          <a:p>
            <a:pPr algn="ctr">
              <a:lnSpc>
                <a:spcPct val="90000"/>
              </a:lnSpc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m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in</a:t>
            </a:r>
            <a:r>
              <a:rPr lang="en-US" sz="2400" dirty="0" smtClean="0">
                <a:solidFill>
                  <a:srgbClr val="990000"/>
                </a:solidFill>
                <a:latin typeface="+mj-lt"/>
              </a:rPr>
              <a:t>,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max</a:t>
            </a:r>
            <a:r>
              <a:rPr lang="en-US" sz="2400" dirty="0" smtClean="0">
                <a:solidFill>
                  <a:srgbClr val="990000"/>
                </a:solidFill>
                <a:latin typeface="+mj-lt"/>
              </a:rPr>
              <a:t>,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sum</a:t>
            </a:r>
            <a:r>
              <a:rPr lang="en-US" sz="2400" dirty="0" smtClean="0">
                <a:solidFill>
                  <a:srgbClr val="990000"/>
                </a:solidFill>
                <a:latin typeface="+mj-lt"/>
              </a:rPr>
              <a:t>, 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</a:rPr>
              <a:t>avg</a:t>
            </a:r>
            <a:r>
              <a:rPr lang="en-US" sz="2400" dirty="0" smtClean="0">
                <a:solidFill>
                  <a:srgbClr val="990000"/>
                </a:solidFill>
                <a:latin typeface="+mj-lt"/>
              </a:rPr>
              <a:t>,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count</a:t>
            </a:r>
            <a:endParaRPr lang="en-US" sz="2400" b="1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81400" y="872621"/>
            <a:ext cx="914400" cy="1588"/>
          </a:xfrm>
          <a:prstGeom prst="straightConnector1">
            <a:avLst/>
          </a:prstGeom>
          <a:ln w="38100">
            <a:solidFill>
              <a:srgbClr val="99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95800" y="1962150"/>
            <a:ext cx="1728487" cy="424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rgbClr val="990000"/>
                </a:solidFill>
                <a:latin typeface="+mj-lt"/>
              </a:rPr>
              <a:t>New clauses</a:t>
            </a:r>
            <a:endParaRPr lang="en-US" sz="2400" b="1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581400" y="1962150"/>
            <a:ext cx="914400" cy="153988"/>
          </a:xfrm>
          <a:prstGeom prst="straightConnector1">
            <a:avLst/>
          </a:prstGeom>
          <a:ln w="38100">
            <a:solidFill>
              <a:srgbClr val="99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581400" y="2268538"/>
            <a:ext cx="914400" cy="74612"/>
          </a:xfrm>
          <a:prstGeom prst="straightConnector1">
            <a:avLst/>
          </a:prstGeom>
          <a:ln w="38100">
            <a:solidFill>
              <a:srgbClr val="99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68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2070</TotalTime>
  <Words>91</Words>
  <Application>Microsoft Office PowerPoint</Application>
  <PresentationFormat>On-screen Show (16:9)</PresentationFormat>
  <Paragraphs>24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4_Lecture</vt:lpstr>
      <vt:lpstr>1_Lecture</vt:lpstr>
      <vt:lpstr>2_Lecture</vt:lpstr>
      <vt:lpstr>3_Office Theme</vt:lpstr>
      <vt:lpstr>4_Office Theme</vt:lpstr>
      <vt:lpstr>5_Office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Jennifer Widom</cp:lastModifiedBy>
  <cp:revision>167</cp:revision>
  <dcterms:created xsi:type="dcterms:W3CDTF">2010-07-08T21:59:02Z</dcterms:created>
  <dcterms:modified xsi:type="dcterms:W3CDTF">2011-02-04T08:04:15Z</dcterms:modified>
</cp:coreProperties>
</file>