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7768" y="-15112"/>
            <a:ext cx="8068462" cy="15156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6710" y="1593342"/>
            <a:ext cx="8388350" cy="4697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image" Target="../media/image13.png"/><Relationship Id="rId12" Type="http://schemas.openxmlformats.org/officeDocument/2006/relationships/image" Target="../media/image14.png"/><Relationship Id="rId13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2596" y="2480513"/>
            <a:ext cx="264096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Semantics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6902" y="468630"/>
            <a:ext cx="586168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Relations</a:t>
            </a:r>
            <a:r>
              <a:rPr dirty="0" spc="-30"/>
              <a:t> </a:t>
            </a:r>
            <a:r>
              <a:rPr dirty="0"/>
              <a:t>among</a:t>
            </a:r>
            <a:r>
              <a:rPr dirty="0" spc="-60"/>
              <a:t> </a:t>
            </a:r>
            <a:r>
              <a:rPr dirty="0" spc="-10"/>
              <a:t>words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9863" y="1385061"/>
            <a:ext cx="7414895" cy="50126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marR="3149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Homonymy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(Words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identical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forms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but </a:t>
            </a:r>
            <a:r>
              <a:rPr dirty="0" sz="2800">
                <a:latin typeface="Arial MT"/>
                <a:cs typeface="Arial MT"/>
              </a:rPr>
              <a:t>different</a:t>
            </a:r>
            <a:r>
              <a:rPr dirty="0" sz="2800" spc="-1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meanings)</a:t>
            </a:r>
            <a:endParaRPr sz="2800">
              <a:latin typeface="Arial MT"/>
              <a:cs typeface="Arial MT"/>
            </a:endParaRPr>
          </a:p>
          <a:p>
            <a:pPr lvl="1" marL="754380" marR="549275" indent="-285115">
              <a:lnSpc>
                <a:spcPts val="2600"/>
              </a:lnSpc>
              <a:spcBef>
                <a:spcPts val="650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 MT"/>
                <a:cs typeface="Arial MT"/>
              </a:rPr>
              <a:t>Instead,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bank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hold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investments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 </a:t>
            </a:r>
            <a:r>
              <a:rPr dirty="0" sz="2400" spc="-5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custodial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account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client’s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name.</a:t>
            </a:r>
            <a:endParaRPr sz="2400">
              <a:latin typeface="Arial MT"/>
              <a:cs typeface="Arial MT"/>
            </a:endParaRPr>
          </a:p>
          <a:p>
            <a:pPr lvl="1" marL="754380" marR="5080" indent="-285115">
              <a:lnSpc>
                <a:spcPts val="2700"/>
              </a:lnSpc>
              <a:spcBef>
                <a:spcPts val="325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 MT"/>
                <a:cs typeface="Arial MT"/>
              </a:rPr>
              <a:t>But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agriculture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burgeons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on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east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bank,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river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will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shrink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even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more.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Other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examples: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i="1">
                <a:latin typeface="Arial"/>
                <a:cs typeface="Arial"/>
              </a:rPr>
              <a:t>be/bee</a:t>
            </a:r>
            <a:r>
              <a:rPr dirty="0" sz="2800">
                <a:latin typeface="Arial MT"/>
                <a:cs typeface="Arial MT"/>
              </a:rPr>
              <a:t>?,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 i="1">
                <a:latin typeface="Arial"/>
                <a:cs typeface="Arial"/>
              </a:rPr>
              <a:t>wood/would</a:t>
            </a:r>
            <a:r>
              <a:rPr dirty="0" sz="2800" spc="-10">
                <a:latin typeface="Arial MT"/>
                <a:cs typeface="Arial MT"/>
              </a:rPr>
              <a:t>?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  <a:tab pos="2667635" algn="l"/>
              </a:tabLst>
            </a:pPr>
            <a:r>
              <a:rPr dirty="0" sz="2800" spc="-10">
                <a:latin typeface="Arial MT"/>
                <a:cs typeface="Arial MT"/>
              </a:rPr>
              <a:t>Homophones</a:t>
            </a:r>
            <a:r>
              <a:rPr dirty="0" sz="2800">
                <a:latin typeface="Arial MT"/>
                <a:cs typeface="Arial MT"/>
              </a:rPr>
              <a:t>	(Sum,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Some)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(Son,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Sun)</a:t>
            </a:r>
            <a:endParaRPr sz="2800">
              <a:latin typeface="Arial MT"/>
              <a:cs typeface="Arial MT"/>
            </a:endParaRPr>
          </a:p>
          <a:p>
            <a:pPr marL="354965" marR="412115" indent="-342900">
              <a:lnSpc>
                <a:spcPts val="3340"/>
              </a:lnSpc>
              <a:spcBef>
                <a:spcPts val="35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Homographs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</a:t>
            </a:r>
            <a:r>
              <a:rPr dirty="0" sz="2800">
                <a:latin typeface="Calibri"/>
                <a:cs typeface="Calibri"/>
              </a:rPr>
              <a:t>lead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-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go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first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followers behind/a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type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metal)</a:t>
            </a:r>
            <a:endParaRPr sz="2800">
              <a:latin typeface="Calibri"/>
              <a:cs typeface="Calibri"/>
            </a:endParaRPr>
          </a:p>
          <a:p>
            <a:pPr marL="354965" marR="728345" indent="-342900">
              <a:lnSpc>
                <a:spcPts val="3000"/>
              </a:lnSpc>
              <a:spcBef>
                <a:spcPts val="735"/>
              </a:spcBef>
              <a:buChar char="•"/>
              <a:tabLst>
                <a:tab pos="354965" algn="l"/>
              </a:tabLst>
            </a:pPr>
            <a:r>
              <a:rPr dirty="0" sz="2800" spc="-10">
                <a:latin typeface="Arial MT"/>
                <a:cs typeface="Arial MT"/>
              </a:rPr>
              <a:t>Applications: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spelling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correction,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speech </a:t>
            </a:r>
            <a:r>
              <a:rPr dirty="0" sz="2800">
                <a:latin typeface="Arial MT"/>
                <a:cs typeface="Arial MT"/>
              </a:rPr>
              <a:t>recognition,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text-to-speech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163" rIns="0" bIns="0" rtlCol="0" vert="horz">
            <a:spAutoFit/>
          </a:bodyPr>
          <a:lstStyle/>
          <a:p>
            <a:pPr marL="2819400" marR="5080" indent="-2283460">
              <a:lnSpc>
                <a:spcPct val="100000"/>
              </a:lnSpc>
              <a:spcBef>
                <a:spcPts val="100"/>
              </a:spcBef>
            </a:pPr>
            <a:r>
              <a:rPr dirty="0"/>
              <a:t>Relationships</a:t>
            </a:r>
            <a:r>
              <a:rPr dirty="0" spc="-40"/>
              <a:t> </a:t>
            </a:r>
            <a:r>
              <a:rPr dirty="0"/>
              <a:t>between</a:t>
            </a:r>
            <a:r>
              <a:rPr dirty="0" spc="-50"/>
              <a:t> </a:t>
            </a:r>
            <a:r>
              <a:rPr dirty="0" spc="-20"/>
              <a:t>word </a:t>
            </a:r>
            <a:r>
              <a:rPr dirty="0" spc="-10"/>
              <a:t>meanings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51892" y="1599438"/>
            <a:ext cx="8168640" cy="520827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20"/>
              </a:spcBef>
              <a:buChar char="•"/>
              <a:tabLst>
                <a:tab pos="354965" algn="l"/>
              </a:tabLst>
            </a:pPr>
            <a:r>
              <a:rPr dirty="0" sz="2400" spc="-10">
                <a:latin typeface="Arial MT"/>
                <a:cs typeface="Arial MT"/>
              </a:rPr>
              <a:t>Homonymy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Polysemy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having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several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meanings.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875"/>
              </a:spcBef>
              <a:buChar char="•"/>
              <a:tabLst>
                <a:tab pos="354965" algn="l"/>
              </a:tabLst>
            </a:pPr>
            <a:r>
              <a:rPr dirty="0" sz="2400" spc="-10">
                <a:latin typeface="Arial MT"/>
                <a:cs typeface="Arial MT"/>
              </a:rPr>
              <a:t>Synonymy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354965" algn="l"/>
              </a:tabLst>
            </a:pPr>
            <a:r>
              <a:rPr dirty="0" sz="2400" spc="-10">
                <a:latin typeface="Arial MT"/>
                <a:cs typeface="Arial MT"/>
              </a:rPr>
              <a:t>Antonymy</a:t>
            </a:r>
            <a:endParaRPr sz="2400">
              <a:latin typeface="Arial MT"/>
              <a:cs typeface="Arial MT"/>
            </a:endParaRPr>
          </a:p>
          <a:p>
            <a:pPr marL="355600" marR="398145" indent="-342900">
              <a:lnSpc>
                <a:spcPct val="100000"/>
              </a:lnSpc>
              <a:spcBef>
                <a:spcPts val="72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Hypernomy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broad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meaning</a:t>
            </a:r>
            <a:r>
              <a:rPr dirty="0" sz="2400" spc="-5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constituting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a </a:t>
            </a:r>
            <a:r>
              <a:rPr dirty="0" sz="2400" spc="-10">
                <a:latin typeface="Calibri"/>
                <a:cs typeface="Calibri"/>
              </a:rPr>
              <a:t>category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into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which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specific</a:t>
            </a:r>
            <a:r>
              <a:rPr dirty="0" sz="2400" spc="-7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i="1">
                <a:latin typeface="Calibri"/>
                <a:cs typeface="Calibri"/>
              </a:rPr>
              <a:t>meanings.</a:t>
            </a:r>
            <a:r>
              <a:rPr dirty="0" sz="2400" spc="-55" i="1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For </a:t>
            </a:r>
            <a:r>
              <a:rPr dirty="0" sz="2400" spc="-10" i="1">
                <a:latin typeface="Calibri"/>
                <a:cs typeface="Calibri"/>
              </a:rPr>
              <a:t>example</a:t>
            </a:r>
            <a:r>
              <a:rPr dirty="0" sz="2400" spc="-10">
                <a:latin typeface="Calibri"/>
                <a:cs typeface="Calibri"/>
              </a:rPr>
              <a:t>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colour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 i="1">
                <a:latin typeface="Calibri"/>
                <a:cs typeface="Calibri"/>
              </a:rPr>
              <a:t>hypernym</a:t>
            </a:r>
            <a:r>
              <a:rPr dirty="0" sz="2400" spc="-60" i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red.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1978660" algn="l"/>
              </a:tabLst>
            </a:pPr>
            <a:r>
              <a:rPr dirty="0" sz="2400" spc="-10">
                <a:latin typeface="Arial MT"/>
                <a:cs typeface="Arial MT"/>
              </a:rPr>
              <a:t>Hyponomy</a:t>
            </a:r>
            <a:r>
              <a:rPr dirty="0" sz="2400">
                <a:latin typeface="Arial MT"/>
                <a:cs typeface="Arial MT"/>
              </a:rPr>
              <a:t>	-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Relationship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between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0000"/>
                </a:solidFill>
                <a:latin typeface="Arial MT"/>
                <a:cs typeface="Arial MT"/>
              </a:rPr>
              <a:t>general</a:t>
            </a:r>
            <a:r>
              <a:rPr dirty="0" sz="2400" spc="-8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term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Ex: </a:t>
            </a:r>
            <a:r>
              <a:rPr dirty="0" sz="2400">
                <a:latin typeface="Arial MT"/>
                <a:cs typeface="Arial MT"/>
              </a:rPr>
              <a:t>Red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hyponym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colour,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car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hyponym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vehicle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ts val="2870"/>
              </a:lnSpc>
              <a:spcBef>
                <a:spcPts val="73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Meronomy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-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meronym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refers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part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whole.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Engines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tabLst>
                <a:tab pos="1864995" algn="l"/>
              </a:tabLst>
            </a:pPr>
            <a:r>
              <a:rPr dirty="0" sz="2400">
                <a:latin typeface="Calibri"/>
                <a:cs typeface="Calibri"/>
              </a:rPr>
              <a:t>have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parts: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30">
                <a:latin typeface="Calibri"/>
                <a:cs typeface="Calibri"/>
              </a:rPr>
              <a:t>carburetor,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Headlights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2743835">
              <a:lnSpc>
                <a:spcPct val="100000"/>
              </a:lnSpc>
              <a:spcBef>
                <a:spcPts val="815"/>
              </a:spcBef>
            </a:pPr>
            <a:r>
              <a:rPr dirty="0" sz="2400" b="1">
                <a:latin typeface="Calibri"/>
                <a:cs typeface="Calibri"/>
              </a:rPr>
              <a:t>finger'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is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meronym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'hand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61937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Homonymy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58526"/>
            <a:ext cx="5173980" cy="233807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</a:tabLst>
            </a:pPr>
            <a:r>
              <a:rPr dirty="0" sz="2000" spc="-10">
                <a:solidFill>
                  <a:srgbClr val="A3001F"/>
                </a:solidFill>
                <a:latin typeface="Arial MT"/>
                <a:cs typeface="Arial MT"/>
              </a:rPr>
              <a:t>Homonymy: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Lexemes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share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20">
                <a:latin typeface="Arial MT"/>
                <a:cs typeface="Arial MT"/>
              </a:rPr>
              <a:t> form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</a:tabLst>
            </a:pPr>
            <a:r>
              <a:rPr dirty="0" sz="1600" spc="-10">
                <a:latin typeface="Arial MT"/>
                <a:cs typeface="Arial MT"/>
              </a:rPr>
              <a:t>Phonological,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orthographic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2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both</a:t>
            </a:r>
            <a:endParaRPr sz="16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195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But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unrelated,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distinct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meanings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04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Can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homophones,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homographs,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both: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</a:tabLst>
            </a:pPr>
            <a:r>
              <a:rPr dirty="0" sz="1600" spc="-10">
                <a:latin typeface="Arial MT"/>
                <a:cs typeface="Arial MT"/>
              </a:rPr>
              <a:t>Homophones:</a:t>
            </a:r>
            <a:endParaRPr sz="1600">
              <a:latin typeface="Arial MT"/>
              <a:cs typeface="Arial MT"/>
            </a:endParaRPr>
          </a:p>
          <a:p>
            <a:pPr lvl="3" marL="1613535" indent="-229235">
              <a:lnSpc>
                <a:spcPct val="100000"/>
              </a:lnSpc>
              <a:spcBef>
                <a:spcPts val="204"/>
              </a:spcBef>
              <a:buChar char="–"/>
              <a:tabLst>
                <a:tab pos="1613535" algn="l"/>
              </a:tabLst>
            </a:pPr>
            <a:r>
              <a:rPr dirty="0" sz="1600">
                <a:latin typeface="Arial MT"/>
                <a:cs typeface="Arial MT"/>
              </a:rPr>
              <a:t>Write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right</a:t>
            </a:r>
            <a:endParaRPr sz="1600">
              <a:latin typeface="Arial MT"/>
              <a:cs typeface="Arial MT"/>
            </a:endParaRPr>
          </a:p>
          <a:p>
            <a:pPr lvl="3" marL="1613535" indent="-229235">
              <a:lnSpc>
                <a:spcPct val="100000"/>
              </a:lnSpc>
              <a:spcBef>
                <a:spcPts val="195"/>
              </a:spcBef>
              <a:buChar char="–"/>
              <a:tabLst>
                <a:tab pos="1613535" algn="l"/>
              </a:tabLst>
            </a:pPr>
            <a:r>
              <a:rPr dirty="0" sz="1600">
                <a:latin typeface="Arial MT"/>
                <a:cs typeface="Arial MT"/>
              </a:rPr>
              <a:t>Piece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peace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163" rIns="0" bIns="0" rtlCol="0" vert="horz">
            <a:spAutoFit/>
          </a:bodyPr>
          <a:lstStyle/>
          <a:p>
            <a:pPr marL="1932305" marR="5080" indent="-1906905">
              <a:lnSpc>
                <a:spcPct val="100000"/>
              </a:lnSpc>
              <a:spcBef>
                <a:spcPts val="100"/>
              </a:spcBef>
            </a:pPr>
            <a:r>
              <a:rPr dirty="0"/>
              <a:t>Homonymy</a:t>
            </a:r>
            <a:r>
              <a:rPr dirty="0" spc="-35"/>
              <a:t> </a:t>
            </a:r>
            <a:r>
              <a:rPr dirty="0"/>
              <a:t>causes</a:t>
            </a:r>
            <a:r>
              <a:rPr dirty="0" spc="10"/>
              <a:t> </a:t>
            </a:r>
            <a:r>
              <a:rPr dirty="0"/>
              <a:t>problems</a:t>
            </a:r>
            <a:r>
              <a:rPr dirty="0" spc="-90"/>
              <a:t> </a:t>
            </a:r>
            <a:r>
              <a:rPr dirty="0" spc="-25"/>
              <a:t>for </a:t>
            </a:r>
            <a:r>
              <a:rPr dirty="0"/>
              <a:t>NLP</a:t>
            </a:r>
            <a:r>
              <a:rPr dirty="0" spc="-20"/>
              <a:t> </a:t>
            </a:r>
            <a:r>
              <a:rPr dirty="0" spc="-10"/>
              <a:t>applications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58526"/>
            <a:ext cx="6326505" cy="37598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40"/>
              </a:spcBef>
              <a:buChar char="•"/>
              <a:tabLst>
                <a:tab pos="354965" algn="l"/>
              </a:tabLst>
            </a:pPr>
            <a:r>
              <a:rPr dirty="0" sz="2000" spc="-55">
                <a:latin typeface="Arial MT"/>
                <a:cs typeface="Arial MT"/>
              </a:rPr>
              <a:t>Text-</a:t>
            </a:r>
            <a:r>
              <a:rPr dirty="0" sz="2000" spc="-10">
                <a:latin typeface="Arial MT"/>
                <a:cs typeface="Arial MT"/>
              </a:rPr>
              <a:t>to-Speech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10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Same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orthographic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form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but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different</a:t>
            </a:r>
            <a:r>
              <a:rPr dirty="0" sz="1800" spc="-8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phonological</a:t>
            </a:r>
            <a:r>
              <a:rPr dirty="0" sz="1800" spc="60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form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00"/>
              </a:spcBef>
              <a:buChar char="•"/>
              <a:tabLst>
                <a:tab pos="1155065" algn="l"/>
              </a:tabLst>
            </a:pPr>
            <a:r>
              <a:rPr dirty="0" sz="1600">
                <a:latin typeface="Arial MT"/>
                <a:cs typeface="Arial MT"/>
              </a:rPr>
              <a:t>bass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bass</a:t>
            </a:r>
            <a:endParaRPr sz="1600">
              <a:latin typeface="Arial MT"/>
              <a:cs typeface="Arial MT"/>
            </a:endParaRPr>
          </a:p>
          <a:p>
            <a:pPr lvl="2" marL="1155700" marR="216535" indent="-228600">
              <a:lnSpc>
                <a:spcPct val="100299"/>
              </a:lnSpc>
              <a:spcBef>
                <a:spcPts val="140"/>
              </a:spcBef>
              <a:buFont typeface="Calibri"/>
              <a:buChar char="•"/>
              <a:tabLst>
                <a:tab pos="1155700" algn="l"/>
              </a:tabLst>
            </a:pPr>
            <a:r>
              <a:rPr dirty="0" sz="1600" b="1">
                <a:latin typeface="Calibri"/>
                <a:cs typeface="Calibri"/>
              </a:rPr>
              <a:t>Bass</a:t>
            </a:r>
            <a:r>
              <a:rPr dirty="0" sz="1600">
                <a:latin typeface="Calibri"/>
                <a:cs typeface="Calibri"/>
              </a:rPr>
              <a:t>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pronounced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means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lowest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pitch,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 </a:t>
            </a:r>
            <a:r>
              <a:rPr dirty="0" sz="1600">
                <a:latin typeface="Calibri"/>
                <a:cs typeface="Calibri"/>
              </a:rPr>
              <a:t>adult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male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who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sings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lowest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pitch,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number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of </a:t>
            </a:r>
            <a:r>
              <a:rPr dirty="0" sz="1600" spc="-10">
                <a:latin typeface="Calibri"/>
                <a:cs typeface="Calibri"/>
              </a:rPr>
              <a:t>instruments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play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lowest pitch.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3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Information</a:t>
            </a:r>
            <a:r>
              <a:rPr dirty="0" sz="2000" spc="-1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retrieval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200"/>
              </a:spcBef>
              <a:buChar char="–"/>
              <a:tabLst>
                <a:tab pos="756285" algn="l"/>
              </a:tabLst>
            </a:pPr>
            <a:r>
              <a:rPr dirty="0" sz="1800" spc="-10">
                <a:latin typeface="Arial MT"/>
                <a:cs typeface="Arial MT"/>
              </a:rPr>
              <a:t>Different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meanings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same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orthographic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20">
                <a:latin typeface="Arial MT"/>
                <a:cs typeface="Arial MT"/>
              </a:rPr>
              <a:t>form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215"/>
              </a:spcBef>
              <a:buChar char="•"/>
              <a:tabLst>
                <a:tab pos="1155065" algn="l"/>
              </a:tabLst>
            </a:pPr>
            <a:r>
              <a:rPr dirty="0" sz="1600" spc="-25">
                <a:latin typeface="Arial MT"/>
                <a:cs typeface="Arial MT"/>
              </a:rPr>
              <a:t>QUERY: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care</a:t>
            </a:r>
            <a:endParaRPr sz="1600">
              <a:latin typeface="Arial MT"/>
              <a:cs typeface="Arial MT"/>
            </a:endParaRPr>
          </a:p>
          <a:p>
            <a:pPr lvl="2" marL="1155700" marR="120650" indent="-228600">
              <a:lnSpc>
                <a:spcPct val="100600"/>
              </a:lnSpc>
              <a:spcBef>
                <a:spcPts val="130"/>
              </a:spcBef>
              <a:buChar char="•"/>
              <a:tabLst>
                <a:tab pos="1155700" algn="l"/>
              </a:tabLst>
            </a:pPr>
            <a:r>
              <a:rPr dirty="0" sz="1600">
                <a:latin typeface="Calibri"/>
                <a:cs typeface="Calibri"/>
              </a:rPr>
              <a:t>Basic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bat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care</a:t>
            </a:r>
            <a:r>
              <a:rPr dirty="0" sz="1600">
                <a:latin typeface="Calibri"/>
                <a:cs typeface="Calibri"/>
              </a:rPr>
              <a:t>.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Any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bat</a:t>
            </a:r>
            <a:r>
              <a:rPr dirty="0" sz="1600" spc="-3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that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found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ground,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or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in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an </a:t>
            </a:r>
            <a:r>
              <a:rPr dirty="0" sz="1600" spc="-10">
                <a:latin typeface="Calibri"/>
                <a:cs typeface="Calibri"/>
              </a:rPr>
              <a:t>exposed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area,</a:t>
            </a:r>
            <a:r>
              <a:rPr dirty="0" sz="1600" spc="-1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especially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during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35">
                <a:latin typeface="Calibri"/>
                <a:cs typeface="Calibri"/>
              </a:rPr>
              <a:t>day,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likely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need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help.</a:t>
            </a:r>
            <a:endParaRPr sz="16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2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Machine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Translation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04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Speech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recognition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8206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Polysemy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92755"/>
            <a:ext cx="7606665" cy="3576954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50"/>
              </a:spcBef>
              <a:buChar char="•"/>
              <a:tabLst>
                <a:tab pos="354965" algn="l"/>
              </a:tabLst>
            </a:pPr>
            <a:r>
              <a:rPr dirty="0" sz="2000" spc="-10">
                <a:latin typeface="Calibri"/>
                <a:cs typeface="Calibri"/>
              </a:rPr>
              <a:t>Polysemy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property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word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having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several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meanings.</a:t>
            </a:r>
            <a:endParaRPr sz="2000">
              <a:latin typeface="Calibri"/>
              <a:cs typeface="Calibri"/>
            </a:endParaRPr>
          </a:p>
          <a:p>
            <a:pPr algn="ctr" marL="342265" marR="2889885" indent="-342265">
              <a:lnSpc>
                <a:spcPct val="100000"/>
              </a:lnSpc>
              <a:spcBef>
                <a:spcPts val="155"/>
              </a:spcBef>
              <a:buChar char="•"/>
              <a:tabLst>
                <a:tab pos="342265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b="1">
                <a:solidFill>
                  <a:srgbClr val="333399"/>
                </a:solidFill>
                <a:latin typeface="Arial"/>
                <a:cs typeface="Arial"/>
              </a:rPr>
              <a:t>bank</a:t>
            </a:r>
            <a:r>
              <a:rPr dirty="0" sz="2000" spc="-15" b="1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constructed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red</a:t>
            </a:r>
            <a:r>
              <a:rPr dirty="0" sz="2000" spc="-16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brick</a:t>
            </a:r>
            <a:endParaRPr sz="2000">
              <a:latin typeface="Arial MT"/>
              <a:cs typeface="Arial MT"/>
            </a:endParaRPr>
          </a:p>
          <a:p>
            <a:pPr algn="ctr" marR="28194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I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withdrew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money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the</a:t>
            </a:r>
            <a:r>
              <a:rPr dirty="0" sz="2000" spc="-170">
                <a:latin typeface="Arial MT"/>
                <a:cs typeface="Arial MT"/>
              </a:rPr>
              <a:t> </a:t>
            </a:r>
            <a:r>
              <a:rPr dirty="0" sz="2000" spc="-20" b="1">
                <a:solidFill>
                  <a:srgbClr val="333399"/>
                </a:solidFill>
                <a:latin typeface="Arial"/>
                <a:cs typeface="Arial"/>
              </a:rPr>
              <a:t>bank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those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same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sense?</a:t>
            </a:r>
            <a:endParaRPr sz="20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500"/>
              </a:spcBef>
              <a:buChar char="•"/>
              <a:tabLst>
                <a:tab pos="354965" algn="l"/>
                <a:tab pos="3277235" algn="l"/>
              </a:tabLst>
            </a:pP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consider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following</a:t>
            </a:r>
            <a:r>
              <a:rPr dirty="0" sz="2000">
                <a:latin typeface="Arial MT"/>
                <a:cs typeface="Arial MT"/>
              </a:rPr>
              <a:t>	</a:t>
            </a:r>
            <a:r>
              <a:rPr dirty="0" sz="2000" spc="-10">
                <a:latin typeface="Arial MT"/>
                <a:cs typeface="Arial MT"/>
              </a:rPr>
              <a:t>example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</a:tabLst>
            </a:pP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While</a:t>
            </a:r>
            <a:r>
              <a:rPr dirty="0" sz="1800" spc="-5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some</a:t>
            </a:r>
            <a:r>
              <a:rPr dirty="0" sz="1800" spc="-5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banks</a:t>
            </a:r>
            <a:r>
              <a:rPr dirty="0" sz="1800" spc="-4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furnish</a:t>
            </a:r>
            <a:r>
              <a:rPr dirty="0" sz="1800" spc="42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blood</a:t>
            </a:r>
            <a:r>
              <a:rPr dirty="0" sz="1800" spc="-4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only</a:t>
            </a:r>
            <a:r>
              <a:rPr dirty="0" sz="1800" spc="-4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to</a:t>
            </a:r>
            <a:r>
              <a:rPr dirty="0" sz="1800" spc="-3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serious</a:t>
            </a:r>
            <a:r>
              <a:rPr dirty="0" sz="1800" spc="-4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patients,</a:t>
            </a:r>
            <a:r>
              <a:rPr dirty="0" sz="1800" spc="-7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others</a:t>
            </a:r>
            <a:r>
              <a:rPr dirty="0" sz="1800" spc="8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 spc="-25">
                <a:solidFill>
                  <a:srgbClr val="A3001F"/>
                </a:solidFill>
                <a:latin typeface="Arial MT"/>
                <a:cs typeface="Arial MT"/>
              </a:rPr>
              <a:t>are</a:t>
            </a:r>
            <a:endParaRPr sz="18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</a:pPr>
            <a:r>
              <a:rPr dirty="0" sz="1800">
                <a:solidFill>
                  <a:srgbClr val="A3001F"/>
                </a:solidFill>
                <a:latin typeface="Arial MT"/>
                <a:cs typeface="Arial MT"/>
              </a:rPr>
              <a:t>less</a:t>
            </a:r>
            <a:r>
              <a:rPr dirty="0" sz="1800" spc="-4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A3001F"/>
                </a:solidFill>
                <a:latin typeface="Arial MT"/>
                <a:cs typeface="Arial MT"/>
              </a:rPr>
              <a:t>restrictive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0"/>
              </a:spcBef>
            </a:pP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5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Which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sense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bank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1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this?</a:t>
            </a:r>
            <a:endParaRPr sz="18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</a:tabLst>
            </a:pP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distinct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(homonymous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with)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river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bank</a:t>
            </a:r>
            <a:r>
              <a:rPr dirty="0" sz="1600" spc="10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sense?</a:t>
            </a:r>
            <a:endParaRPr sz="1600">
              <a:latin typeface="Arial MT"/>
              <a:cs typeface="Arial MT"/>
            </a:endParaRPr>
          </a:p>
          <a:p>
            <a:pPr lvl="2" marL="1155065" indent="-227965">
              <a:lnSpc>
                <a:spcPct val="100000"/>
              </a:lnSpc>
              <a:spcBef>
                <a:spcPts val="400"/>
              </a:spcBef>
              <a:buChar char="•"/>
              <a:tabLst>
                <a:tab pos="1155065" algn="l"/>
              </a:tabLst>
            </a:pPr>
            <a:r>
              <a:rPr dirty="0" sz="1600">
                <a:latin typeface="Arial MT"/>
                <a:cs typeface="Arial MT"/>
              </a:rPr>
              <a:t>How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savings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bank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sense?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668016" y="5522340"/>
            <a:ext cx="494030" cy="2260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600" spc="-20">
                <a:latin typeface="Arial MT"/>
                <a:cs typeface="Arial MT"/>
              </a:rPr>
              <a:t>bank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450086" y="5440172"/>
            <a:ext cx="3251835" cy="61404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95"/>
              </a:spcBef>
              <a:buChar char="•"/>
              <a:tabLst>
                <a:tab pos="240665" algn="l"/>
                <a:tab pos="1711960" algn="l"/>
              </a:tabLst>
            </a:pPr>
            <a:r>
              <a:rPr dirty="0" sz="1600">
                <a:latin typeface="Arial MT"/>
                <a:cs typeface="Arial MT"/>
              </a:rPr>
              <a:t>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left</a:t>
            </a:r>
            <a:r>
              <a:rPr dirty="0" sz="1600" spc="-25">
                <a:latin typeface="Arial MT"/>
                <a:cs typeface="Arial MT"/>
              </a:rPr>
              <a:t> the</a:t>
            </a:r>
            <a:r>
              <a:rPr dirty="0" sz="1600">
                <a:latin typeface="Arial MT"/>
                <a:cs typeface="Arial MT"/>
              </a:rPr>
              <a:t>	five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minutes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ago.</a:t>
            </a:r>
            <a:endParaRPr sz="1600">
              <a:latin typeface="Arial MT"/>
              <a:cs typeface="Arial MT"/>
            </a:endParaRPr>
          </a:p>
          <a:p>
            <a:pPr marL="240665" indent="-227965">
              <a:lnSpc>
                <a:spcPct val="100000"/>
              </a:lnSpc>
              <a:spcBef>
                <a:spcPts val="395"/>
              </a:spcBef>
              <a:buChar char="•"/>
              <a:tabLst>
                <a:tab pos="240665" algn="l"/>
              </a:tabLst>
            </a:pPr>
            <a:r>
              <a:rPr dirty="0" sz="1600">
                <a:latin typeface="Arial MT"/>
                <a:cs typeface="Arial MT"/>
              </a:rPr>
              <a:t>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caught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fish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5">
                <a:latin typeface="Arial MT"/>
                <a:cs typeface="Arial MT"/>
              </a:rPr>
              <a:t> the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768344" y="5816472"/>
            <a:ext cx="553720" cy="22606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70"/>
              </a:lnSpc>
            </a:pPr>
            <a:r>
              <a:rPr dirty="0" sz="1600" spc="-10">
                <a:latin typeface="Arial MT"/>
                <a:cs typeface="Arial MT"/>
              </a:rPr>
              <a:t>bank.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8206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Polysemy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14627"/>
            <a:ext cx="7931784" cy="30886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7556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single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lexeme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multiple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solidFill>
                  <a:srgbClr val="333399"/>
                </a:solidFill>
                <a:latin typeface="Arial MT"/>
                <a:cs typeface="Arial MT"/>
              </a:rPr>
              <a:t>related</a:t>
            </a:r>
            <a:r>
              <a:rPr dirty="0" sz="2800" spc="-7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meanings </a:t>
            </a:r>
            <a:r>
              <a:rPr dirty="0" sz="2800">
                <a:latin typeface="Arial MT"/>
                <a:cs typeface="Arial MT"/>
              </a:rPr>
              <a:t>(bank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building,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bank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financial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institution)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Most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non-</a:t>
            </a:r>
            <a:r>
              <a:rPr dirty="0" sz="2800">
                <a:latin typeface="Arial MT"/>
                <a:cs typeface="Arial MT"/>
              </a:rPr>
              <a:t>rare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words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have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multiple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meanings</a:t>
            </a:r>
            <a:endParaRPr sz="2800">
              <a:latin typeface="Arial MT"/>
              <a:cs typeface="Arial MT"/>
            </a:endParaRPr>
          </a:p>
          <a:p>
            <a:pPr lvl="1" marL="755015" indent="-285115">
              <a:lnSpc>
                <a:spcPct val="100000"/>
              </a:lnSpc>
              <a:spcBef>
                <a:spcPts val="615"/>
              </a:spcBef>
              <a:buChar char="–"/>
              <a:tabLst>
                <a:tab pos="755015" algn="l"/>
              </a:tabLst>
            </a:pP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number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meanings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related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its</a:t>
            </a:r>
            <a:r>
              <a:rPr dirty="0" sz="2400" spc="-1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frequency</a:t>
            </a:r>
            <a:endParaRPr sz="2400">
              <a:latin typeface="Arial MT"/>
              <a:cs typeface="Arial MT"/>
            </a:endParaRPr>
          </a:p>
          <a:p>
            <a:pPr lvl="1" marL="755015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</a:tabLst>
            </a:pPr>
            <a:r>
              <a:rPr dirty="0" sz="2400" spc="-20">
                <a:latin typeface="Arial MT"/>
                <a:cs typeface="Arial MT"/>
              </a:rPr>
              <a:t>Verbs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tend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polysemy</a:t>
            </a:r>
            <a:endParaRPr sz="2400">
              <a:latin typeface="Arial MT"/>
              <a:cs typeface="Arial MT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05"/>
              </a:spcBef>
              <a:buChar char="–"/>
              <a:tabLst>
                <a:tab pos="756285" algn="l"/>
              </a:tabLst>
            </a:pPr>
            <a:r>
              <a:rPr dirty="0" sz="2400" spc="-10">
                <a:latin typeface="Arial MT"/>
                <a:cs typeface="Arial MT"/>
              </a:rPr>
              <a:t>Distinguishing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polysemy</a:t>
            </a:r>
            <a:r>
              <a:rPr dirty="0" sz="2400" spc="-1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from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homonymy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isn’t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always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easy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(or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necessary)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5941" y="468630"/>
            <a:ext cx="245110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Polysemy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2711" y="1315034"/>
            <a:ext cx="7501255" cy="469709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marR="770255" indent="-342900">
              <a:lnSpc>
                <a:spcPts val="3000"/>
              </a:lnSpc>
              <a:spcBef>
                <a:spcPts val="49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They</a:t>
            </a:r>
            <a:r>
              <a:rPr dirty="0" sz="2800" spc="-9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rarely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serve</a:t>
            </a:r>
            <a:r>
              <a:rPr dirty="0" sz="2800" spc="-10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red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meat,</a:t>
            </a:r>
            <a:r>
              <a:rPr dirty="0" sz="2800" spc="-8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preferring</a:t>
            </a:r>
            <a:r>
              <a:rPr dirty="0" sz="2800" spc="-45" i="1">
                <a:latin typeface="Arial"/>
                <a:cs typeface="Arial"/>
              </a:rPr>
              <a:t> </a:t>
            </a:r>
            <a:r>
              <a:rPr dirty="0" sz="2800" spc="-25" i="1">
                <a:latin typeface="Arial"/>
                <a:cs typeface="Arial"/>
              </a:rPr>
              <a:t>to </a:t>
            </a:r>
            <a:r>
              <a:rPr dirty="0" sz="2800" i="1">
                <a:latin typeface="Arial"/>
                <a:cs typeface="Arial"/>
              </a:rPr>
              <a:t>prepare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seafood,</a:t>
            </a:r>
            <a:r>
              <a:rPr dirty="0" sz="2800" spc="-114" i="1">
                <a:latin typeface="Arial"/>
                <a:cs typeface="Arial"/>
              </a:rPr>
              <a:t> </a:t>
            </a:r>
            <a:r>
              <a:rPr dirty="0" sz="2800" spc="-25" i="1">
                <a:latin typeface="Arial"/>
                <a:cs typeface="Arial"/>
              </a:rPr>
              <a:t>poultry,</a:t>
            </a:r>
            <a:r>
              <a:rPr dirty="0" sz="2800" spc="-10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or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game </a:t>
            </a:r>
            <a:r>
              <a:rPr dirty="0" sz="2800" spc="-10" i="1">
                <a:latin typeface="Arial"/>
                <a:cs typeface="Arial"/>
              </a:rPr>
              <a:t>birds.</a:t>
            </a:r>
            <a:endParaRPr sz="2800">
              <a:latin typeface="Arial"/>
              <a:cs typeface="Arial"/>
            </a:endParaRPr>
          </a:p>
          <a:p>
            <a:pPr marL="355600" marR="140335" indent="-342900">
              <a:lnSpc>
                <a:spcPts val="300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He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served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as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U.S.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ambassador</a:t>
            </a:r>
            <a:r>
              <a:rPr dirty="0" sz="2800" spc="-8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to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Norway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spc="-25" i="1">
                <a:latin typeface="Arial"/>
                <a:cs typeface="Arial"/>
              </a:rPr>
              <a:t>in </a:t>
            </a:r>
            <a:r>
              <a:rPr dirty="0" sz="2800" i="1">
                <a:latin typeface="Arial"/>
                <a:cs typeface="Arial"/>
              </a:rPr>
              <a:t>1976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and</a:t>
            </a:r>
            <a:r>
              <a:rPr dirty="0" sz="2800" spc="-10" i="1">
                <a:latin typeface="Arial"/>
                <a:cs typeface="Arial"/>
              </a:rPr>
              <a:t> 1977.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He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might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have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served</a:t>
            </a:r>
            <a:r>
              <a:rPr dirty="0" sz="2800" spc="-4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his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time,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come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out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spc="-25" i="1">
                <a:latin typeface="Arial"/>
                <a:cs typeface="Arial"/>
              </a:rPr>
              <a:t>and </a:t>
            </a:r>
            <a:r>
              <a:rPr dirty="0" sz="2800" i="1">
                <a:latin typeface="Arial"/>
                <a:cs typeface="Arial"/>
              </a:rPr>
              <a:t>led</a:t>
            </a:r>
            <a:r>
              <a:rPr dirty="0" sz="2800" spc="-8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an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upstanding</a:t>
            </a:r>
            <a:r>
              <a:rPr dirty="0" sz="2800" spc="-45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life.</a:t>
            </a:r>
            <a:endParaRPr sz="2800">
              <a:latin typeface="Arial"/>
              <a:cs typeface="Arial"/>
            </a:endParaRPr>
          </a:p>
          <a:p>
            <a:pPr marL="355600" marR="20320" indent="-342900">
              <a:lnSpc>
                <a:spcPts val="3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Homonymy: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distinct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unrelated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meanings, </a:t>
            </a:r>
            <a:r>
              <a:rPr dirty="0" sz="2800">
                <a:latin typeface="Arial MT"/>
                <a:cs typeface="Arial MT"/>
              </a:rPr>
              <a:t>possibly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different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etymology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(multiple lexemes).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6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Polysemy: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single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lexeme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two </a:t>
            </a:r>
            <a:r>
              <a:rPr dirty="0" sz="2800" spc="-10">
                <a:latin typeface="Arial MT"/>
                <a:cs typeface="Arial MT"/>
              </a:rPr>
              <a:t>meanings.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Example: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“idea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bank”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105"/>
              </a:spcBef>
            </a:pPr>
            <a:r>
              <a:rPr dirty="0"/>
              <a:t>Metaphor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Metonymy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58543"/>
            <a:ext cx="8241665" cy="215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Calibri"/>
                <a:cs typeface="Calibri"/>
              </a:rPr>
              <a:t>Metaphor</a:t>
            </a:r>
            <a:r>
              <a:rPr dirty="0" sz="2800" spc="36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and</a:t>
            </a:r>
            <a:r>
              <a:rPr dirty="0" sz="2800" spc="36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metonymy</a:t>
            </a:r>
            <a:r>
              <a:rPr dirty="0" sz="2800" spc="37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36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similar</a:t>
            </a:r>
            <a:r>
              <a:rPr dirty="0" sz="2800" spc="37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36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various </a:t>
            </a:r>
            <a:r>
              <a:rPr dirty="0" sz="2800">
                <a:latin typeface="Calibri"/>
                <a:cs typeface="Calibri"/>
              </a:rPr>
              <a:t>aspects</a:t>
            </a:r>
            <a:r>
              <a:rPr dirty="0" sz="2800" spc="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but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major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difference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9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metaphor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substitutes</a:t>
            </a:r>
            <a:r>
              <a:rPr dirty="0" sz="2800" spc="229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800" spc="23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concept</a:t>
            </a:r>
            <a:r>
              <a:rPr dirty="0" sz="2800" spc="229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2800" spc="235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another</a:t>
            </a:r>
            <a:r>
              <a:rPr dirty="0" sz="2800">
                <a:latin typeface="Calibri"/>
                <a:cs typeface="Calibri"/>
              </a:rPr>
              <a:t>,</a:t>
            </a:r>
            <a:r>
              <a:rPr dirty="0" sz="2800" spc="23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235">
                <a:latin typeface="Calibri"/>
                <a:cs typeface="Calibri"/>
              </a:rPr>
              <a:t>  </a:t>
            </a:r>
            <a:r>
              <a:rPr dirty="0" sz="2800" spc="-10">
                <a:latin typeface="Calibri"/>
                <a:cs typeface="Calibri"/>
              </a:rPr>
              <a:t>metonymy </a:t>
            </a:r>
            <a:r>
              <a:rPr dirty="0" sz="2800">
                <a:latin typeface="Calibri"/>
                <a:cs typeface="Calibri"/>
              </a:rPr>
              <a:t>selects</a:t>
            </a:r>
            <a:r>
              <a:rPr dirty="0" sz="2800" spc="4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44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related</a:t>
            </a:r>
            <a:r>
              <a:rPr dirty="0" sz="2800" spc="42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term.</a:t>
            </a:r>
            <a:r>
              <a:rPr dirty="0" sz="2800" spc="43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So,</a:t>
            </a:r>
            <a:r>
              <a:rPr dirty="0" sz="2800" spc="434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if</a:t>
            </a:r>
            <a:r>
              <a:rPr dirty="0" sz="2800" spc="430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metaphor</a:t>
            </a:r>
            <a:r>
              <a:rPr dirty="0" sz="2800" spc="425">
                <a:latin typeface="Calibri"/>
                <a:cs typeface="Calibri"/>
              </a:rPr>
              <a:t> 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440">
                <a:latin typeface="Calibri"/>
                <a:cs typeface="Calibri"/>
              </a:rPr>
              <a:t>  </a:t>
            </a:r>
            <a:r>
              <a:rPr dirty="0" sz="2800" spc="-25">
                <a:latin typeface="Calibri"/>
                <a:cs typeface="Calibri"/>
              </a:rPr>
              <a:t>for </a:t>
            </a:r>
            <a:r>
              <a:rPr dirty="0" sz="2800">
                <a:latin typeface="Calibri"/>
                <a:cs typeface="Calibri"/>
              </a:rPr>
              <a:t>substitution,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metonymy</a:t>
            </a:r>
            <a:r>
              <a:rPr dirty="0" sz="2800" spc="-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800" spc="-10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800" spc="-114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FF0000"/>
                </a:solidFill>
                <a:latin typeface="Calibri"/>
                <a:cs typeface="Calibri"/>
              </a:rPr>
              <a:t>association</a:t>
            </a:r>
            <a:r>
              <a:rPr dirty="0" sz="2800" spc="-1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043932" y="3759200"/>
            <a:ext cx="3002915" cy="4343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3229"/>
              </a:lnSpc>
            </a:pPr>
            <a:r>
              <a:rPr dirty="0" sz="2800">
                <a:latin typeface="Calibri"/>
                <a:cs typeface="Calibri"/>
              </a:rPr>
              <a:t>he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3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tiger</a:t>
            </a:r>
            <a:r>
              <a:rPr dirty="0" sz="2800" spc="32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32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class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635" y="3730497"/>
            <a:ext cx="82423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7499350" algn="l"/>
              </a:tabLst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example,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sentence</a:t>
            </a:r>
            <a:r>
              <a:rPr dirty="0" sz="2800" spc="24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‘</a:t>
            </a:r>
            <a:r>
              <a:rPr dirty="0" sz="2800">
                <a:latin typeface="Calibri"/>
                <a:cs typeface="Calibri"/>
              </a:rPr>
              <a:t>	’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340">
                <a:latin typeface="Calibri"/>
                <a:cs typeface="Calibri"/>
              </a:rPr>
              <a:t> </a:t>
            </a:r>
            <a:r>
              <a:rPr dirty="0" sz="2800" spc="-5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535" y="4156913"/>
            <a:ext cx="29089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solidFill>
                  <a:srgbClr val="FF0000"/>
                </a:solidFill>
                <a:latin typeface="Calibri"/>
                <a:cs typeface="Calibri"/>
              </a:rPr>
              <a:t>metaphor</a:t>
            </a:r>
            <a:r>
              <a:rPr dirty="0" sz="2800" spc="-20">
                <a:latin typeface="Calibri"/>
                <a:cs typeface="Calibri"/>
              </a:rPr>
              <a:t>.</a:t>
            </a:r>
            <a:r>
              <a:rPr dirty="0" sz="2800" spc="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Here</a:t>
            </a:r>
            <a:r>
              <a:rPr dirty="0" sz="2800" spc="7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885691" y="4193540"/>
            <a:ext cx="4959350" cy="426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70"/>
              </a:lnSpc>
            </a:pPr>
            <a:r>
              <a:rPr dirty="0" sz="2800">
                <a:latin typeface="Calibri"/>
                <a:cs typeface="Calibri"/>
              </a:rPr>
              <a:t>word</a:t>
            </a:r>
            <a:r>
              <a:rPr dirty="0" sz="2800" spc="19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tiger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used</a:t>
            </a:r>
            <a:r>
              <a:rPr dirty="0" sz="2800" spc="20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21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substitution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78535" y="4584319"/>
            <a:ext cx="766445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displaying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attribute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character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person.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5635" y="5049139"/>
            <a:ext cx="273748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36245" indent="-423545">
              <a:lnSpc>
                <a:spcPct val="100000"/>
              </a:lnSpc>
              <a:spcBef>
                <a:spcPts val="95"/>
              </a:spcBef>
              <a:buChar char="•"/>
              <a:tabLst>
                <a:tab pos="436245" algn="l"/>
                <a:tab pos="1150620" algn="l"/>
                <a:tab pos="2635250" algn="l"/>
              </a:tabLst>
            </a:pP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sentence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‘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59328" y="5077459"/>
            <a:ext cx="5585460" cy="426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35"/>
              </a:lnSpc>
              <a:tabLst>
                <a:tab pos="661670" algn="l"/>
                <a:tab pos="1504315" algn="l"/>
                <a:tab pos="2524125" algn="l"/>
                <a:tab pos="3110865" algn="l"/>
                <a:tab pos="4536440" algn="l"/>
                <a:tab pos="5019040" algn="l"/>
              </a:tabLst>
            </a:pP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tiger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called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his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students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91032" y="5504179"/>
            <a:ext cx="2197100" cy="4343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235"/>
              </a:lnSpc>
              <a:tabLst>
                <a:tab pos="1407795" algn="l"/>
              </a:tabLst>
            </a:pPr>
            <a:r>
              <a:rPr dirty="0" sz="2800" spc="-10">
                <a:latin typeface="Calibri"/>
                <a:cs typeface="Calibri"/>
              </a:rPr>
              <a:t>meeting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room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213352" y="5504179"/>
            <a:ext cx="1515110" cy="434340"/>
          </a:xfrm>
          <a:custGeom>
            <a:avLst/>
            <a:gdLst/>
            <a:ahLst/>
            <a:cxnLst/>
            <a:rect l="l" t="t" r="r" b="b"/>
            <a:pathLst>
              <a:path w="1515110" h="434339">
                <a:moveTo>
                  <a:pt x="1514855" y="0"/>
                </a:moveTo>
                <a:lnTo>
                  <a:pt x="0" y="0"/>
                </a:lnTo>
                <a:lnTo>
                  <a:pt x="0" y="434340"/>
                </a:lnTo>
                <a:lnTo>
                  <a:pt x="1514855" y="434340"/>
                </a:lnTo>
                <a:lnTo>
                  <a:pt x="151485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62732" y="5475833"/>
            <a:ext cx="51155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0040" algn="l"/>
                <a:tab pos="760730" algn="l"/>
                <a:tab pos="1150620" algn="l"/>
                <a:tab pos="2974975" algn="l"/>
                <a:tab pos="3886835" algn="l"/>
                <a:tab pos="4883785" algn="l"/>
              </a:tabLst>
            </a:pPr>
            <a:r>
              <a:rPr dirty="0" sz="2800" spc="-50">
                <a:latin typeface="Calibri"/>
                <a:cs typeface="Calibri"/>
              </a:rPr>
              <a:t>’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a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metonymy.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Here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there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86064" y="5504179"/>
            <a:ext cx="389255" cy="43434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3235"/>
              </a:lnSpc>
            </a:pPr>
            <a:r>
              <a:rPr dirty="0" sz="2800" spc="-25">
                <a:latin typeface="Calibri"/>
                <a:cs typeface="Calibri"/>
              </a:rPr>
              <a:t>no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91032" y="5938520"/>
            <a:ext cx="1741170" cy="42672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3175"/>
              </a:lnSpc>
            </a:pPr>
            <a:r>
              <a:rPr dirty="0" sz="2800" spc="-10">
                <a:latin typeface="Calibri"/>
                <a:cs typeface="Calibri"/>
              </a:rPr>
              <a:t>substitution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607055" y="5902248"/>
            <a:ext cx="616775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5745" algn="l"/>
                <a:tab pos="1438910" algn="l"/>
                <a:tab pos="2059305" algn="l"/>
                <a:tab pos="3193415" algn="l"/>
                <a:tab pos="3552825" algn="l"/>
                <a:tab pos="5207000" algn="l"/>
                <a:tab pos="5984240" algn="l"/>
              </a:tabLst>
            </a:pPr>
            <a:r>
              <a:rPr dirty="0" sz="2800" spc="-50">
                <a:latin typeface="Calibri"/>
                <a:cs typeface="Calibri"/>
              </a:rPr>
              <a:t>;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instead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person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35">
                <a:latin typeface="Calibri"/>
                <a:cs typeface="Calibri"/>
              </a:rPr>
              <a:t>is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associated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0">
                <a:latin typeface="Calibri"/>
                <a:cs typeface="Calibri"/>
              </a:rPr>
              <a:t>with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78535" y="6329578"/>
            <a:ext cx="27965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Calibri"/>
                <a:cs typeface="Calibri"/>
              </a:rPr>
              <a:t>tiger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for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his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nature.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939165">
              <a:lnSpc>
                <a:spcPct val="100000"/>
              </a:lnSpc>
              <a:spcBef>
                <a:spcPts val="105"/>
              </a:spcBef>
            </a:pPr>
            <a:r>
              <a:rPr dirty="0"/>
              <a:t>Metaphor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Metonymy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72260"/>
            <a:ext cx="7903209" cy="39287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667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Metaphor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Metonymy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specific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Types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of </a:t>
            </a:r>
            <a:r>
              <a:rPr dirty="0" sz="2800" spc="-10">
                <a:latin typeface="Arial MT"/>
                <a:cs typeface="Arial MT"/>
              </a:rPr>
              <a:t>Polysemy.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ct val="99900"/>
              </a:lnSpc>
              <a:spcBef>
                <a:spcPts val="220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Metaphor:(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metaphor</a:t>
            </a:r>
            <a:r>
              <a:rPr dirty="0" sz="2800" spc="-3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figure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speech containing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implied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comparison.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metaphors</a:t>
            </a:r>
            <a:r>
              <a:rPr dirty="0" sz="2800" spc="-10">
                <a:latin typeface="Calibri"/>
                <a:cs typeface="Calibri"/>
              </a:rPr>
              <a:t>, </a:t>
            </a:r>
            <a:r>
              <a:rPr dirty="0" sz="2800">
                <a:latin typeface="Calibri"/>
                <a:cs typeface="Calibri"/>
              </a:rPr>
              <a:t>words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phrases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ordinarily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applied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95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one </a:t>
            </a:r>
            <a:r>
              <a:rPr dirty="0" sz="2800">
                <a:latin typeface="Calibri"/>
                <a:cs typeface="Calibri"/>
              </a:rPr>
              <a:t>thing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are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applied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something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you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wouldn't </a:t>
            </a:r>
            <a:r>
              <a:rPr dirty="0" sz="2800">
                <a:latin typeface="Calibri"/>
                <a:cs typeface="Calibri"/>
              </a:rPr>
              <a:t>necessarily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pair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it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with.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Here's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metaphor</a:t>
            </a:r>
            <a:r>
              <a:rPr dirty="0" sz="2800" spc="-40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example</a:t>
            </a:r>
            <a:r>
              <a:rPr dirty="0" sz="2800" spc="-10">
                <a:latin typeface="Calibri"/>
                <a:cs typeface="Calibri"/>
              </a:rPr>
              <a:t>: </a:t>
            </a:r>
            <a:r>
              <a:rPr dirty="0" sz="2800">
                <a:latin typeface="Calibri"/>
                <a:cs typeface="Calibri"/>
              </a:rPr>
              <a:t>“The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curtain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night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fell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upon</a:t>
            </a:r>
            <a:r>
              <a:rPr dirty="0" sz="2800" spc="-20">
                <a:latin typeface="Calibri"/>
                <a:cs typeface="Calibri"/>
              </a:rPr>
              <a:t> us.”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Calibri"/>
                <a:cs typeface="Calibri"/>
              </a:rPr>
              <a:t>Her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eyes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were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like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diamonds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7768" y="119888"/>
            <a:ext cx="6210300" cy="136779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Metaphor</a:t>
            </a:r>
            <a:r>
              <a:rPr dirty="0" spc="-45"/>
              <a:t> </a:t>
            </a:r>
            <a:r>
              <a:rPr dirty="0"/>
              <a:t>and</a:t>
            </a:r>
            <a:r>
              <a:rPr dirty="0" spc="-70"/>
              <a:t> </a:t>
            </a:r>
            <a:r>
              <a:rPr dirty="0" spc="-10"/>
              <a:t>Metonymy (Contd)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4702428" y="3323082"/>
            <a:ext cx="3921760" cy="396240"/>
          </a:xfrm>
          <a:custGeom>
            <a:avLst/>
            <a:gdLst/>
            <a:ahLst/>
            <a:cxnLst/>
            <a:rect l="l" t="t" r="r" b="b"/>
            <a:pathLst>
              <a:path w="3921759" h="396239">
                <a:moveTo>
                  <a:pt x="3921252" y="0"/>
                </a:moveTo>
                <a:lnTo>
                  <a:pt x="0" y="0"/>
                </a:lnTo>
                <a:lnTo>
                  <a:pt x="0" y="396239"/>
                </a:lnTo>
                <a:lnTo>
                  <a:pt x="3921252" y="396239"/>
                </a:lnTo>
                <a:lnTo>
                  <a:pt x="392125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59385" y="3749814"/>
            <a:ext cx="2458720" cy="396240"/>
          </a:xfrm>
          <a:custGeom>
            <a:avLst/>
            <a:gdLst/>
            <a:ahLst/>
            <a:cxnLst/>
            <a:rect l="l" t="t" r="r" b="b"/>
            <a:pathLst>
              <a:path w="2458720" h="396239">
                <a:moveTo>
                  <a:pt x="2458212" y="0"/>
                </a:moveTo>
                <a:lnTo>
                  <a:pt x="914400" y="0"/>
                </a:lnTo>
                <a:lnTo>
                  <a:pt x="0" y="0"/>
                </a:lnTo>
                <a:lnTo>
                  <a:pt x="0" y="396227"/>
                </a:lnTo>
                <a:lnTo>
                  <a:pt x="914400" y="396227"/>
                </a:lnTo>
                <a:lnTo>
                  <a:pt x="2458212" y="396227"/>
                </a:lnTo>
                <a:lnTo>
                  <a:pt x="245821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367665" marR="4254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67665" algn="l"/>
              </a:tabLst>
            </a:pPr>
            <a:r>
              <a:rPr dirty="0"/>
              <a:t>Metonymy</a:t>
            </a:r>
            <a:r>
              <a:rPr dirty="0" spc="-95"/>
              <a:t> </a:t>
            </a:r>
            <a:r>
              <a:rPr dirty="0"/>
              <a:t>(</a:t>
            </a:r>
            <a:r>
              <a:rPr dirty="0" b="1">
                <a:latin typeface="Arial"/>
                <a:cs typeface="Arial"/>
              </a:rPr>
              <a:t>Metonymy</a:t>
            </a:r>
            <a:r>
              <a:rPr dirty="0" spc="-15" b="1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dirty="0" spc="-70"/>
              <a:t> </a:t>
            </a:r>
            <a:r>
              <a:rPr dirty="0"/>
              <a:t>a</a:t>
            </a:r>
            <a:r>
              <a:rPr dirty="0" spc="-75"/>
              <a:t> </a:t>
            </a:r>
            <a:r>
              <a:rPr dirty="0"/>
              <a:t>figure</a:t>
            </a:r>
            <a:r>
              <a:rPr dirty="0" spc="-70"/>
              <a:t> </a:t>
            </a:r>
            <a:r>
              <a:rPr dirty="0"/>
              <a:t>of</a:t>
            </a:r>
            <a:r>
              <a:rPr dirty="0" spc="-75"/>
              <a:t> </a:t>
            </a:r>
            <a:r>
              <a:rPr dirty="0"/>
              <a:t>speech</a:t>
            </a:r>
            <a:r>
              <a:rPr dirty="0" spc="-70"/>
              <a:t> </a:t>
            </a:r>
            <a:r>
              <a:rPr dirty="0" spc="-20"/>
              <a:t>that </a:t>
            </a:r>
            <a:r>
              <a:rPr dirty="0"/>
              <a:t>replaces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name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thing</a:t>
            </a:r>
            <a:r>
              <a:rPr dirty="0" spc="-50"/>
              <a:t> </a:t>
            </a:r>
            <a:r>
              <a:rPr dirty="0"/>
              <a:t>with</a:t>
            </a:r>
            <a:r>
              <a:rPr dirty="0" spc="-50"/>
              <a:t> </a:t>
            </a:r>
            <a:r>
              <a:rPr dirty="0"/>
              <a:t>the</a:t>
            </a:r>
            <a:r>
              <a:rPr dirty="0" spc="-60"/>
              <a:t> </a:t>
            </a:r>
            <a:r>
              <a:rPr dirty="0"/>
              <a:t>name</a:t>
            </a:r>
            <a:r>
              <a:rPr dirty="0" spc="-40"/>
              <a:t> </a:t>
            </a:r>
            <a:r>
              <a:rPr dirty="0" spc="-25"/>
              <a:t>of </a:t>
            </a:r>
            <a:r>
              <a:rPr dirty="0"/>
              <a:t>something</a:t>
            </a:r>
            <a:r>
              <a:rPr dirty="0" spc="-55"/>
              <a:t> </a:t>
            </a:r>
            <a:r>
              <a:rPr dirty="0"/>
              <a:t>else</a:t>
            </a:r>
            <a:r>
              <a:rPr dirty="0" spc="-60"/>
              <a:t>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which</a:t>
            </a:r>
            <a:r>
              <a:rPr dirty="0" spc="-60"/>
              <a:t> </a:t>
            </a:r>
            <a:r>
              <a:rPr dirty="0"/>
              <a:t>it</a:t>
            </a:r>
            <a:r>
              <a:rPr dirty="0" spc="-7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closely</a:t>
            </a:r>
            <a:r>
              <a:rPr dirty="0" spc="-70"/>
              <a:t> </a:t>
            </a:r>
            <a:r>
              <a:rPr dirty="0" spc="-10"/>
              <a:t>associated).</a:t>
            </a:r>
          </a:p>
          <a:p>
            <a:pPr marL="927100" marR="5080">
              <a:lnSpc>
                <a:spcPct val="100000"/>
              </a:lnSpc>
              <a:spcBef>
                <a:spcPts val="3180"/>
              </a:spcBef>
            </a:pPr>
            <a:r>
              <a:rPr dirty="0"/>
              <a:t>A</a:t>
            </a:r>
            <a:r>
              <a:rPr dirty="0" spc="-60"/>
              <a:t> </a:t>
            </a:r>
            <a:r>
              <a:rPr dirty="0"/>
              <a:t>famous</a:t>
            </a:r>
            <a:r>
              <a:rPr dirty="0" spc="-50"/>
              <a:t> </a:t>
            </a:r>
            <a:r>
              <a:rPr dirty="0"/>
              <a:t>example</a:t>
            </a:r>
            <a:r>
              <a:rPr dirty="0" spc="-35"/>
              <a:t> </a:t>
            </a:r>
            <a:r>
              <a:rPr dirty="0"/>
              <a:t>is,</a:t>
            </a:r>
            <a:r>
              <a:rPr dirty="0" spc="-60"/>
              <a:t> </a:t>
            </a:r>
            <a:r>
              <a:rPr dirty="0"/>
              <a:t>"The</a:t>
            </a:r>
            <a:r>
              <a:rPr dirty="0" spc="-40"/>
              <a:t> </a:t>
            </a:r>
            <a:r>
              <a:rPr dirty="0"/>
              <a:t>pen</a:t>
            </a:r>
            <a:r>
              <a:rPr dirty="0" spc="-60"/>
              <a:t> </a:t>
            </a:r>
            <a:r>
              <a:rPr dirty="0"/>
              <a:t>is</a:t>
            </a:r>
            <a:r>
              <a:rPr dirty="0" spc="-50"/>
              <a:t> </a:t>
            </a:r>
            <a:r>
              <a:rPr dirty="0"/>
              <a:t>mightier</a:t>
            </a:r>
            <a:r>
              <a:rPr dirty="0" spc="-60"/>
              <a:t> </a:t>
            </a:r>
            <a:r>
              <a:rPr dirty="0" spc="-20"/>
              <a:t>than </a:t>
            </a:r>
            <a:r>
              <a:rPr dirty="0"/>
              <a:t>the</a:t>
            </a:r>
            <a:r>
              <a:rPr dirty="0" spc="-65"/>
              <a:t> </a:t>
            </a:r>
            <a:r>
              <a:rPr dirty="0"/>
              <a:t>sword,"</a:t>
            </a:r>
            <a:r>
              <a:rPr dirty="0" spc="-70"/>
              <a:t> </a:t>
            </a:r>
            <a:r>
              <a:rPr dirty="0"/>
              <a:t>from</a:t>
            </a:r>
            <a:r>
              <a:rPr dirty="0" spc="-80"/>
              <a:t> </a:t>
            </a:r>
            <a:r>
              <a:rPr dirty="0"/>
              <a:t>Edward</a:t>
            </a:r>
            <a:r>
              <a:rPr dirty="0" spc="-50"/>
              <a:t> </a:t>
            </a:r>
            <a:r>
              <a:rPr dirty="0"/>
              <a:t>Bulwer</a:t>
            </a:r>
            <a:r>
              <a:rPr dirty="0" spc="-60"/>
              <a:t> </a:t>
            </a:r>
            <a:r>
              <a:rPr dirty="0"/>
              <a:t>Lytton's</a:t>
            </a:r>
            <a:r>
              <a:rPr dirty="0" spc="-75"/>
              <a:t> </a:t>
            </a:r>
            <a:r>
              <a:rPr dirty="0" spc="-20"/>
              <a:t>play </a:t>
            </a:r>
            <a:r>
              <a:rPr dirty="0" spc="-10"/>
              <a:t>Richelieu.</a:t>
            </a:r>
          </a:p>
          <a:p>
            <a:pPr>
              <a:lnSpc>
                <a:spcPct val="100000"/>
              </a:lnSpc>
              <a:spcBef>
                <a:spcPts val="145"/>
              </a:spcBef>
            </a:pPr>
          </a:p>
          <a:p>
            <a:pPr marL="12700">
              <a:lnSpc>
                <a:spcPct val="100000"/>
              </a:lnSpc>
            </a:pPr>
            <a:r>
              <a:rPr dirty="0"/>
              <a:t>This</a:t>
            </a:r>
            <a:r>
              <a:rPr dirty="0" spc="-65"/>
              <a:t> </a:t>
            </a:r>
            <a:r>
              <a:rPr dirty="0"/>
              <a:t>sentence</a:t>
            </a:r>
            <a:r>
              <a:rPr dirty="0" spc="-60"/>
              <a:t> </a:t>
            </a:r>
            <a:r>
              <a:rPr dirty="0"/>
              <a:t>has</a:t>
            </a:r>
            <a:r>
              <a:rPr dirty="0" spc="-65"/>
              <a:t> </a:t>
            </a:r>
            <a:r>
              <a:rPr dirty="0"/>
              <a:t>two</a:t>
            </a:r>
            <a:r>
              <a:rPr dirty="0" spc="-60"/>
              <a:t> </a:t>
            </a:r>
            <a:r>
              <a:rPr dirty="0" spc="-10"/>
              <a:t>metonyms:</a:t>
            </a:r>
          </a:p>
          <a:p>
            <a:pPr marL="927100" marR="1099185">
              <a:lnSpc>
                <a:spcPct val="100000"/>
              </a:lnSpc>
            </a:pPr>
            <a:r>
              <a:rPr dirty="0"/>
              <a:t>"Pen"</a:t>
            </a:r>
            <a:r>
              <a:rPr dirty="0" spc="-40"/>
              <a:t> </a:t>
            </a:r>
            <a:r>
              <a:rPr dirty="0"/>
              <a:t>stands</a:t>
            </a:r>
            <a:r>
              <a:rPr dirty="0" spc="-50"/>
              <a:t> </a:t>
            </a:r>
            <a:r>
              <a:rPr dirty="0"/>
              <a:t>for</a:t>
            </a:r>
            <a:r>
              <a:rPr dirty="0" spc="-45"/>
              <a:t> </a:t>
            </a:r>
            <a:r>
              <a:rPr dirty="0"/>
              <a:t>"the</a:t>
            </a:r>
            <a:r>
              <a:rPr dirty="0" spc="-60"/>
              <a:t> </a:t>
            </a:r>
            <a:r>
              <a:rPr dirty="0"/>
              <a:t>written</a:t>
            </a:r>
            <a:r>
              <a:rPr dirty="0" spc="-35"/>
              <a:t> </a:t>
            </a:r>
            <a:r>
              <a:rPr dirty="0" spc="-10"/>
              <a:t>word." </a:t>
            </a:r>
            <a:r>
              <a:rPr dirty="0"/>
              <a:t>"Sword"</a:t>
            </a:r>
            <a:r>
              <a:rPr dirty="0" spc="-45"/>
              <a:t> </a:t>
            </a:r>
            <a:r>
              <a:rPr dirty="0"/>
              <a:t>stands</a:t>
            </a:r>
            <a:r>
              <a:rPr dirty="0" spc="-65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/>
              <a:t>"military</a:t>
            </a:r>
            <a:r>
              <a:rPr dirty="0" spc="-50"/>
              <a:t> </a:t>
            </a:r>
            <a:r>
              <a:rPr dirty="0" spc="-10"/>
              <a:t>aggression."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5947" y="697991"/>
            <a:ext cx="8414004" cy="522427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72732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Synonyms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0235" y="1561016"/>
            <a:ext cx="7836534" cy="3339465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555"/>
              </a:spcBef>
              <a:buChar char="•"/>
              <a:tabLst>
                <a:tab pos="380365" algn="l"/>
              </a:tabLst>
            </a:pPr>
            <a:r>
              <a:rPr dirty="0" sz="2000">
                <a:latin typeface="Arial MT"/>
                <a:cs typeface="Arial MT"/>
              </a:rPr>
              <a:t>Words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that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have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same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all</a:t>
            </a:r>
            <a:r>
              <a:rPr dirty="0" sz="2000" spc="-18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contexts.</a:t>
            </a:r>
            <a:endParaRPr sz="20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Look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1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see</a:t>
            </a:r>
            <a:endParaRPr sz="18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409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Happy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10">
                <a:latin typeface="Arial MT"/>
                <a:cs typeface="Arial MT"/>
              </a:rPr>
              <a:t> Joyful</a:t>
            </a:r>
            <a:endParaRPr sz="18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big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 </a:t>
            </a:r>
            <a:r>
              <a:rPr dirty="0" sz="1800" spc="-10">
                <a:latin typeface="Arial MT"/>
                <a:cs typeface="Arial MT"/>
              </a:rPr>
              <a:t>large</a:t>
            </a:r>
            <a:endParaRPr sz="18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automobile</a:t>
            </a:r>
            <a:r>
              <a:rPr dirty="0" sz="1800" spc="-7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8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car</a:t>
            </a:r>
            <a:endParaRPr sz="18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414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Beautiful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Pretty/Attractive</a:t>
            </a:r>
            <a:endParaRPr sz="18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395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Water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/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H</a:t>
            </a:r>
            <a:r>
              <a:rPr dirty="0" baseline="-16203" sz="1800" spc="-37">
                <a:latin typeface="Arial MT"/>
                <a:cs typeface="Arial MT"/>
              </a:rPr>
              <a:t>2</a:t>
            </a:r>
            <a:r>
              <a:rPr dirty="0" sz="1800" spc="-25">
                <a:latin typeface="Arial MT"/>
                <a:cs typeface="Arial MT"/>
              </a:rPr>
              <a:t>0</a:t>
            </a:r>
            <a:endParaRPr sz="1800">
              <a:latin typeface="Arial MT"/>
              <a:cs typeface="Arial MT"/>
            </a:endParaRPr>
          </a:p>
          <a:p>
            <a:pPr marL="381000" marR="17780" indent="-342900">
              <a:lnSpc>
                <a:spcPct val="100000"/>
              </a:lnSpc>
              <a:spcBef>
                <a:spcPts val="495"/>
              </a:spcBef>
              <a:buChar char="•"/>
              <a:tabLst>
                <a:tab pos="381000" algn="l"/>
              </a:tabLst>
            </a:pPr>
            <a:r>
              <a:rPr dirty="0" sz="2000" spc="-10">
                <a:latin typeface="Arial MT"/>
                <a:cs typeface="Arial MT"/>
              </a:rPr>
              <a:t>Two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lexemes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synonyms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if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</a:t>
            </a:r>
            <a:r>
              <a:rPr dirty="0" sz="2000" spc="-10">
                <a:latin typeface="Arial MT"/>
                <a:cs typeface="Arial MT"/>
              </a:rPr>
              <a:t> successfully</a:t>
            </a:r>
            <a:r>
              <a:rPr dirty="0" sz="2000" spc="-1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substituted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each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all</a:t>
            </a:r>
            <a:r>
              <a:rPr dirty="0" sz="2000" spc="-10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situations</a:t>
            </a:r>
            <a:endParaRPr sz="2000">
              <a:latin typeface="Arial MT"/>
              <a:cs typeface="Arial MT"/>
            </a:endParaRPr>
          </a:p>
          <a:p>
            <a:pPr lvl="1" marL="7816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81685" algn="l"/>
              </a:tabLst>
            </a:pPr>
            <a:r>
              <a:rPr dirty="0" sz="1800">
                <a:latin typeface="Arial MT"/>
                <a:cs typeface="Arial MT"/>
              </a:rPr>
              <a:t>If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so</a:t>
            </a:r>
            <a:r>
              <a:rPr dirty="0" sz="1800" spc="-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they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have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the</a:t>
            </a:r>
            <a:r>
              <a:rPr dirty="0" sz="1800" spc="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same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 spc="-10" b="1">
                <a:latin typeface="Arial"/>
                <a:cs typeface="Arial"/>
              </a:rPr>
              <a:t>propositional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meaning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72732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Synonyms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2935" y="1610359"/>
            <a:ext cx="8049895" cy="4509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68300" marR="100203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68300" algn="l"/>
              </a:tabLst>
            </a:pPr>
            <a:r>
              <a:rPr dirty="0" sz="3200">
                <a:latin typeface="Arial MT"/>
                <a:cs typeface="Arial MT"/>
              </a:rPr>
              <a:t>But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there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few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(or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no)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examples</a:t>
            </a:r>
            <a:r>
              <a:rPr dirty="0" sz="3200" spc="-175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of </a:t>
            </a:r>
            <a:r>
              <a:rPr dirty="0" sz="3200">
                <a:latin typeface="Arial MT"/>
                <a:cs typeface="Arial MT"/>
              </a:rPr>
              <a:t>perfect</a:t>
            </a:r>
            <a:r>
              <a:rPr dirty="0" sz="3200" spc="-9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synonymy.</a:t>
            </a:r>
            <a:endParaRPr sz="3200">
              <a:latin typeface="Arial MT"/>
              <a:cs typeface="Arial MT"/>
            </a:endParaRPr>
          </a:p>
          <a:p>
            <a:pPr lvl="1" marL="7683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68350" algn="l"/>
              </a:tabLst>
            </a:pPr>
            <a:r>
              <a:rPr dirty="0" sz="2800">
                <a:latin typeface="Arial MT"/>
                <a:cs typeface="Arial MT"/>
              </a:rPr>
              <a:t>Why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should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that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be?</a:t>
            </a:r>
            <a:endParaRPr sz="2800">
              <a:latin typeface="Arial MT"/>
              <a:cs typeface="Arial MT"/>
            </a:endParaRPr>
          </a:p>
          <a:p>
            <a:pPr lvl="1" marL="7683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68350" algn="l"/>
              </a:tabLst>
            </a:pPr>
            <a:r>
              <a:rPr dirty="0" sz="2800">
                <a:latin typeface="Arial MT"/>
                <a:cs typeface="Arial MT"/>
              </a:rPr>
              <a:t>Even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if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many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aspects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meaning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identical</a:t>
            </a:r>
            <a:endParaRPr sz="2800">
              <a:latin typeface="Arial MT"/>
              <a:cs typeface="Arial MT"/>
            </a:endParaRPr>
          </a:p>
          <a:p>
            <a:pPr lvl="1" marL="767715" marR="14097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68985" algn="l"/>
              </a:tabLst>
            </a:pPr>
            <a:r>
              <a:rPr dirty="0" sz="2800">
                <a:latin typeface="Arial MT"/>
                <a:cs typeface="Arial MT"/>
              </a:rPr>
              <a:t>Still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may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not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preserve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acceptability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based </a:t>
            </a:r>
            <a:r>
              <a:rPr dirty="0" sz="2800" spc="-1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notions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politeness,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slang,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register, </a:t>
            </a:r>
            <a:r>
              <a:rPr dirty="0" sz="2800" spc="-10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genre,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  <a:p>
            <a:pPr marL="367665" indent="-342265">
              <a:lnSpc>
                <a:spcPct val="100000"/>
              </a:lnSpc>
              <a:spcBef>
                <a:spcPts val="790"/>
              </a:spcBef>
              <a:buChar char="•"/>
              <a:tabLst>
                <a:tab pos="367665" algn="l"/>
              </a:tabLst>
            </a:pPr>
            <a:r>
              <a:rPr dirty="0" sz="3200" spc="-10">
                <a:latin typeface="Arial MT"/>
                <a:cs typeface="Arial MT"/>
              </a:rPr>
              <a:t>Example:</a:t>
            </a:r>
            <a:endParaRPr sz="3200">
              <a:latin typeface="Arial MT"/>
              <a:cs typeface="Arial MT"/>
            </a:endParaRPr>
          </a:p>
          <a:p>
            <a:pPr lvl="1" marL="768350" indent="-285750">
              <a:lnSpc>
                <a:spcPct val="100000"/>
              </a:lnSpc>
              <a:spcBef>
                <a:spcPts val="715"/>
              </a:spcBef>
              <a:buChar char="–"/>
              <a:tabLst>
                <a:tab pos="768350" algn="l"/>
              </a:tabLst>
            </a:pPr>
            <a:r>
              <a:rPr dirty="0" sz="2800">
                <a:latin typeface="Arial MT"/>
                <a:cs typeface="Arial MT"/>
              </a:rPr>
              <a:t>Water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H</a:t>
            </a:r>
            <a:r>
              <a:rPr dirty="0" baseline="-18018" sz="2775" spc="-37">
                <a:latin typeface="Arial MT"/>
                <a:cs typeface="Arial MT"/>
              </a:rPr>
              <a:t>2</a:t>
            </a:r>
            <a:r>
              <a:rPr dirty="0" sz="2800" spc="-25">
                <a:latin typeface="Arial MT"/>
                <a:cs typeface="Arial MT"/>
              </a:rPr>
              <a:t>0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72732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Synonymy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235" y="1915142"/>
            <a:ext cx="7506970" cy="349948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9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Principle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substitutability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00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 i="1">
                <a:latin typeface="Arial"/>
                <a:cs typeface="Arial"/>
              </a:rPr>
              <a:t>How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big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is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this</a:t>
            </a:r>
            <a:r>
              <a:rPr dirty="0" sz="2800" spc="-25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plane?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800" i="1">
                <a:latin typeface="Arial"/>
                <a:cs typeface="Arial"/>
              </a:rPr>
              <a:t>Would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be</a:t>
            </a:r>
            <a:r>
              <a:rPr dirty="0" sz="2800" spc="-3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flying</a:t>
            </a:r>
            <a:r>
              <a:rPr dirty="0" sz="2800" spc="-4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on</a:t>
            </a:r>
            <a:r>
              <a:rPr dirty="0" sz="2800" spc="-5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</a:t>
            </a:r>
            <a:r>
              <a:rPr dirty="0" sz="2800" spc="-4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large</a:t>
            </a:r>
            <a:r>
              <a:rPr dirty="0" sz="2800" spc="-3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or</a:t>
            </a:r>
            <a:r>
              <a:rPr dirty="0" sz="2800" spc="-5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small </a:t>
            </a:r>
            <a:r>
              <a:rPr dirty="0" sz="2800" spc="-10" i="1">
                <a:latin typeface="Arial"/>
                <a:cs typeface="Arial"/>
              </a:rPr>
              <a:t>plane?</a:t>
            </a:r>
            <a:endParaRPr sz="2800">
              <a:latin typeface="Arial"/>
              <a:cs typeface="Arial"/>
            </a:endParaRPr>
          </a:p>
          <a:p>
            <a:pPr marL="355600" marR="5080" indent="-342900">
              <a:lnSpc>
                <a:spcPts val="3000"/>
              </a:lnSpc>
              <a:spcBef>
                <a:spcPts val="73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Miss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Nelson,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for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instance,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became</a:t>
            </a:r>
            <a:r>
              <a:rPr dirty="0" sz="2800" spc="-2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kind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spc="-25" i="1">
                <a:latin typeface="Arial"/>
                <a:cs typeface="Arial"/>
              </a:rPr>
              <a:t>of </a:t>
            </a:r>
            <a:r>
              <a:rPr dirty="0" sz="2800" i="1">
                <a:latin typeface="Arial"/>
                <a:cs typeface="Arial"/>
              </a:rPr>
              <a:t>big</a:t>
            </a:r>
            <a:r>
              <a:rPr dirty="0" sz="2800" spc="-9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sister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to</a:t>
            </a:r>
            <a:r>
              <a:rPr dirty="0" sz="2800" spc="-9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Mrs.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Van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spc="-40" i="1">
                <a:latin typeface="Arial"/>
                <a:cs typeface="Arial"/>
              </a:rPr>
              <a:t>Tassel’s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son,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spc="-10" i="1">
                <a:latin typeface="Arial"/>
                <a:cs typeface="Arial"/>
              </a:rPr>
              <a:t>Benjamin.</a:t>
            </a:r>
            <a:endParaRPr sz="2800">
              <a:latin typeface="Arial"/>
              <a:cs typeface="Arial"/>
            </a:endParaRPr>
          </a:p>
          <a:p>
            <a:pPr marL="355600" marR="159385" indent="-342900">
              <a:lnSpc>
                <a:spcPts val="3020"/>
              </a:lnSpc>
              <a:spcBef>
                <a:spcPts val="61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800" i="1">
                <a:latin typeface="Arial"/>
                <a:cs typeface="Arial"/>
              </a:rPr>
              <a:t>??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Miss</a:t>
            </a:r>
            <a:r>
              <a:rPr dirty="0" sz="2800" spc="-5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Nelson,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for</a:t>
            </a:r>
            <a:r>
              <a:rPr dirty="0" sz="2800" spc="-6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instance,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became</a:t>
            </a:r>
            <a:r>
              <a:rPr dirty="0" sz="2800" spc="-1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a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spc="-20" i="1">
                <a:latin typeface="Arial"/>
                <a:cs typeface="Arial"/>
              </a:rPr>
              <a:t>kind </a:t>
            </a:r>
            <a:r>
              <a:rPr dirty="0" sz="2800" i="1">
                <a:latin typeface="Arial"/>
                <a:cs typeface="Arial"/>
              </a:rPr>
              <a:t>of</a:t>
            </a:r>
            <a:r>
              <a:rPr dirty="0" sz="2800" spc="-8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large</a:t>
            </a:r>
            <a:r>
              <a:rPr dirty="0" sz="2800" spc="-5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sister</a:t>
            </a:r>
            <a:r>
              <a:rPr dirty="0" sz="2800" spc="-6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to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Mrs.</a:t>
            </a:r>
            <a:r>
              <a:rPr dirty="0" sz="2800" spc="-75" i="1">
                <a:latin typeface="Arial"/>
                <a:cs typeface="Arial"/>
              </a:rPr>
              <a:t> </a:t>
            </a:r>
            <a:r>
              <a:rPr dirty="0" sz="2800" i="1">
                <a:latin typeface="Arial"/>
                <a:cs typeface="Arial"/>
              </a:rPr>
              <a:t>Van</a:t>
            </a:r>
            <a:r>
              <a:rPr dirty="0" sz="2800" spc="-70" i="1">
                <a:latin typeface="Arial"/>
                <a:cs typeface="Arial"/>
              </a:rPr>
              <a:t> </a:t>
            </a:r>
            <a:r>
              <a:rPr dirty="0" sz="2800" spc="-40" i="1">
                <a:latin typeface="Arial"/>
                <a:cs typeface="Arial"/>
              </a:rPr>
              <a:t>Tassel’s</a:t>
            </a:r>
            <a:r>
              <a:rPr dirty="0" sz="2800" spc="-80" i="1">
                <a:latin typeface="Arial"/>
                <a:cs typeface="Arial"/>
              </a:rPr>
              <a:t> </a:t>
            </a:r>
            <a:r>
              <a:rPr dirty="0" sz="2800" spc="-20" i="1">
                <a:latin typeface="Arial"/>
                <a:cs typeface="Arial"/>
              </a:rPr>
              <a:t>son, </a:t>
            </a:r>
            <a:r>
              <a:rPr dirty="0" sz="2800" spc="-10" i="1">
                <a:latin typeface="Arial"/>
                <a:cs typeface="Arial"/>
              </a:rPr>
              <a:t>Benjamin.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1163" rIns="0" bIns="0" rtlCol="0" vert="horz">
            <a:spAutoFit/>
          </a:bodyPr>
          <a:lstStyle/>
          <a:p>
            <a:pPr marL="892810" marR="5080" indent="-807720">
              <a:lnSpc>
                <a:spcPct val="100000"/>
              </a:lnSpc>
              <a:spcBef>
                <a:spcPts val="100"/>
              </a:spcBef>
            </a:pPr>
            <a:r>
              <a:rPr dirty="0"/>
              <a:t>Synonymy</a:t>
            </a:r>
            <a:r>
              <a:rPr dirty="0" spc="-35"/>
              <a:t> </a:t>
            </a:r>
            <a:r>
              <a:rPr dirty="0"/>
              <a:t>is</a:t>
            </a:r>
            <a:r>
              <a:rPr dirty="0" spc="-15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/>
              <a:t>relation</a:t>
            </a:r>
            <a:r>
              <a:rPr dirty="0" spc="-95"/>
              <a:t> </a:t>
            </a:r>
            <a:r>
              <a:rPr dirty="0" spc="-10"/>
              <a:t>between </a:t>
            </a:r>
            <a:r>
              <a:rPr dirty="0"/>
              <a:t>senses</a:t>
            </a:r>
            <a:r>
              <a:rPr dirty="0" spc="-30"/>
              <a:t> </a:t>
            </a:r>
            <a:r>
              <a:rPr dirty="0"/>
              <a:t>rather</a:t>
            </a:r>
            <a:r>
              <a:rPr dirty="0" spc="-80"/>
              <a:t> </a:t>
            </a:r>
            <a:r>
              <a:rPr dirty="0"/>
              <a:t>than</a:t>
            </a:r>
            <a:r>
              <a:rPr dirty="0" spc="-35"/>
              <a:t> </a:t>
            </a:r>
            <a:r>
              <a:rPr dirty="0" spc="-10"/>
              <a:t>words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555852"/>
            <a:ext cx="7849234" cy="345186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Consider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words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big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135">
                <a:latin typeface="Arial MT"/>
                <a:cs typeface="Arial MT"/>
              </a:rPr>
              <a:t> </a:t>
            </a:r>
            <a:r>
              <a:rPr dirty="0" sz="2000" spc="-10" i="1">
                <a:latin typeface="Arial"/>
                <a:cs typeface="Arial"/>
              </a:rPr>
              <a:t>large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0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Are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synonyms?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How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big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is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plane?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00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Would</a:t>
            </a:r>
            <a:r>
              <a:rPr dirty="0" sz="1800" spc="-7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flying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on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large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small</a:t>
            </a:r>
            <a:r>
              <a:rPr dirty="0" sz="1800" spc="4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plane?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95"/>
              </a:spcBef>
              <a:buChar char="•"/>
              <a:tabLst>
                <a:tab pos="354965" algn="l"/>
              </a:tabLst>
            </a:pPr>
            <a:r>
              <a:rPr dirty="0" sz="2000">
                <a:latin typeface="Arial MT"/>
                <a:cs typeface="Arial MT"/>
              </a:rPr>
              <a:t>How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about</a:t>
            </a:r>
            <a:r>
              <a:rPr dirty="0" sz="2000" spc="-85">
                <a:latin typeface="Arial MT"/>
                <a:cs typeface="Arial MT"/>
              </a:rPr>
              <a:t> </a:t>
            </a:r>
            <a:r>
              <a:rPr dirty="0" sz="2000" spc="-20">
                <a:latin typeface="Arial MT"/>
                <a:cs typeface="Arial MT"/>
              </a:rPr>
              <a:t>here: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Miss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Nelson,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instance,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became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3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kind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big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sister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 </a:t>
            </a:r>
            <a:r>
              <a:rPr dirty="0" sz="1800" spc="-10">
                <a:latin typeface="Arial MT"/>
                <a:cs typeface="Arial MT"/>
              </a:rPr>
              <a:t>Benjamin.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05"/>
              </a:spcBef>
              <a:buChar char="–"/>
              <a:tabLst>
                <a:tab pos="756285" algn="l"/>
              </a:tabLst>
            </a:pPr>
            <a:r>
              <a:rPr dirty="0" sz="1800">
                <a:latin typeface="Arial MT"/>
                <a:cs typeface="Arial MT"/>
              </a:rPr>
              <a:t>?Miss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Nelson,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for</a:t>
            </a:r>
            <a:r>
              <a:rPr dirty="0" sz="1800" spc="-2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instance,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became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kind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of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 b="1">
                <a:latin typeface="Arial"/>
                <a:cs typeface="Arial"/>
              </a:rPr>
              <a:t>large</a:t>
            </a:r>
            <a:r>
              <a:rPr dirty="0" sz="1800" spc="-60" b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sister</a:t>
            </a:r>
            <a:r>
              <a:rPr dirty="0" sz="1800" spc="-2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to</a:t>
            </a:r>
            <a:r>
              <a:rPr dirty="0" sz="1800" spc="70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Benjamin.</a:t>
            </a:r>
            <a:endParaRPr sz="1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</a:tabLst>
            </a:pPr>
            <a:r>
              <a:rPr dirty="0" sz="2000" spc="-20">
                <a:latin typeface="Arial MT"/>
                <a:cs typeface="Arial MT"/>
              </a:rPr>
              <a:t>Why?</a:t>
            </a:r>
            <a:endParaRPr sz="20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420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1800" i="1">
                <a:latin typeface="Arial"/>
                <a:cs typeface="Arial"/>
              </a:rPr>
              <a:t>big</a:t>
            </a:r>
            <a:r>
              <a:rPr dirty="0" sz="1800" spc="-50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has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a</a:t>
            </a:r>
            <a:r>
              <a:rPr dirty="0" sz="1800" spc="-5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sense</a:t>
            </a:r>
            <a:r>
              <a:rPr dirty="0" sz="1800" spc="-60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that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means</a:t>
            </a:r>
            <a:r>
              <a:rPr dirty="0" sz="1800" spc="-5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being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 spc="-10">
                <a:latin typeface="Arial MT"/>
                <a:cs typeface="Arial MT"/>
              </a:rPr>
              <a:t>older,</a:t>
            </a:r>
            <a:r>
              <a:rPr dirty="0" sz="1800" spc="-6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or</a:t>
            </a:r>
            <a:r>
              <a:rPr dirty="0" sz="1800" spc="-4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grown</a:t>
            </a:r>
            <a:r>
              <a:rPr dirty="0" sz="1800" spc="100">
                <a:latin typeface="Arial MT"/>
                <a:cs typeface="Arial MT"/>
              </a:rPr>
              <a:t> </a:t>
            </a:r>
            <a:r>
              <a:rPr dirty="0" sz="1800" spc="-25">
                <a:latin typeface="Arial MT"/>
                <a:cs typeface="Arial MT"/>
              </a:rPr>
              <a:t>up</a:t>
            </a:r>
            <a:endParaRPr sz="1800">
              <a:latin typeface="Arial MT"/>
              <a:cs typeface="Arial MT"/>
            </a:endParaRPr>
          </a:p>
          <a:p>
            <a:pPr lvl="1" marL="756285" indent="-286385">
              <a:lnSpc>
                <a:spcPct val="100000"/>
              </a:lnSpc>
              <a:spcBef>
                <a:spcPts val="395"/>
              </a:spcBef>
              <a:buFont typeface="Arial MT"/>
              <a:buChar char="–"/>
              <a:tabLst>
                <a:tab pos="756285" algn="l"/>
              </a:tabLst>
            </a:pPr>
            <a:r>
              <a:rPr dirty="0" sz="1800" i="1">
                <a:latin typeface="Arial"/>
                <a:cs typeface="Arial"/>
              </a:rPr>
              <a:t>large</a:t>
            </a:r>
            <a:r>
              <a:rPr dirty="0" sz="1800" spc="-45" i="1">
                <a:latin typeface="Arial"/>
                <a:cs typeface="Arial"/>
              </a:rPr>
              <a:t> </a:t>
            </a:r>
            <a:r>
              <a:rPr dirty="0" sz="1800">
                <a:latin typeface="Arial MT"/>
                <a:cs typeface="Arial MT"/>
              </a:rPr>
              <a:t>lacks</a:t>
            </a:r>
            <a:r>
              <a:rPr dirty="0" sz="1800" spc="-35">
                <a:latin typeface="Arial MT"/>
                <a:cs typeface="Arial MT"/>
              </a:rPr>
              <a:t> </a:t>
            </a:r>
            <a:r>
              <a:rPr dirty="0" sz="1800">
                <a:latin typeface="Arial MT"/>
                <a:cs typeface="Arial MT"/>
              </a:rPr>
              <a:t>this</a:t>
            </a:r>
            <a:r>
              <a:rPr dirty="0" sz="1800" spc="-10">
                <a:latin typeface="Arial MT"/>
                <a:cs typeface="Arial MT"/>
              </a:rPr>
              <a:t> sense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79019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Antonyms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10359"/>
            <a:ext cx="7950200" cy="52762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19113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Senses</a:t>
            </a:r>
            <a:r>
              <a:rPr dirty="0" sz="3200" spc="-6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that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opposites</a:t>
            </a:r>
            <a:r>
              <a:rPr dirty="0" sz="3200" spc="-8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with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respect</a:t>
            </a:r>
            <a:r>
              <a:rPr dirty="0" sz="3200" spc="-155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to </a:t>
            </a:r>
            <a:r>
              <a:rPr dirty="0" sz="3200">
                <a:latin typeface="Arial MT"/>
                <a:cs typeface="Arial MT"/>
              </a:rPr>
              <a:t>one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feature</a:t>
            </a:r>
            <a:r>
              <a:rPr dirty="0" sz="3200" spc="-8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of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their</a:t>
            </a:r>
            <a:r>
              <a:rPr dirty="0" sz="3200" spc="-11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meaning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800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Arial MT"/>
                <a:cs typeface="Arial MT"/>
              </a:rPr>
              <a:t>Otherwise,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they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very</a:t>
            </a:r>
            <a:r>
              <a:rPr dirty="0" sz="3200" spc="-10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similar!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dark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light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short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long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hot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cold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up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down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out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Arial MT"/>
                <a:cs typeface="Arial MT"/>
              </a:rPr>
              <a:t>More</a:t>
            </a:r>
            <a:r>
              <a:rPr dirty="0" sz="3200" spc="-9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formally:</a:t>
            </a:r>
            <a:r>
              <a:rPr dirty="0" sz="3200" spc="-9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antonyms</a:t>
            </a:r>
            <a:r>
              <a:rPr dirty="0" sz="3200" spc="-114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can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define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binary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opposition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at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opposite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ends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1182" y="209499"/>
            <a:ext cx="2422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10"/>
              <a:t>Hyponymy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914146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Calibri"/>
                <a:cs typeface="Calibri"/>
              </a:rPr>
              <a:t>•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91032" y="941832"/>
            <a:ext cx="7333615" cy="37211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760"/>
              </a:lnSpc>
            </a:pP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term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that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denotes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subcategory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more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general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class: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891032" y="1310652"/>
            <a:ext cx="6093460" cy="372110"/>
          </a:xfrm>
          <a:custGeom>
            <a:avLst/>
            <a:gdLst/>
            <a:ahLst/>
            <a:cxnLst/>
            <a:rect l="l" t="t" r="r" b="b"/>
            <a:pathLst>
              <a:path w="6093459" h="372110">
                <a:moveTo>
                  <a:pt x="6092952" y="13716"/>
                </a:moveTo>
                <a:lnTo>
                  <a:pt x="6007608" y="13716"/>
                </a:lnTo>
                <a:lnTo>
                  <a:pt x="6007608" y="0"/>
                </a:lnTo>
                <a:lnTo>
                  <a:pt x="0" y="0"/>
                </a:lnTo>
                <a:lnTo>
                  <a:pt x="0" y="371843"/>
                </a:lnTo>
                <a:lnTo>
                  <a:pt x="6007608" y="371843"/>
                </a:lnTo>
                <a:lnTo>
                  <a:pt x="6007608" y="353555"/>
                </a:lnTo>
                <a:lnTo>
                  <a:pt x="6092952" y="353555"/>
                </a:lnTo>
                <a:lnTo>
                  <a:pt x="6092952" y="1371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5635" y="1261617"/>
            <a:ext cx="7795259" cy="4260215"/>
          </a:xfrm>
          <a:prstGeom prst="rect">
            <a:avLst/>
          </a:prstGeom>
        </p:spPr>
        <p:txBody>
          <a:bodyPr wrap="square" lIns="0" tIns="33655" rIns="0" bIns="0" rtlCol="0" vert="horz">
            <a:spAutoFit/>
          </a:bodyPr>
          <a:lstStyle/>
          <a:p>
            <a:pPr marL="355600">
              <a:lnSpc>
                <a:spcPct val="100000"/>
              </a:lnSpc>
              <a:spcBef>
                <a:spcPts val="265"/>
              </a:spcBef>
            </a:pPr>
            <a:r>
              <a:rPr dirty="0" sz="2400">
                <a:latin typeface="Calibri"/>
                <a:cs typeface="Calibri"/>
              </a:rPr>
              <a:t>“Chair”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“table”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are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hyponyms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“furniture.”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7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One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sense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b="1">
                <a:latin typeface="Arial"/>
                <a:cs typeface="Arial"/>
              </a:rPr>
              <a:t>hyponym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another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first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sense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is </a:t>
            </a:r>
            <a:r>
              <a:rPr dirty="0" sz="2400">
                <a:latin typeface="Arial MT"/>
                <a:cs typeface="Arial MT"/>
              </a:rPr>
              <a:t>more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specific,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denoting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subclass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other</a:t>
            </a:r>
            <a:endParaRPr sz="2400">
              <a:latin typeface="Arial MT"/>
              <a:cs typeface="Arial MT"/>
            </a:endParaRPr>
          </a:p>
          <a:p>
            <a:pPr lvl="1" marL="755015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i="1">
                <a:latin typeface="Arial"/>
                <a:cs typeface="Arial"/>
              </a:rPr>
              <a:t>car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hyponym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 i="1">
                <a:latin typeface="Arial"/>
                <a:cs typeface="Arial"/>
              </a:rPr>
              <a:t>vehicle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i="1">
                <a:latin typeface="Arial"/>
                <a:cs typeface="Arial"/>
              </a:rPr>
              <a:t>dog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hyponym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 i="1">
                <a:latin typeface="Arial"/>
                <a:cs typeface="Arial"/>
              </a:rPr>
              <a:t>animal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i="1">
                <a:latin typeface="Arial"/>
                <a:cs typeface="Arial"/>
              </a:rPr>
              <a:t>mango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hyponym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 i="1">
                <a:latin typeface="Arial"/>
                <a:cs typeface="Arial"/>
              </a:rPr>
              <a:t>fruit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dirty="0" sz="2400" spc="-10">
                <a:latin typeface="Arial MT"/>
                <a:cs typeface="Arial MT"/>
              </a:rPr>
              <a:t>Conversely</a:t>
            </a:r>
            <a:endParaRPr sz="2400">
              <a:latin typeface="Arial MT"/>
              <a:cs typeface="Arial MT"/>
            </a:endParaRPr>
          </a:p>
          <a:p>
            <a:pPr lvl="1" marL="755015" indent="-28511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5015" algn="l"/>
                <a:tab pos="5808345" algn="l"/>
              </a:tabLst>
            </a:pPr>
            <a:r>
              <a:rPr dirty="0" sz="2400" i="1">
                <a:latin typeface="Arial"/>
                <a:cs typeface="Arial"/>
              </a:rPr>
              <a:t>vehicle</a:t>
            </a:r>
            <a:r>
              <a:rPr dirty="0" sz="2400" spc="-6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hypernym/superordinate</a:t>
            </a:r>
            <a:r>
              <a:rPr dirty="0" sz="2400">
                <a:latin typeface="Arial MT"/>
                <a:cs typeface="Arial MT"/>
              </a:rPr>
              <a:t>	of</a:t>
            </a:r>
            <a:r>
              <a:rPr dirty="0" sz="2400" spc="10">
                <a:latin typeface="Arial MT"/>
                <a:cs typeface="Arial MT"/>
              </a:rPr>
              <a:t> </a:t>
            </a:r>
            <a:r>
              <a:rPr dirty="0" sz="2400" spc="-25" i="1">
                <a:latin typeface="Arial"/>
                <a:cs typeface="Arial"/>
              </a:rPr>
              <a:t>car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i="1">
                <a:latin typeface="Arial"/>
                <a:cs typeface="Arial"/>
              </a:rPr>
              <a:t>animal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hypernym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25" i="1">
                <a:latin typeface="Arial"/>
                <a:cs typeface="Arial"/>
              </a:rPr>
              <a:t>dog</a:t>
            </a:r>
            <a:endParaRPr sz="2400">
              <a:latin typeface="Arial"/>
              <a:cs typeface="Arial"/>
            </a:endParaRPr>
          </a:p>
          <a:p>
            <a:pPr lvl="1" marL="755015" indent="-285115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5015" algn="l"/>
              </a:tabLst>
            </a:pPr>
            <a:r>
              <a:rPr dirty="0" sz="2400" i="1">
                <a:latin typeface="Arial"/>
                <a:cs typeface="Arial"/>
              </a:rPr>
              <a:t>fruit</a:t>
            </a:r>
            <a:r>
              <a:rPr dirty="0" sz="2400" spc="-70" i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hypernym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 i="1">
                <a:latin typeface="Arial"/>
                <a:cs typeface="Arial"/>
              </a:rPr>
              <a:t>mango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214312" y="5569775"/>
          <a:ext cx="8105775" cy="790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57400"/>
                <a:gridCol w="1143000"/>
                <a:gridCol w="1600200"/>
                <a:gridCol w="1600200"/>
                <a:gridCol w="1600200"/>
              </a:tblGrid>
              <a:tr h="39497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superordinate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vehicle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fruit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furniture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mammal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95605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 b="1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hyponym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25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car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mango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10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chair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25">
                          <a:solidFill>
                            <a:srgbClr val="5200A8"/>
                          </a:solidFill>
                          <a:latin typeface="Tahoma"/>
                          <a:cs typeface="Tahoma"/>
                        </a:rPr>
                        <a:t>dog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4572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3250" y="468630"/>
            <a:ext cx="638683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Hypernymy</a:t>
            </a:r>
            <a:r>
              <a:rPr dirty="0" spc="-35"/>
              <a:t> </a:t>
            </a:r>
            <a:r>
              <a:rPr dirty="0"/>
              <a:t>more</a:t>
            </a:r>
            <a:r>
              <a:rPr dirty="0" spc="-60"/>
              <a:t> </a:t>
            </a:r>
            <a:r>
              <a:rPr dirty="0" spc="-10"/>
              <a:t>formally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475079"/>
            <a:ext cx="7579995" cy="534860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80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hypernym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describes</a:t>
            </a:r>
            <a:r>
              <a:rPr dirty="0" sz="3200" spc="-6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more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broad</a:t>
            </a:r>
            <a:r>
              <a:rPr dirty="0" sz="3200" spc="-55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term</a:t>
            </a:r>
            <a:endParaRPr sz="32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985"/>
              </a:spcBef>
              <a:buChar char="•"/>
              <a:tabLst>
                <a:tab pos="354965" algn="l"/>
              </a:tabLst>
            </a:pPr>
            <a:r>
              <a:rPr dirty="0" sz="3200" spc="-10">
                <a:latin typeface="Arial MT"/>
                <a:cs typeface="Arial MT"/>
              </a:rPr>
              <a:t>Extensional: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class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denoted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by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superordinate</a:t>
            </a:r>
            <a:endParaRPr sz="2800">
              <a:latin typeface="Arial MT"/>
              <a:cs typeface="Arial MT"/>
            </a:endParaRPr>
          </a:p>
          <a:p>
            <a:pPr lvl="1" marL="755015" marR="508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6285" algn="l"/>
              </a:tabLst>
            </a:pPr>
            <a:r>
              <a:rPr dirty="0" sz="2800">
                <a:latin typeface="Arial MT"/>
                <a:cs typeface="Arial MT"/>
              </a:rPr>
              <a:t>extensionally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includes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class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denoted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by </a:t>
            </a:r>
            <a:r>
              <a:rPr dirty="0" sz="2800" spc="-25">
                <a:latin typeface="Arial MT"/>
                <a:cs typeface="Arial MT"/>
              </a:rPr>
              <a:t>	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hyponym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</a:tabLst>
            </a:pPr>
            <a:r>
              <a:rPr dirty="0" sz="3200" spc="-10">
                <a:latin typeface="Arial MT"/>
                <a:cs typeface="Arial MT"/>
              </a:rPr>
              <a:t>Entailment:</a:t>
            </a:r>
            <a:endParaRPr sz="3200">
              <a:latin typeface="Arial MT"/>
              <a:cs typeface="Arial MT"/>
            </a:endParaRPr>
          </a:p>
          <a:p>
            <a:pPr lvl="1" marL="755015" marR="47625" indent="-285750">
              <a:lnSpc>
                <a:spcPct val="100000"/>
              </a:lnSpc>
              <a:spcBef>
                <a:spcPts val="715"/>
              </a:spcBef>
              <a:buChar char="–"/>
              <a:tabLst>
                <a:tab pos="756285" algn="l"/>
              </a:tabLst>
            </a:pP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95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sense</a:t>
            </a:r>
            <a:r>
              <a:rPr dirty="0" sz="2800" spc="-1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hyponym of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sense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if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being 	an</a:t>
            </a:r>
            <a:r>
              <a:rPr dirty="0" sz="2800" spc="-1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entails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being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5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B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Arial MT"/>
                <a:cs typeface="Arial MT"/>
              </a:rPr>
              <a:t>Hyponymy</a:t>
            </a:r>
            <a:r>
              <a:rPr dirty="0" sz="3200" spc="-6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</a:t>
            </a:r>
            <a:r>
              <a:rPr dirty="0" sz="3200" spc="-3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usually</a:t>
            </a:r>
            <a:r>
              <a:rPr dirty="0" sz="3200" spc="-11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transitive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Arial MT"/>
                <a:cs typeface="Arial MT"/>
              </a:rPr>
              <a:t>(A</a:t>
            </a:r>
            <a:r>
              <a:rPr dirty="0" sz="2800" spc="-1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hypo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hypo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entails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hypo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C)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701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 spc="-10"/>
              <a:t>HYPONYMS </a:t>
            </a:r>
            <a:r>
              <a:rPr dirty="0"/>
              <a:t>AND</a:t>
            </a:r>
            <a:r>
              <a:rPr dirty="0" spc="-15"/>
              <a:t> </a:t>
            </a:r>
            <a:r>
              <a:rPr dirty="0" spc="-10"/>
              <a:t>HYPERONYMS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628" y="2700201"/>
            <a:ext cx="4189992" cy="15338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1593215">
              <a:lnSpc>
                <a:spcPct val="100000"/>
              </a:lnSpc>
              <a:spcBef>
                <a:spcPts val="105"/>
              </a:spcBef>
            </a:pPr>
            <a:r>
              <a:rPr dirty="0"/>
              <a:t>Semantic</a:t>
            </a:r>
            <a:r>
              <a:rPr dirty="0" spc="-114"/>
              <a:t> </a:t>
            </a:r>
            <a:r>
              <a:rPr dirty="0" spc="-10"/>
              <a:t>ambiguity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635" y="1610359"/>
            <a:ext cx="7860030" cy="3628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21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sentence</a:t>
            </a:r>
            <a:r>
              <a:rPr dirty="0" sz="3200" spc="-8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may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have</a:t>
            </a:r>
            <a:r>
              <a:rPr dirty="0" sz="3200" spc="-6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single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syntactic </a:t>
            </a:r>
            <a:r>
              <a:rPr dirty="0" sz="3200">
                <a:latin typeface="Arial MT"/>
                <a:cs typeface="Arial MT"/>
              </a:rPr>
              <a:t>structure,</a:t>
            </a:r>
            <a:r>
              <a:rPr dirty="0" sz="3200" spc="-8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but</a:t>
            </a:r>
            <a:r>
              <a:rPr dirty="0" sz="3200" spc="-6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multiple</a:t>
            </a:r>
            <a:r>
              <a:rPr dirty="0" sz="3200" spc="-8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semantic</a:t>
            </a:r>
            <a:r>
              <a:rPr dirty="0" sz="3200" spc="-150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structures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Every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boy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loves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2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dog</a:t>
            </a:r>
            <a:endParaRPr sz="2800">
              <a:latin typeface="Arial MT"/>
              <a:cs typeface="Arial MT"/>
            </a:endParaRPr>
          </a:p>
          <a:p>
            <a:pPr marL="355600" marR="940435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5600" algn="l"/>
              </a:tabLst>
            </a:pPr>
            <a:r>
              <a:rPr dirty="0" sz="3200" spc="-25">
                <a:latin typeface="Arial MT"/>
                <a:cs typeface="Arial MT"/>
              </a:rPr>
              <a:t>Vagueness</a:t>
            </a:r>
            <a:r>
              <a:rPr dirty="0" sz="3200" spc="-9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–</a:t>
            </a:r>
            <a:r>
              <a:rPr dirty="0" sz="3200" spc="-4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some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senses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are</a:t>
            </a:r>
            <a:r>
              <a:rPr dirty="0" sz="3200" spc="-175">
                <a:latin typeface="Arial MT"/>
                <a:cs typeface="Arial MT"/>
              </a:rPr>
              <a:t> </a:t>
            </a:r>
            <a:r>
              <a:rPr dirty="0" sz="3200" spc="-20">
                <a:latin typeface="Arial MT"/>
                <a:cs typeface="Arial MT"/>
              </a:rPr>
              <a:t>more </a:t>
            </a:r>
            <a:r>
              <a:rPr dirty="0" sz="3200">
                <a:latin typeface="Arial MT"/>
                <a:cs typeface="Arial MT"/>
              </a:rPr>
              <a:t>specific</a:t>
            </a:r>
            <a:r>
              <a:rPr dirty="0" sz="3200" spc="-4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than</a:t>
            </a:r>
            <a:r>
              <a:rPr dirty="0" sz="3200" spc="-65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others</a:t>
            </a:r>
            <a:endParaRPr sz="32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“Person”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more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vague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than</a:t>
            </a:r>
            <a:r>
              <a:rPr dirty="0" sz="2800" spc="-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“woman”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Quantifiers: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Many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people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saw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accident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72732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Semantics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48000" y="2438400"/>
            <a:ext cx="3296920" cy="45720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4765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untangled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library.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1739" y="4200905"/>
            <a:ext cx="7209790" cy="17246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06705" indent="-294005">
              <a:lnSpc>
                <a:spcPct val="100000"/>
              </a:lnSpc>
              <a:spcBef>
                <a:spcPts val="95"/>
              </a:spcBef>
              <a:buChar char="•"/>
              <a:tabLst>
                <a:tab pos="306705" algn="l"/>
              </a:tabLst>
            </a:pPr>
            <a:r>
              <a:rPr dirty="0" sz="2800" spc="-55">
                <a:latin typeface="Times New Roman"/>
                <a:cs typeface="Times New Roman"/>
              </a:rPr>
              <a:t>What’s</a:t>
            </a:r>
            <a:r>
              <a:rPr dirty="0" sz="2800" spc="-12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wrong</a:t>
            </a:r>
            <a:r>
              <a:rPr dirty="0" sz="2800" spc="-4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with</a:t>
            </a:r>
            <a:r>
              <a:rPr dirty="0" sz="2800" spc="-5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this</a:t>
            </a:r>
            <a:r>
              <a:rPr dirty="0" sz="2800" spc="-25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sentence?</a:t>
            </a:r>
            <a:endParaRPr sz="2800">
              <a:latin typeface="Times New Roman"/>
              <a:cs typeface="Times New Roman"/>
            </a:endParaRPr>
          </a:p>
          <a:p>
            <a:pPr marL="314325" indent="-301625">
              <a:lnSpc>
                <a:spcPts val="3329"/>
              </a:lnSpc>
              <a:buChar char="•"/>
              <a:tabLst>
                <a:tab pos="314325" algn="l"/>
              </a:tabLst>
            </a:pPr>
            <a:r>
              <a:rPr dirty="0" sz="2800">
                <a:latin typeface="Times New Roman"/>
                <a:cs typeface="Times New Roman"/>
              </a:rPr>
              <a:t>It</a:t>
            </a:r>
            <a:r>
              <a:rPr dirty="0" sz="2800" spc="-6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is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syntactically</a:t>
            </a:r>
            <a:r>
              <a:rPr dirty="0" sz="2800" spc="-8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correct,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but</a:t>
            </a:r>
            <a:r>
              <a:rPr dirty="0" sz="2800" spc="-55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semantically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 spc="-10">
                <a:latin typeface="Times New Roman"/>
                <a:cs typeface="Times New Roman"/>
              </a:rPr>
              <a:t>weird</a:t>
            </a:r>
            <a:endParaRPr sz="2800">
              <a:latin typeface="Times New Roman"/>
              <a:cs typeface="Times New Roman"/>
            </a:endParaRPr>
          </a:p>
          <a:p>
            <a:pPr marL="314325" marR="201930" indent="-302260">
              <a:lnSpc>
                <a:spcPts val="3360"/>
              </a:lnSpc>
              <a:spcBef>
                <a:spcPts val="70"/>
              </a:spcBef>
              <a:buChar char="•"/>
              <a:tabLst>
                <a:tab pos="314325" algn="l"/>
              </a:tabLst>
            </a:pPr>
            <a:r>
              <a:rPr dirty="0" sz="2800">
                <a:latin typeface="Times New Roman"/>
                <a:cs typeface="Times New Roman"/>
              </a:rPr>
              <a:t>Since</a:t>
            </a:r>
            <a:r>
              <a:rPr dirty="0" sz="2800" spc="-8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Untangled</a:t>
            </a:r>
            <a:r>
              <a:rPr dirty="0" sz="2800" spc="-7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stands</a:t>
            </a:r>
            <a:r>
              <a:rPr dirty="0" sz="2800" spc="-90">
                <a:latin typeface="Times New Roman"/>
                <a:cs typeface="Times New Roman"/>
              </a:rPr>
              <a:t> </a:t>
            </a:r>
            <a:r>
              <a:rPr dirty="0" sz="2800">
                <a:latin typeface="Times New Roman"/>
                <a:cs typeface="Times New Roman"/>
              </a:rPr>
              <a:t>for</a:t>
            </a:r>
            <a:r>
              <a:rPr dirty="0" sz="2800" spc="-40">
                <a:latin typeface="Times New Roman"/>
                <a:cs typeface="Times New Roman"/>
              </a:rPr>
              <a:t> </a:t>
            </a:r>
            <a:r>
              <a:rPr dirty="0" sz="2800">
                <a:latin typeface="Calibri"/>
                <a:cs typeface="Calibri"/>
              </a:rPr>
              <a:t>free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from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tangled </a:t>
            </a:r>
            <a:r>
              <a:rPr dirty="0" sz="2800">
                <a:latin typeface="Calibri"/>
                <a:cs typeface="Calibri"/>
              </a:rPr>
              <a:t>or</a:t>
            </a:r>
            <a:r>
              <a:rPr dirty="0" sz="2800" spc="-10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twisted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state.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0111" y="207009"/>
            <a:ext cx="673417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</a:t>
            </a:r>
            <a:r>
              <a:rPr dirty="0" spc="-35"/>
              <a:t> </a:t>
            </a:r>
            <a:r>
              <a:rPr dirty="0"/>
              <a:t>do</a:t>
            </a:r>
            <a:r>
              <a:rPr dirty="0" spc="-30"/>
              <a:t> </a:t>
            </a:r>
            <a:r>
              <a:rPr dirty="0"/>
              <a:t>you</a:t>
            </a:r>
            <a:r>
              <a:rPr dirty="0" spc="-15"/>
              <a:t> </a:t>
            </a:r>
            <a:r>
              <a:rPr dirty="0"/>
              <a:t>do</a:t>
            </a:r>
            <a:r>
              <a:rPr dirty="0" spc="-105"/>
              <a:t> </a:t>
            </a:r>
            <a:r>
              <a:rPr dirty="0" spc="-10"/>
              <a:t>semantics?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39623" y="1181557"/>
            <a:ext cx="7932420" cy="54597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ts val="3354"/>
              </a:lnSpc>
              <a:spcBef>
                <a:spcPts val="9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Generalization</a:t>
            </a:r>
            <a:r>
              <a:rPr dirty="0" sz="2800" spc="-1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–</a:t>
            </a:r>
            <a:r>
              <a:rPr dirty="0" sz="1800">
                <a:latin typeface="Arial MT"/>
                <a:cs typeface="Arial MT"/>
              </a:rPr>
              <a:t>.</a:t>
            </a:r>
            <a:r>
              <a:rPr dirty="0" sz="1800" spc="-40">
                <a:latin typeface="Arial MT"/>
                <a:cs typeface="Arial MT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occurs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when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one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specific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experience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875"/>
              </a:lnSpc>
            </a:pPr>
            <a:r>
              <a:rPr dirty="0" sz="2400">
                <a:latin typeface="Times New Roman"/>
                <a:cs typeface="Times New Roman"/>
              </a:rPr>
              <a:t>represents</a:t>
            </a:r>
            <a:r>
              <a:rPr dirty="0" sz="2400" spc="-4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whole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class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of</a:t>
            </a:r>
            <a:r>
              <a:rPr dirty="0" sz="2400" spc="-10">
                <a:latin typeface="Times New Roman"/>
                <a:cs typeface="Times New Roman"/>
              </a:rPr>
              <a:t> experiences</a:t>
            </a:r>
            <a:endParaRPr sz="2400">
              <a:latin typeface="Times New Roman"/>
              <a:cs typeface="Times New Roman"/>
            </a:endParaRPr>
          </a:p>
          <a:p>
            <a:pPr lvl="1" marL="755650" indent="-285750">
              <a:lnSpc>
                <a:spcPct val="100000"/>
              </a:lnSpc>
              <a:spcBef>
                <a:spcPts val="70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organizing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concepts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by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kind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10"/>
              </a:spcBef>
              <a:buChar char="•"/>
              <a:tabLst>
                <a:tab pos="354965" algn="l"/>
              </a:tabLst>
            </a:pPr>
            <a:r>
              <a:rPr dirty="0" sz="2800" spc="-10">
                <a:latin typeface="Arial MT"/>
                <a:cs typeface="Arial MT"/>
              </a:rPr>
              <a:t>Aggregation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Aggregating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complexes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into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simpler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concepts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700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Common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Properties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05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Arial MT"/>
                <a:cs typeface="Arial MT"/>
              </a:rPr>
              <a:t>Relationships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(connecting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properties)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00"/>
              </a:spcBef>
              <a:buChar char="–"/>
              <a:tabLst>
                <a:tab pos="755650" algn="l"/>
              </a:tabLst>
            </a:pPr>
            <a:r>
              <a:rPr dirty="0" sz="2800">
                <a:latin typeface="Arial MT"/>
                <a:cs typeface="Arial MT"/>
              </a:rPr>
              <a:t>Attributes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(flat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properties)</a:t>
            </a:r>
            <a:endParaRPr sz="28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95"/>
              </a:spcBef>
              <a:buChar char="•"/>
              <a:tabLst>
                <a:tab pos="354965" algn="l"/>
              </a:tabLst>
            </a:pPr>
            <a:r>
              <a:rPr dirty="0" sz="2800">
                <a:latin typeface="Arial MT"/>
                <a:cs typeface="Arial MT"/>
              </a:rPr>
              <a:t>Naming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Conventions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710"/>
              </a:spcBef>
              <a:buChar char="–"/>
              <a:tabLst>
                <a:tab pos="755650" algn="l"/>
              </a:tabLst>
            </a:pPr>
            <a:r>
              <a:rPr dirty="0" sz="2800" spc="-60">
                <a:latin typeface="Arial MT"/>
                <a:cs typeface="Arial MT"/>
              </a:rPr>
              <a:t>Terms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/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Phrases</a:t>
            </a:r>
            <a:endParaRPr sz="2800">
              <a:latin typeface="Arial MT"/>
              <a:cs typeface="Arial MT"/>
            </a:endParaRPr>
          </a:p>
          <a:p>
            <a:pPr lvl="1" marL="755650" indent="-285750">
              <a:lnSpc>
                <a:spcPct val="100000"/>
              </a:lnSpc>
              <a:spcBef>
                <a:spcPts val="695"/>
              </a:spcBef>
              <a:buChar char="–"/>
              <a:tabLst>
                <a:tab pos="755650" algn="l"/>
              </a:tabLst>
            </a:pPr>
            <a:r>
              <a:rPr dirty="0" sz="2800" spc="-10">
                <a:latin typeface="Arial MT"/>
                <a:cs typeface="Arial MT"/>
              </a:rPr>
              <a:t>Language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634615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Pragmatics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4394072"/>
            <a:ext cx="6753859" cy="1484630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355600" marR="886460" indent="-342900">
              <a:lnSpc>
                <a:spcPts val="3500"/>
              </a:lnSpc>
              <a:spcBef>
                <a:spcPts val="500"/>
              </a:spcBef>
              <a:buChar char="•"/>
              <a:tabLst>
                <a:tab pos="355600" algn="l"/>
              </a:tabLst>
            </a:pPr>
            <a:r>
              <a:rPr dirty="0" sz="3200">
                <a:latin typeface="Arial MT"/>
                <a:cs typeface="Arial MT"/>
              </a:rPr>
              <a:t>The</a:t>
            </a:r>
            <a:r>
              <a:rPr dirty="0" sz="3200" spc="-3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context</a:t>
            </a:r>
            <a:r>
              <a:rPr dirty="0" sz="3200" spc="-10">
                <a:latin typeface="Arial MT"/>
                <a:cs typeface="Arial MT"/>
              </a:rPr>
              <a:t> disambiguates</a:t>
            </a:r>
            <a:r>
              <a:rPr dirty="0" sz="3200" spc="-175">
                <a:latin typeface="Arial MT"/>
                <a:cs typeface="Arial MT"/>
              </a:rPr>
              <a:t> </a:t>
            </a:r>
            <a:r>
              <a:rPr dirty="0" sz="3200" spc="-25">
                <a:latin typeface="Arial MT"/>
                <a:cs typeface="Arial MT"/>
              </a:rPr>
              <a:t>the </a:t>
            </a:r>
            <a:r>
              <a:rPr dirty="0" sz="3200" spc="-10">
                <a:latin typeface="Arial MT"/>
                <a:cs typeface="Arial MT"/>
              </a:rPr>
              <a:t>meaning.</a:t>
            </a:r>
            <a:endParaRPr sz="32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245"/>
              </a:spcBef>
              <a:buChar char="•"/>
              <a:tabLst>
                <a:tab pos="354965" algn="l"/>
              </a:tabLst>
            </a:pPr>
            <a:r>
              <a:rPr dirty="0" sz="3200">
                <a:latin typeface="Arial MT"/>
                <a:cs typeface="Arial MT"/>
              </a:rPr>
              <a:t>This</a:t>
            </a:r>
            <a:r>
              <a:rPr dirty="0" sz="3200" spc="-7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is</a:t>
            </a:r>
            <a:r>
              <a:rPr dirty="0" sz="3200" spc="-55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a</a:t>
            </a:r>
            <a:r>
              <a:rPr dirty="0" sz="3200" spc="-5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complicated</a:t>
            </a:r>
            <a:r>
              <a:rPr dirty="0" sz="3200" spc="-90">
                <a:latin typeface="Arial MT"/>
                <a:cs typeface="Arial MT"/>
              </a:rPr>
              <a:t> </a:t>
            </a:r>
            <a:r>
              <a:rPr dirty="0" sz="3200">
                <a:latin typeface="Arial MT"/>
                <a:cs typeface="Arial MT"/>
              </a:rPr>
              <a:t>cognitive</a:t>
            </a:r>
            <a:r>
              <a:rPr dirty="0" sz="3200" spc="-114">
                <a:latin typeface="Arial MT"/>
                <a:cs typeface="Arial MT"/>
              </a:rPr>
              <a:t> </a:t>
            </a:r>
            <a:r>
              <a:rPr dirty="0" sz="3200" spc="-10">
                <a:latin typeface="Arial MT"/>
                <a:cs typeface="Arial MT"/>
              </a:rPr>
              <a:t>feat!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0200" y="2209800"/>
            <a:ext cx="6350635" cy="118745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4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library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director.</a:t>
            </a:r>
            <a:endParaRPr sz="2400">
              <a:latin typeface="Times New Roman"/>
              <a:cs typeface="Times New Roman"/>
            </a:endParaRPr>
          </a:p>
          <a:p>
            <a:pPr marL="91440" marR="10922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She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hard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library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mess. </a:t>
            </a: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untangled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library.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97077" rIns="0" bIns="0" rtlCol="0" vert="horz">
            <a:spAutoFit/>
          </a:bodyPr>
          <a:lstStyle/>
          <a:p>
            <a:pPr marL="279019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Discourse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4396232"/>
            <a:ext cx="7160259" cy="16833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marR="5080" indent="-342900">
              <a:lnSpc>
                <a:spcPts val="30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prior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discourse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provides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references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pronouns.</a:t>
            </a:r>
            <a:endParaRPr sz="2800">
              <a:latin typeface="Arial MT"/>
              <a:cs typeface="Arial MT"/>
            </a:endParaRPr>
          </a:p>
          <a:p>
            <a:pPr marL="355600" marR="605790" indent="-342900">
              <a:lnSpc>
                <a:spcPts val="3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general,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temporal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sequences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require </a:t>
            </a:r>
            <a:r>
              <a:rPr dirty="0" sz="2800">
                <a:latin typeface="Arial MT"/>
                <a:cs typeface="Arial MT"/>
              </a:rPr>
              <a:t>discourse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knowledge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understood.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00200" y="2209800"/>
            <a:ext cx="6553200" cy="118745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4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hired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library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director.</a:t>
            </a:r>
            <a:endParaRPr sz="2400">
              <a:latin typeface="Times New Roman"/>
              <a:cs typeface="Times New Roman"/>
            </a:endParaRPr>
          </a:p>
          <a:p>
            <a:pPr marL="91440" marR="10922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hard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library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mess. </a:t>
            </a:r>
            <a:r>
              <a:rPr dirty="0" sz="2400">
                <a:latin typeface="Times New Roman"/>
                <a:cs typeface="Times New Roman"/>
              </a:rPr>
              <a:t>She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untangled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it.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423" y="278130"/>
            <a:ext cx="4399280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World</a:t>
            </a:r>
            <a:r>
              <a:rPr dirty="0" spc="-95"/>
              <a:t> </a:t>
            </a:r>
            <a:r>
              <a:rPr dirty="0" spc="-10"/>
              <a:t>Knowledge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16939" y="4396232"/>
            <a:ext cx="7425055" cy="1683385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355600" marR="308610" indent="-342900">
              <a:lnSpc>
                <a:spcPts val="3000"/>
              </a:lnSpc>
              <a:spcBef>
                <a:spcPts val="4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World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knowledge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allows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you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understand </a:t>
            </a:r>
            <a:r>
              <a:rPr dirty="0" sz="2800">
                <a:latin typeface="Arial MT"/>
                <a:cs typeface="Arial MT"/>
              </a:rPr>
              <a:t>what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this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conversation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about.</a:t>
            </a:r>
            <a:endParaRPr sz="2800">
              <a:latin typeface="Arial MT"/>
              <a:cs typeface="Arial MT"/>
            </a:endParaRPr>
          </a:p>
          <a:p>
            <a:pPr marL="355600" marR="5080" indent="-342900">
              <a:lnSpc>
                <a:spcPts val="3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It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includes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knowledge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about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jobs,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office </a:t>
            </a:r>
            <a:r>
              <a:rPr dirty="0" sz="2800">
                <a:latin typeface="Arial MT"/>
                <a:cs typeface="Arial MT"/>
              </a:rPr>
              <a:t>politics,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structure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argument,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more.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47800" y="1295400"/>
            <a:ext cx="6350635" cy="2649220"/>
          </a:xfrm>
          <a:prstGeom prst="rect">
            <a:avLst/>
          </a:prstGeom>
          <a:solidFill>
            <a:srgbClr val="FFFF99"/>
          </a:solidFill>
        </p:spPr>
        <p:txBody>
          <a:bodyPr wrap="square" lIns="0" tIns="2476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dirty="0" sz="2400" i="1">
                <a:latin typeface="Times New Roman"/>
                <a:cs typeface="Times New Roman"/>
              </a:rPr>
              <a:t>Speaker</a:t>
            </a:r>
            <a:r>
              <a:rPr dirty="0" sz="2400" spc="-150" i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3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hired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new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library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director.</a:t>
            </a:r>
            <a:endParaRPr sz="2400">
              <a:latin typeface="Times New Roman"/>
              <a:cs typeface="Times New Roman"/>
            </a:endParaRPr>
          </a:p>
          <a:p>
            <a:pPr marL="91440" marR="10922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She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hard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job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because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the library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was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1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mess. </a:t>
            </a:r>
            <a:r>
              <a:rPr dirty="0" sz="2400">
                <a:latin typeface="Times New Roman"/>
                <a:cs typeface="Times New Roman"/>
              </a:rPr>
              <a:t>Mary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untangled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library.</a:t>
            </a:r>
            <a:endParaRPr sz="24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2400" i="1">
                <a:latin typeface="Times New Roman"/>
                <a:cs typeface="Times New Roman"/>
              </a:rPr>
              <a:t>Speaker</a:t>
            </a:r>
            <a:r>
              <a:rPr dirty="0" sz="2400" spc="-50" i="1">
                <a:latin typeface="Times New Roman"/>
                <a:cs typeface="Times New Roman"/>
              </a:rPr>
              <a:t> </a:t>
            </a:r>
            <a:r>
              <a:rPr dirty="0" sz="2400" spc="-25" i="1">
                <a:latin typeface="Times New Roman"/>
                <a:cs typeface="Times New Roman"/>
              </a:rPr>
              <a:t>B</a:t>
            </a:r>
            <a:r>
              <a:rPr dirty="0" sz="2400" spc="-25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91440" marR="421322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It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doesn’t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40">
                <a:latin typeface="Times New Roman"/>
                <a:cs typeface="Times New Roman"/>
              </a:rPr>
              <a:t>matter. </a:t>
            </a:r>
            <a:r>
              <a:rPr dirty="0" sz="2400" spc="-55">
                <a:latin typeface="Times New Roman"/>
                <a:cs typeface="Times New Roman"/>
              </a:rPr>
              <a:t>She’s </a:t>
            </a:r>
            <a:r>
              <a:rPr dirty="0" sz="2400">
                <a:latin typeface="Times New Roman"/>
                <a:cs typeface="Times New Roman"/>
              </a:rPr>
              <a:t>still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fired.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2410" y="2488819"/>
            <a:ext cx="458660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Semantic</a:t>
            </a:r>
            <a:r>
              <a:rPr dirty="0" spc="-95"/>
              <a:t> </a:t>
            </a:r>
            <a:r>
              <a:rPr dirty="0" spc="-10"/>
              <a:t>Analysis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23824" rIns="0" bIns="0" rtlCol="0" vert="horz">
            <a:spAutoFit/>
          </a:bodyPr>
          <a:lstStyle/>
          <a:p>
            <a:pPr marL="1379220">
              <a:lnSpc>
                <a:spcPct val="100000"/>
              </a:lnSpc>
              <a:spcBef>
                <a:spcPts val="105"/>
              </a:spcBef>
            </a:pPr>
            <a:r>
              <a:rPr dirty="0"/>
              <a:t>Semantic</a:t>
            </a:r>
            <a:r>
              <a:rPr dirty="0" spc="-80"/>
              <a:t> </a:t>
            </a:r>
            <a:r>
              <a:rPr dirty="0" spc="-1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18871" y="1610309"/>
            <a:ext cx="7855584" cy="3717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327660">
              <a:lnSpc>
                <a:spcPct val="100000"/>
              </a:lnSpc>
              <a:spcBef>
                <a:spcPts val="95"/>
              </a:spcBef>
            </a:pPr>
            <a:r>
              <a:rPr dirty="0" sz="2800" spc="-100">
                <a:latin typeface="Calibri"/>
                <a:cs typeface="Calibri"/>
              </a:rPr>
              <a:t>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Understand</a:t>
            </a:r>
            <a:r>
              <a:rPr dirty="0" sz="2800" spc="-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meaning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sentence,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there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are </a:t>
            </a:r>
            <a:r>
              <a:rPr dirty="0" sz="2800">
                <a:latin typeface="Calibri"/>
                <a:cs typeface="Calibri"/>
              </a:rPr>
              <a:t>three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types</a:t>
            </a:r>
            <a:r>
              <a:rPr dirty="0" sz="2800" spc="-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semantic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analysis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that</a:t>
            </a:r>
            <a:r>
              <a:rPr dirty="0" sz="2800" spc="-6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we</a:t>
            </a:r>
            <a:r>
              <a:rPr dirty="0" sz="2800" spc="-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can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25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352425" marR="96520" indent="-340360">
              <a:lnSpc>
                <a:spcPct val="100000"/>
              </a:lnSpc>
              <a:spcBef>
                <a:spcPts val="2195"/>
              </a:spcBef>
              <a:buAutoNum type="arabicPeriod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determine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Semantic</a:t>
            </a:r>
            <a:r>
              <a:rPr dirty="0" sz="24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Feature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key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sentence</a:t>
            </a:r>
            <a:endParaRPr sz="2400">
              <a:latin typeface="Calibri"/>
              <a:cs typeface="Calibri"/>
            </a:endParaRPr>
          </a:p>
          <a:p>
            <a:pPr marL="353060" indent="-340360">
              <a:lnSpc>
                <a:spcPct val="100000"/>
              </a:lnSpc>
              <a:buAutoNum type="arabicPeriod"/>
              <a:tabLst>
                <a:tab pos="353060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Lexical</a:t>
            </a:r>
            <a:r>
              <a:rPr dirty="0" sz="2400" spc="-6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libri"/>
                <a:cs typeface="Calibri"/>
              </a:rPr>
              <a:t>Relation</a:t>
            </a:r>
            <a:r>
              <a:rPr dirty="0" sz="2400" spc="-7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dirty="0" sz="2400" spc="-10">
                <a:latin typeface="Calibri"/>
                <a:cs typeface="Calibri"/>
              </a:rPr>
              <a:t>sentence</a:t>
            </a:r>
            <a:endParaRPr sz="2400">
              <a:latin typeface="Calibri"/>
              <a:cs typeface="Calibri"/>
            </a:endParaRPr>
          </a:p>
          <a:p>
            <a:pPr marL="352425" marR="5080" indent="-340360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dirty="0" sz="2400">
                <a:latin typeface="Calibri"/>
                <a:cs typeface="Calibri"/>
              </a:rPr>
              <a:t>We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can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analyze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Semantic</a:t>
            </a:r>
            <a:r>
              <a:rPr dirty="0" sz="24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0000"/>
                </a:solidFill>
                <a:latin typeface="Calibri"/>
                <a:cs typeface="Calibri"/>
              </a:rPr>
              <a:t>Roles</a:t>
            </a:r>
            <a:r>
              <a:rPr dirty="0" sz="24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(Thematic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Role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/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Theta </a:t>
            </a:r>
            <a:r>
              <a:rPr dirty="0" sz="2400" spc="-10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Role)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of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key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words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sentence(i.e.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roles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they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fulfill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situation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described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sentence.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297"/>
            <a:ext cx="8965692" cy="67437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6324" y="300227"/>
            <a:ext cx="8491728" cy="625602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524" y="655319"/>
            <a:ext cx="8339328" cy="431749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88340" y="1168653"/>
            <a:ext cx="7858125" cy="39814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Arial MT"/>
                <a:cs typeface="Arial MT"/>
              </a:rPr>
              <a:t>List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Basic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Thematic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Roles</a:t>
            </a:r>
            <a:endParaRPr sz="2000">
              <a:latin typeface="Arial MT"/>
              <a:cs typeface="Arial MT"/>
            </a:endParaRPr>
          </a:p>
          <a:p>
            <a:pPr marL="170180" indent="-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b="1">
                <a:latin typeface="Arial"/>
                <a:cs typeface="Arial"/>
              </a:rPr>
              <a:t>AGENT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initiator 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action,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capable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10">
                <a:latin typeface="Arial MT"/>
                <a:cs typeface="Arial MT"/>
              </a:rPr>
              <a:t> volition.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b="1" i="1">
                <a:latin typeface="Arial"/>
                <a:cs typeface="Arial"/>
              </a:rPr>
              <a:t>Jack</a:t>
            </a:r>
            <a:r>
              <a:rPr dirty="0" sz="2000" spc="-35" b="1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ate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beans.</a:t>
            </a:r>
            <a:endParaRPr sz="2000">
              <a:latin typeface="Arial"/>
              <a:cs typeface="Arial"/>
            </a:endParaRPr>
          </a:p>
          <a:p>
            <a:pPr marL="12700" marR="586740" indent="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spc="-35" b="1">
                <a:latin typeface="Arial"/>
                <a:cs typeface="Arial"/>
              </a:rPr>
              <a:t>PATIENT</a:t>
            </a:r>
            <a:r>
              <a:rPr dirty="0" sz="2000" spc="-35">
                <a:latin typeface="Arial MT"/>
                <a:cs typeface="Arial MT"/>
              </a:rPr>
              <a:t>: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undergoing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effect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action,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often </a:t>
            </a:r>
            <a:r>
              <a:rPr dirty="0" sz="2000">
                <a:latin typeface="Arial MT"/>
                <a:cs typeface="Arial MT"/>
              </a:rPr>
              <a:t>undergoing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change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state.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Sue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mowed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the</a:t>
            </a:r>
            <a:r>
              <a:rPr dirty="0" sz="2000" spc="-40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lawn.</a:t>
            </a:r>
            <a:endParaRPr sz="20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b="1">
                <a:latin typeface="Arial"/>
                <a:cs typeface="Arial"/>
              </a:rPr>
              <a:t>THEME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moved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action,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whose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location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latin typeface="Arial MT"/>
                <a:cs typeface="Arial MT"/>
              </a:rPr>
              <a:t>described.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Fred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threw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the</a:t>
            </a:r>
            <a:r>
              <a:rPr dirty="0" sz="2000" spc="-25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rock</a:t>
            </a:r>
            <a:r>
              <a:rPr dirty="0" sz="2000" spc="-10" i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195580" indent="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b="1">
                <a:latin typeface="Arial"/>
                <a:cs typeface="Arial"/>
              </a:rPr>
              <a:t>EXPERIENCER: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aware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state </a:t>
            </a:r>
            <a:r>
              <a:rPr dirty="0" sz="2000">
                <a:latin typeface="Arial MT"/>
                <a:cs typeface="Arial MT"/>
              </a:rPr>
              <a:t>described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predicate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but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not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control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action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or </a:t>
            </a:r>
            <a:r>
              <a:rPr dirty="0" sz="2000" spc="-10">
                <a:latin typeface="Arial MT"/>
                <a:cs typeface="Arial MT"/>
              </a:rPr>
              <a:t>state.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b="1" i="1">
                <a:latin typeface="Arial"/>
                <a:cs typeface="Arial"/>
              </a:rPr>
              <a:t>Kim</a:t>
            </a:r>
            <a:r>
              <a:rPr dirty="0" sz="2000" spc="-35" b="1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saw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deer.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16939" y="865758"/>
            <a:ext cx="6108065" cy="45916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0180" indent="-15748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70180" algn="l"/>
              </a:tabLst>
            </a:pPr>
            <a:r>
              <a:rPr dirty="0" sz="2000" spc="-10" b="1">
                <a:latin typeface="Arial"/>
                <a:cs typeface="Arial"/>
              </a:rPr>
              <a:t>BENEFICIARY</a:t>
            </a:r>
            <a:r>
              <a:rPr dirty="0" sz="2000" spc="-10">
                <a:latin typeface="Arial MT"/>
                <a:cs typeface="Arial MT"/>
              </a:rPr>
              <a:t>: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whose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benefit</a:t>
            </a:r>
            <a:r>
              <a:rPr dirty="0" sz="2000" spc="-7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action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was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performed.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Mary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studied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hard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her</a:t>
            </a:r>
            <a:r>
              <a:rPr dirty="0" sz="2000" spc="-20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mother</a:t>
            </a:r>
            <a:r>
              <a:rPr dirty="0" sz="2000" spc="-10" i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524510" indent="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b="1">
                <a:latin typeface="Arial"/>
                <a:cs typeface="Arial"/>
              </a:rPr>
              <a:t>INSTRUMENT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action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is </a:t>
            </a:r>
            <a:r>
              <a:rPr dirty="0" sz="2000">
                <a:latin typeface="Arial MT"/>
                <a:cs typeface="Arial MT"/>
              </a:rPr>
              <a:t>performed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something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comes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about.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Fred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opened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lock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with</a:t>
            </a:r>
            <a:r>
              <a:rPr dirty="0" sz="2000" spc="-10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a</a:t>
            </a:r>
            <a:r>
              <a:rPr dirty="0" sz="2000" spc="-25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paper</a:t>
            </a:r>
            <a:r>
              <a:rPr dirty="0" sz="2000" spc="-30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clip</a:t>
            </a:r>
            <a:r>
              <a:rPr dirty="0" sz="2000" spc="-10" i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70180" indent="-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spc="-10" b="1">
                <a:latin typeface="Arial"/>
                <a:cs typeface="Arial"/>
              </a:rPr>
              <a:t>LOCATION</a:t>
            </a:r>
            <a:r>
              <a:rPr dirty="0" sz="2000" spc="-10">
                <a:latin typeface="Arial MT"/>
                <a:cs typeface="Arial MT"/>
              </a:rPr>
              <a:t>:</a:t>
            </a:r>
            <a:r>
              <a:rPr dirty="0" sz="2000" spc="-7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place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something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situated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takes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place.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picture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hangs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above</a:t>
            </a:r>
            <a:r>
              <a:rPr dirty="0" sz="2000" spc="-30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the</a:t>
            </a:r>
            <a:r>
              <a:rPr dirty="0" sz="2000" spc="-30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fireplace</a:t>
            </a:r>
            <a:r>
              <a:rPr dirty="0" sz="2000" spc="-10" i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15900" indent="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b="1">
                <a:latin typeface="Arial"/>
                <a:cs typeface="Arial"/>
              </a:rPr>
              <a:t>GOAL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towards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something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moves, </a:t>
            </a:r>
            <a:r>
              <a:rPr dirty="0" sz="2000">
                <a:latin typeface="Arial MT"/>
                <a:cs typeface="Arial MT"/>
              </a:rPr>
              <a:t>either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literally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metaphorically.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Lee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walked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to</a:t>
            </a:r>
            <a:r>
              <a:rPr dirty="0" sz="2000" spc="-15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school</a:t>
            </a:r>
            <a:r>
              <a:rPr dirty="0" sz="2000" spc="-10" i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12700" marR="243204" indent="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b="1">
                <a:latin typeface="Arial"/>
                <a:cs typeface="Arial"/>
              </a:rPr>
              <a:t>SOURCE</a:t>
            </a:r>
            <a:r>
              <a:rPr dirty="0" sz="2000">
                <a:latin typeface="Arial MT"/>
                <a:cs typeface="Arial MT"/>
              </a:rPr>
              <a:t>: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from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something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moves, </a:t>
            </a:r>
            <a:r>
              <a:rPr dirty="0" sz="2000">
                <a:latin typeface="Arial MT"/>
                <a:cs typeface="Arial MT"/>
              </a:rPr>
              <a:t>either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literally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2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metaphorically.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Sue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ran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from</a:t>
            </a:r>
            <a:r>
              <a:rPr dirty="0" sz="2000" spc="-40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the</a:t>
            </a:r>
            <a:r>
              <a:rPr dirty="0" sz="2000" spc="-20" b="1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policeman</a:t>
            </a:r>
            <a:r>
              <a:rPr dirty="0" sz="2000" spc="-10" i="1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2960370" marR="5080" indent="-1898014">
              <a:lnSpc>
                <a:spcPct val="100000"/>
              </a:lnSpc>
              <a:spcBef>
                <a:spcPts val="105"/>
              </a:spcBef>
            </a:pPr>
            <a:r>
              <a:rPr dirty="0"/>
              <a:t>What</a:t>
            </a:r>
            <a:r>
              <a:rPr dirty="0" spc="-30"/>
              <a:t> </a:t>
            </a:r>
            <a:r>
              <a:rPr dirty="0"/>
              <a:t>else</a:t>
            </a:r>
            <a:r>
              <a:rPr dirty="0" spc="-5"/>
              <a:t> </a:t>
            </a:r>
            <a:r>
              <a:rPr dirty="0"/>
              <a:t>do</a:t>
            </a:r>
            <a:r>
              <a:rPr dirty="0" spc="-65"/>
              <a:t> </a:t>
            </a:r>
            <a:r>
              <a:rPr dirty="0" spc="-10"/>
              <a:t>semantics provide?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4300" rIns="0" bIns="0" rtlCol="0" vert="horz">
            <a:spAutoFit/>
          </a:bodyPr>
          <a:lstStyle/>
          <a:p>
            <a:pPr marL="436245" indent="-342265">
              <a:lnSpc>
                <a:spcPct val="100000"/>
              </a:lnSpc>
              <a:spcBef>
                <a:spcPts val="900"/>
              </a:spcBef>
              <a:buChar char="•"/>
              <a:tabLst>
                <a:tab pos="436245" algn="l"/>
              </a:tabLst>
            </a:pPr>
            <a:r>
              <a:rPr dirty="0" sz="3200"/>
              <a:t>Contextual</a:t>
            </a:r>
            <a:r>
              <a:rPr dirty="0" sz="3200" spc="-140"/>
              <a:t> </a:t>
            </a:r>
            <a:r>
              <a:rPr dirty="0" sz="3200" spc="-10"/>
              <a:t>Meaning</a:t>
            </a:r>
            <a:endParaRPr sz="3200"/>
          </a:p>
          <a:p>
            <a:pPr marL="43624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436245" algn="l"/>
              </a:tabLst>
            </a:pPr>
            <a:r>
              <a:rPr dirty="0" sz="3200"/>
              <a:t>Inferred</a:t>
            </a:r>
            <a:r>
              <a:rPr dirty="0" sz="3200" spc="-155"/>
              <a:t> </a:t>
            </a:r>
            <a:r>
              <a:rPr dirty="0" sz="3200" spc="-10"/>
              <a:t>Relationships</a:t>
            </a:r>
            <a:endParaRPr sz="3200"/>
          </a:p>
          <a:p>
            <a:pPr marL="436245" indent="-342265">
              <a:lnSpc>
                <a:spcPct val="100000"/>
              </a:lnSpc>
              <a:spcBef>
                <a:spcPts val="805"/>
              </a:spcBef>
              <a:buChar char="•"/>
              <a:tabLst>
                <a:tab pos="436245" algn="l"/>
              </a:tabLst>
            </a:pPr>
            <a:r>
              <a:rPr dirty="0" sz="3200"/>
              <a:t>Causality</a:t>
            </a:r>
            <a:r>
              <a:rPr dirty="0" sz="3200" spc="-105"/>
              <a:t> </a:t>
            </a:r>
            <a:r>
              <a:rPr dirty="0" sz="3200"/>
              <a:t>(Casual</a:t>
            </a:r>
            <a:r>
              <a:rPr dirty="0" sz="3200" spc="-100"/>
              <a:t> </a:t>
            </a:r>
            <a:r>
              <a:rPr dirty="0" sz="3200"/>
              <a:t>Relations</a:t>
            </a:r>
            <a:r>
              <a:rPr dirty="0" sz="3200" spc="-125"/>
              <a:t> </a:t>
            </a:r>
            <a:r>
              <a:rPr dirty="0" sz="3200"/>
              <a:t>between</a:t>
            </a:r>
            <a:r>
              <a:rPr dirty="0" sz="3200" spc="-114"/>
              <a:t> </a:t>
            </a:r>
            <a:r>
              <a:rPr dirty="0" sz="3200" spc="-10"/>
              <a:t>words)</a:t>
            </a:r>
            <a:endParaRPr sz="3200"/>
          </a:p>
          <a:p>
            <a:pPr marL="436880" marR="87884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436880" algn="l"/>
              </a:tabLst>
            </a:pPr>
            <a:r>
              <a:rPr dirty="0" sz="3200"/>
              <a:t>Granularity</a:t>
            </a:r>
            <a:r>
              <a:rPr dirty="0" sz="3200" spc="-135"/>
              <a:t> </a:t>
            </a:r>
            <a:r>
              <a:rPr dirty="0" sz="3200"/>
              <a:t>-</a:t>
            </a:r>
            <a:r>
              <a:rPr dirty="0" sz="3200" spc="-90"/>
              <a:t> </a:t>
            </a:r>
            <a:r>
              <a:rPr dirty="0" sz="3200">
                <a:latin typeface="Calibri"/>
                <a:cs typeface="Calibri"/>
              </a:rPr>
              <a:t>Breaking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down</a:t>
            </a:r>
            <a:r>
              <a:rPr dirty="0" sz="3200" spc="-7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an</a:t>
            </a:r>
            <a:r>
              <a:rPr dirty="0" sz="3200" spc="-40">
                <a:latin typeface="Calibri"/>
                <a:cs typeface="Calibri"/>
              </a:rPr>
              <a:t> </a:t>
            </a:r>
            <a:r>
              <a:rPr dirty="0" sz="3200">
                <a:latin typeface="Calibri"/>
                <a:cs typeface="Calibri"/>
              </a:rPr>
              <a:t>event</a:t>
            </a:r>
            <a:r>
              <a:rPr dirty="0" sz="3200" spc="-80">
                <a:latin typeface="Calibri"/>
                <a:cs typeface="Calibri"/>
              </a:rPr>
              <a:t> </a:t>
            </a:r>
            <a:r>
              <a:rPr dirty="0" sz="3200" spc="-20">
                <a:latin typeface="Calibri"/>
                <a:cs typeface="Calibri"/>
              </a:rPr>
              <a:t>into </a:t>
            </a:r>
            <a:r>
              <a:rPr dirty="0" sz="3200">
                <a:latin typeface="Calibri"/>
                <a:cs typeface="Calibri"/>
              </a:rPr>
              <a:t>smaller</a:t>
            </a:r>
            <a:r>
              <a:rPr dirty="0" sz="3200" spc="-75">
                <a:latin typeface="Calibri"/>
                <a:cs typeface="Calibri"/>
              </a:rPr>
              <a:t> </a:t>
            </a:r>
            <a:r>
              <a:rPr dirty="0" sz="3200" spc="-10">
                <a:latin typeface="Calibri"/>
                <a:cs typeface="Calibri"/>
              </a:rPr>
              <a:t>parts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22044" y="1743201"/>
            <a:ext cx="6088380" cy="30670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48514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Arial"/>
                <a:cs typeface="Arial"/>
              </a:rPr>
              <a:t>ACTOR: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performs,</a:t>
            </a:r>
            <a:r>
              <a:rPr dirty="0" sz="2000" spc="-9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effects, </a:t>
            </a:r>
            <a:r>
              <a:rPr dirty="0" sz="2000">
                <a:latin typeface="Arial MT"/>
                <a:cs typeface="Arial MT"/>
              </a:rPr>
              <a:t>instigates,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controls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situation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denoted</a:t>
            </a:r>
            <a:r>
              <a:rPr dirty="0" sz="2000" spc="-6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by</a:t>
            </a:r>
            <a:r>
              <a:rPr dirty="0" sz="2000" spc="-25">
                <a:latin typeface="Arial MT"/>
                <a:cs typeface="Arial MT"/>
              </a:rPr>
              <a:t> the </a:t>
            </a:r>
            <a:r>
              <a:rPr dirty="0" sz="2000">
                <a:latin typeface="Arial MT"/>
                <a:cs typeface="Arial MT"/>
              </a:rPr>
              <a:t>predicate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(supertype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AGENT):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10">
                <a:latin typeface="Arial MT"/>
                <a:cs typeface="Arial MT"/>
              </a:rPr>
              <a:t> </a:t>
            </a:r>
            <a:r>
              <a:rPr dirty="0" sz="2000" b="1" i="1">
                <a:latin typeface="Arial"/>
                <a:cs typeface="Arial"/>
              </a:rPr>
              <a:t>The</a:t>
            </a:r>
            <a:r>
              <a:rPr dirty="0" sz="2000" spc="-20" b="1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bus</a:t>
            </a:r>
            <a:r>
              <a:rPr dirty="0" sz="2000" spc="-10" b="1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hit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pedestrian.</a:t>
            </a:r>
            <a:endParaRPr sz="2000">
              <a:latin typeface="Arial"/>
              <a:cs typeface="Arial"/>
            </a:endParaRPr>
          </a:p>
          <a:p>
            <a:pPr marL="169545" indent="-156845">
              <a:lnSpc>
                <a:spcPct val="100000"/>
              </a:lnSpc>
              <a:buFont typeface="Arial MT"/>
              <a:buChar char="•"/>
              <a:tabLst>
                <a:tab pos="169545" algn="l"/>
              </a:tabLst>
            </a:pPr>
            <a:r>
              <a:rPr dirty="0" sz="2000" spc="-20" b="1">
                <a:latin typeface="Arial"/>
                <a:cs typeface="Arial"/>
              </a:rPr>
              <a:t>RECIPIENT: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a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subtype</a:t>
            </a:r>
            <a:r>
              <a:rPr dirty="0" sz="2000" spc="-5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GOAL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involved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in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actions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describing</a:t>
            </a:r>
            <a:r>
              <a:rPr dirty="0" sz="2000" spc="-6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changes</a:t>
            </a:r>
            <a:r>
              <a:rPr dirty="0" sz="2000" spc="-5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possession.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Bill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sold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the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car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b="1" i="1">
                <a:latin typeface="Arial"/>
                <a:cs typeface="Arial"/>
              </a:rPr>
              <a:t>to</a:t>
            </a:r>
            <a:r>
              <a:rPr dirty="0" sz="2000" spc="-30" b="1" i="1">
                <a:latin typeface="Arial"/>
                <a:cs typeface="Arial"/>
              </a:rPr>
              <a:t> </a:t>
            </a:r>
            <a:r>
              <a:rPr dirty="0" sz="2000" spc="-20" b="1" i="1">
                <a:latin typeface="Arial"/>
                <a:cs typeface="Arial"/>
              </a:rPr>
              <a:t>Mary</a:t>
            </a:r>
            <a:endParaRPr sz="2000">
              <a:latin typeface="Arial"/>
              <a:cs typeface="Arial"/>
            </a:endParaRPr>
          </a:p>
          <a:p>
            <a:pPr marL="12700" marR="5080" indent="157480">
              <a:lnSpc>
                <a:spcPct val="100000"/>
              </a:lnSpc>
              <a:buFont typeface="Arial MT"/>
              <a:buChar char="•"/>
              <a:tabLst>
                <a:tab pos="170180" algn="l"/>
              </a:tabLst>
            </a:pPr>
            <a:r>
              <a:rPr dirty="0" sz="2000" spc="-10" b="1">
                <a:latin typeface="Arial"/>
                <a:cs typeface="Arial"/>
              </a:rPr>
              <a:t>PERCEPT/STIMULUS:</a:t>
            </a:r>
            <a:r>
              <a:rPr dirty="0" sz="2000" spc="-5" b="1">
                <a:latin typeface="Arial"/>
                <a:cs typeface="Arial"/>
              </a:rPr>
              <a:t> </a:t>
            </a: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entity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which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is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perceived </a:t>
            </a:r>
            <a:r>
              <a:rPr dirty="0" sz="2000">
                <a:latin typeface="Arial MT"/>
                <a:cs typeface="Arial MT"/>
              </a:rPr>
              <a:t>or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experienced.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40"/>
              </a:lnSpc>
            </a:pPr>
            <a:r>
              <a:rPr dirty="0" sz="2000">
                <a:latin typeface="Arial MT"/>
                <a:cs typeface="Arial MT"/>
              </a:rPr>
              <a:t>–</a:t>
            </a:r>
            <a:r>
              <a:rPr dirty="0" sz="2000" spc="-5">
                <a:latin typeface="Arial MT"/>
                <a:cs typeface="Arial MT"/>
              </a:rPr>
              <a:t> </a:t>
            </a:r>
            <a:r>
              <a:rPr dirty="0" sz="2000" i="1">
                <a:latin typeface="Arial"/>
                <a:cs typeface="Arial"/>
              </a:rPr>
              <a:t>Mary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fears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spc="-10" b="1" i="1">
                <a:latin typeface="Arial"/>
                <a:cs typeface="Arial"/>
              </a:rPr>
              <a:t>thunder.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57641"/>
            <a:ext cx="8077200" cy="492370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1257300"/>
            <a:ext cx="75438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371600"/>
            <a:ext cx="7391400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19200"/>
            <a:ext cx="7772400" cy="51678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767965" marR="5080" indent="-192849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20"/>
              <a:t> </a:t>
            </a:r>
            <a:r>
              <a:rPr dirty="0"/>
              <a:t>Problem</a:t>
            </a:r>
            <a:r>
              <a:rPr dirty="0" spc="-15"/>
              <a:t>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10"/>
              <a:t>Semantic Ambiguity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2790444" cy="24292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3000" y="1828800"/>
            <a:ext cx="2714244" cy="1876044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438147" y="3942333"/>
            <a:ext cx="17767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 MT"/>
                <a:cs typeface="Arial MT"/>
              </a:rPr>
              <a:t>context=food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265165" y="3905757"/>
            <a:ext cx="24530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Arial MT"/>
                <a:cs typeface="Arial MT"/>
              </a:rPr>
              <a:t>context=hardware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65149" y="4582109"/>
            <a:ext cx="7766050" cy="2150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Arial MT"/>
                <a:cs typeface="Arial MT"/>
              </a:rPr>
              <a:t>Did</a:t>
            </a:r>
            <a:r>
              <a:rPr dirty="0" sz="3600" spc="-3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you</a:t>
            </a:r>
            <a:r>
              <a:rPr dirty="0" sz="3600" spc="-4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say</a:t>
            </a:r>
            <a:r>
              <a:rPr dirty="0" sz="3600" spc="-3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you</a:t>
            </a:r>
            <a:r>
              <a:rPr dirty="0" sz="3600" spc="-45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were</a:t>
            </a:r>
            <a:r>
              <a:rPr dirty="0" sz="3600" spc="-20">
                <a:latin typeface="Arial MT"/>
                <a:cs typeface="Arial MT"/>
              </a:rPr>
              <a:t> </a:t>
            </a:r>
            <a:r>
              <a:rPr dirty="0" sz="3600">
                <a:latin typeface="Arial MT"/>
                <a:cs typeface="Arial MT"/>
              </a:rPr>
              <a:t>looking</a:t>
            </a:r>
            <a:r>
              <a:rPr dirty="0" sz="3600" spc="-65">
                <a:latin typeface="Arial MT"/>
                <a:cs typeface="Arial MT"/>
              </a:rPr>
              <a:t> </a:t>
            </a:r>
            <a:r>
              <a:rPr dirty="0" sz="3600" spc="-25">
                <a:latin typeface="Arial MT"/>
                <a:cs typeface="Arial MT"/>
              </a:rPr>
              <a:t>for</a:t>
            </a:r>
            <a:endParaRPr sz="3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3600" b="1">
                <a:latin typeface="Arial"/>
                <a:cs typeface="Arial"/>
              </a:rPr>
              <a:t>mixed</a:t>
            </a:r>
            <a:r>
              <a:rPr dirty="0" sz="3600" spc="-105" b="1">
                <a:latin typeface="Arial"/>
                <a:cs typeface="Arial"/>
              </a:rPr>
              <a:t> </a:t>
            </a:r>
            <a:r>
              <a:rPr dirty="0" sz="3600" spc="-10" b="1">
                <a:latin typeface="Arial"/>
                <a:cs typeface="Arial"/>
              </a:rPr>
              <a:t>nuts</a:t>
            </a:r>
            <a:r>
              <a:rPr dirty="0" sz="3600" spc="-10">
                <a:latin typeface="Arial MT"/>
                <a:cs typeface="Arial MT"/>
              </a:rPr>
              <a:t>?</a:t>
            </a:r>
            <a:endParaRPr sz="3600">
              <a:latin typeface="Arial MT"/>
              <a:cs typeface="Arial MT"/>
            </a:endParaRPr>
          </a:p>
          <a:p>
            <a:pPr marL="2299970" marR="5080">
              <a:lnSpc>
                <a:spcPct val="100000"/>
              </a:lnSpc>
              <a:spcBef>
                <a:spcPts val="2325"/>
              </a:spcBef>
            </a:pPr>
            <a:r>
              <a:rPr dirty="0" sz="2400">
                <a:latin typeface="Arial MT"/>
                <a:cs typeface="Arial MT"/>
              </a:rPr>
              <a:t>People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use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b="1">
                <a:latin typeface="Arial"/>
                <a:cs typeface="Arial"/>
              </a:rPr>
              <a:t>context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derive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correct meaning.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1244" y="928895"/>
            <a:ext cx="3680176" cy="35369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0741" y="629157"/>
            <a:ext cx="3374390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Word</a:t>
            </a:r>
            <a:r>
              <a:rPr dirty="0" spc="-95"/>
              <a:t> </a:t>
            </a:r>
            <a:r>
              <a:rPr dirty="0" spc="-10"/>
              <a:t>Senses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023486" y="5482234"/>
            <a:ext cx="11950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0" b="1">
                <a:latin typeface="Times New Roman"/>
                <a:cs typeface="Times New Roman"/>
              </a:rPr>
              <a:t>“run”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890837" y="1524000"/>
            <a:ext cx="2844165" cy="3966845"/>
            <a:chOff x="2890837" y="1524000"/>
            <a:chExt cx="2844165" cy="3966845"/>
          </a:xfrm>
        </p:grpSpPr>
        <p:sp>
          <p:nvSpPr>
            <p:cNvPr id="6" name="object 6" descr=""/>
            <p:cNvSpPr/>
            <p:nvPr/>
          </p:nvSpPr>
          <p:spPr>
            <a:xfrm>
              <a:off x="3359150" y="2061337"/>
              <a:ext cx="845819" cy="3429635"/>
            </a:xfrm>
            <a:custGeom>
              <a:avLst/>
              <a:gdLst/>
              <a:ahLst/>
              <a:cxnLst/>
              <a:rect l="l" t="t" r="r" b="b"/>
              <a:pathLst>
                <a:path w="845820" h="3429635">
                  <a:moveTo>
                    <a:pt x="27812" y="0"/>
                  </a:moveTo>
                  <a:lnTo>
                    <a:pt x="0" y="6603"/>
                  </a:lnTo>
                  <a:lnTo>
                    <a:pt x="817879" y="3429127"/>
                  </a:lnTo>
                  <a:lnTo>
                    <a:pt x="845565" y="3422523"/>
                  </a:lnTo>
                  <a:lnTo>
                    <a:pt x="278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31463" y="1981200"/>
              <a:ext cx="83312" cy="93345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4256150" y="2142362"/>
              <a:ext cx="177165" cy="3344545"/>
            </a:xfrm>
            <a:custGeom>
              <a:avLst/>
              <a:gdLst/>
              <a:ahLst/>
              <a:cxnLst/>
              <a:rect l="l" t="t" r="r" b="b"/>
              <a:pathLst>
                <a:path w="177164" h="3344545">
                  <a:moveTo>
                    <a:pt x="28448" y="0"/>
                  </a:moveTo>
                  <a:lnTo>
                    <a:pt x="0" y="1270"/>
                  </a:lnTo>
                  <a:lnTo>
                    <a:pt x="148589" y="3344037"/>
                  </a:lnTo>
                  <a:lnTo>
                    <a:pt x="177037" y="3342767"/>
                  </a:lnTo>
                  <a:lnTo>
                    <a:pt x="28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27575" y="2057400"/>
              <a:ext cx="85598" cy="8750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634483" y="2292730"/>
              <a:ext cx="473075" cy="3196590"/>
            </a:xfrm>
            <a:custGeom>
              <a:avLst/>
              <a:gdLst/>
              <a:ahLst/>
              <a:cxnLst/>
              <a:rect l="l" t="t" r="r" b="b"/>
              <a:pathLst>
                <a:path w="473075" h="3196590">
                  <a:moveTo>
                    <a:pt x="444500" y="0"/>
                  </a:moveTo>
                  <a:lnTo>
                    <a:pt x="0" y="3192145"/>
                  </a:lnTo>
                  <a:lnTo>
                    <a:pt x="28193" y="3196209"/>
                  </a:lnTo>
                  <a:lnTo>
                    <a:pt x="472820" y="3937"/>
                  </a:lnTo>
                  <a:lnTo>
                    <a:pt x="444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0663" y="2209800"/>
              <a:ext cx="84836" cy="90804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4558283" y="2142362"/>
              <a:ext cx="177165" cy="3344545"/>
            </a:xfrm>
            <a:custGeom>
              <a:avLst/>
              <a:gdLst/>
              <a:ahLst/>
              <a:cxnLst/>
              <a:rect l="l" t="t" r="r" b="b"/>
              <a:pathLst>
                <a:path w="177164" h="3344545">
                  <a:moveTo>
                    <a:pt x="148589" y="0"/>
                  </a:moveTo>
                  <a:lnTo>
                    <a:pt x="0" y="3342767"/>
                  </a:lnTo>
                  <a:lnTo>
                    <a:pt x="28448" y="3344037"/>
                  </a:lnTo>
                  <a:lnTo>
                    <a:pt x="177037" y="1270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78298" y="2057400"/>
              <a:ext cx="85598" cy="87502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786883" y="1984629"/>
              <a:ext cx="920115" cy="3506470"/>
            </a:xfrm>
            <a:custGeom>
              <a:avLst/>
              <a:gdLst/>
              <a:ahLst/>
              <a:cxnLst/>
              <a:rect l="l" t="t" r="r" b="b"/>
              <a:pathLst>
                <a:path w="920114" h="3506470">
                  <a:moveTo>
                    <a:pt x="892428" y="0"/>
                  </a:moveTo>
                  <a:lnTo>
                    <a:pt x="0" y="3498977"/>
                  </a:lnTo>
                  <a:lnTo>
                    <a:pt x="27686" y="3506089"/>
                  </a:lnTo>
                  <a:lnTo>
                    <a:pt x="920114" y="6985"/>
                  </a:lnTo>
                  <a:lnTo>
                    <a:pt x="8924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651754" y="1905000"/>
              <a:ext cx="82931" cy="93725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105147" y="1608709"/>
              <a:ext cx="252095" cy="3879215"/>
            </a:xfrm>
            <a:custGeom>
              <a:avLst/>
              <a:gdLst/>
              <a:ahLst/>
              <a:cxnLst/>
              <a:rect l="l" t="t" r="r" b="b"/>
              <a:pathLst>
                <a:path w="252095" h="3879215">
                  <a:moveTo>
                    <a:pt x="28575" y="0"/>
                  </a:moveTo>
                  <a:lnTo>
                    <a:pt x="0" y="1650"/>
                  </a:lnTo>
                  <a:lnTo>
                    <a:pt x="223519" y="3878706"/>
                  </a:lnTo>
                  <a:lnTo>
                    <a:pt x="251967" y="3877182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76700" y="1524000"/>
              <a:ext cx="85471" cy="88011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3061462" y="2362835"/>
              <a:ext cx="1067435" cy="3128010"/>
            </a:xfrm>
            <a:custGeom>
              <a:avLst/>
              <a:gdLst/>
              <a:ahLst/>
              <a:cxnLst/>
              <a:rect l="l" t="t" r="r" b="b"/>
              <a:pathLst>
                <a:path w="1067435" h="3128010">
                  <a:moveTo>
                    <a:pt x="27177" y="0"/>
                  </a:moveTo>
                  <a:lnTo>
                    <a:pt x="0" y="9016"/>
                  </a:lnTo>
                  <a:lnTo>
                    <a:pt x="1039749" y="3127629"/>
                  </a:lnTo>
                  <a:lnTo>
                    <a:pt x="1066927" y="3118485"/>
                  </a:lnTo>
                  <a:lnTo>
                    <a:pt x="271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4284" y="2286000"/>
              <a:ext cx="81407" cy="9486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2895600" y="1981200"/>
              <a:ext cx="302260" cy="317500"/>
            </a:xfrm>
            <a:custGeom>
              <a:avLst/>
              <a:gdLst/>
              <a:ahLst/>
              <a:cxnLst/>
              <a:rect l="l" t="t" r="r" b="b"/>
              <a:pathLst>
                <a:path w="302260" h="317500">
                  <a:moveTo>
                    <a:pt x="150875" y="0"/>
                  </a:moveTo>
                  <a:lnTo>
                    <a:pt x="103250" y="8127"/>
                  </a:lnTo>
                  <a:lnTo>
                    <a:pt x="61849" y="30607"/>
                  </a:lnTo>
                  <a:lnTo>
                    <a:pt x="29082" y="64897"/>
                  </a:lnTo>
                  <a:lnTo>
                    <a:pt x="7747" y="108458"/>
                  </a:lnTo>
                  <a:lnTo>
                    <a:pt x="0" y="158496"/>
                  </a:lnTo>
                  <a:lnTo>
                    <a:pt x="7747" y="208534"/>
                  </a:lnTo>
                  <a:lnTo>
                    <a:pt x="29082" y="252095"/>
                  </a:lnTo>
                  <a:lnTo>
                    <a:pt x="61849" y="286385"/>
                  </a:lnTo>
                  <a:lnTo>
                    <a:pt x="103250" y="308863"/>
                  </a:lnTo>
                  <a:lnTo>
                    <a:pt x="150875" y="316991"/>
                  </a:lnTo>
                  <a:lnTo>
                    <a:pt x="198627" y="308863"/>
                  </a:lnTo>
                  <a:lnTo>
                    <a:pt x="240030" y="286385"/>
                  </a:lnTo>
                  <a:lnTo>
                    <a:pt x="272669" y="252095"/>
                  </a:lnTo>
                  <a:lnTo>
                    <a:pt x="294005" y="208534"/>
                  </a:lnTo>
                  <a:lnTo>
                    <a:pt x="301751" y="158496"/>
                  </a:lnTo>
                  <a:lnTo>
                    <a:pt x="294005" y="108458"/>
                  </a:lnTo>
                  <a:lnTo>
                    <a:pt x="272669" y="64897"/>
                  </a:lnTo>
                  <a:lnTo>
                    <a:pt x="240030" y="30607"/>
                  </a:lnTo>
                  <a:lnTo>
                    <a:pt x="198627" y="8127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895600" y="1981200"/>
              <a:ext cx="302260" cy="317500"/>
            </a:xfrm>
            <a:custGeom>
              <a:avLst/>
              <a:gdLst/>
              <a:ahLst/>
              <a:cxnLst/>
              <a:rect l="l" t="t" r="r" b="b"/>
              <a:pathLst>
                <a:path w="302260" h="317500">
                  <a:moveTo>
                    <a:pt x="0" y="158496"/>
                  </a:moveTo>
                  <a:lnTo>
                    <a:pt x="7747" y="108458"/>
                  </a:lnTo>
                  <a:lnTo>
                    <a:pt x="29082" y="64897"/>
                  </a:lnTo>
                  <a:lnTo>
                    <a:pt x="61849" y="30607"/>
                  </a:lnTo>
                  <a:lnTo>
                    <a:pt x="103250" y="8127"/>
                  </a:lnTo>
                  <a:lnTo>
                    <a:pt x="150875" y="0"/>
                  </a:lnTo>
                  <a:lnTo>
                    <a:pt x="198627" y="8127"/>
                  </a:lnTo>
                  <a:lnTo>
                    <a:pt x="240030" y="30607"/>
                  </a:lnTo>
                  <a:lnTo>
                    <a:pt x="272669" y="64897"/>
                  </a:lnTo>
                  <a:lnTo>
                    <a:pt x="294005" y="108458"/>
                  </a:lnTo>
                  <a:lnTo>
                    <a:pt x="301751" y="158496"/>
                  </a:lnTo>
                  <a:lnTo>
                    <a:pt x="294005" y="208534"/>
                  </a:lnTo>
                  <a:lnTo>
                    <a:pt x="272669" y="252095"/>
                  </a:lnTo>
                  <a:lnTo>
                    <a:pt x="240030" y="286385"/>
                  </a:lnTo>
                  <a:lnTo>
                    <a:pt x="198627" y="308863"/>
                  </a:lnTo>
                  <a:lnTo>
                    <a:pt x="150875" y="316991"/>
                  </a:lnTo>
                  <a:lnTo>
                    <a:pt x="103250" y="308863"/>
                  </a:lnTo>
                  <a:lnTo>
                    <a:pt x="61849" y="286385"/>
                  </a:lnTo>
                  <a:lnTo>
                    <a:pt x="29082" y="252095"/>
                  </a:lnTo>
                  <a:lnTo>
                    <a:pt x="7747" y="20853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2929254" y="2056637"/>
            <a:ext cx="2057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latin typeface="Arial"/>
                <a:cs typeface="Arial"/>
              </a:rPr>
              <a:t>tall </a:t>
            </a:r>
            <a:r>
              <a:rPr dirty="0" sz="1000" spc="-50" b="1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195637" y="1214437"/>
            <a:ext cx="1209040" cy="784225"/>
            <a:chOff x="3195637" y="1214437"/>
            <a:chExt cx="1209040" cy="784225"/>
          </a:xfrm>
        </p:grpSpPr>
        <p:sp>
          <p:nvSpPr>
            <p:cNvPr id="24" name="object 24" descr=""/>
            <p:cNvSpPr/>
            <p:nvPr/>
          </p:nvSpPr>
          <p:spPr>
            <a:xfrm>
              <a:off x="3200400" y="1676400"/>
              <a:ext cx="269875" cy="317500"/>
            </a:xfrm>
            <a:custGeom>
              <a:avLst/>
              <a:gdLst/>
              <a:ahLst/>
              <a:cxnLst/>
              <a:rect l="l" t="t" r="r" b="b"/>
              <a:pathLst>
                <a:path w="269875" h="317500">
                  <a:moveTo>
                    <a:pt x="134874" y="0"/>
                  </a:moveTo>
                  <a:lnTo>
                    <a:pt x="92328" y="8127"/>
                  </a:lnTo>
                  <a:lnTo>
                    <a:pt x="55245" y="30607"/>
                  </a:lnTo>
                  <a:lnTo>
                    <a:pt x="26035" y="64897"/>
                  </a:lnTo>
                  <a:lnTo>
                    <a:pt x="6857" y="108458"/>
                  </a:lnTo>
                  <a:lnTo>
                    <a:pt x="0" y="158496"/>
                  </a:lnTo>
                  <a:lnTo>
                    <a:pt x="6857" y="208534"/>
                  </a:lnTo>
                  <a:lnTo>
                    <a:pt x="26035" y="252095"/>
                  </a:lnTo>
                  <a:lnTo>
                    <a:pt x="55245" y="286385"/>
                  </a:lnTo>
                  <a:lnTo>
                    <a:pt x="92328" y="308863"/>
                  </a:lnTo>
                  <a:lnTo>
                    <a:pt x="134874" y="316991"/>
                  </a:lnTo>
                  <a:lnTo>
                    <a:pt x="177546" y="308863"/>
                  </a:lnTo>
                  <a:lnTo>
                    <a:pt x="214502" y="286385"/>
                  </a:lnTo>
                  <a:lnTo>
                    <a:pt x="243712" y="252095"/>
                  </a:lnTo>
                  <a:lnTo>
                    <a:pt x="262889" y="208534"/>
                  </a:lnTo>
                  <a:lnTo>
                    <a:pt x="269748" y="158496"/>
                  </a:lnTo>
                  <a:lnTo>
                    <a:pt x="262889" y="108458"/>
                  </a:lnTo>
                  <a:lnTo>
                    <a:pt x="243712" y="64897"/>
                  </a:lnTo>
                  <a:lnTo>
                    <a:pt x="214502" y="30607"/>
                  </a:lnTo>
                  <a:lnTo>
                    <a:pt x="177546" y="8127"/>
                  </a:lnTo>
                  <a:lnTo>
                    <a:pt x="134874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200400" y="1676400"/>
              <a:ext cx="269875" cy="317500"/>
            </a:xfrm>
            <a:custGeom>
              <a:avLst/>
              <a:gdLst/>
              <a:ahLst/>
              <a:cxnLst/>
              <a:rect l="l" t="t" r="r" b="b"/>
              <a:pathLst>
                <a:path w="269875" h="317500">
                  <a:moveTo>
                    <a:pt x="0" y="158496"/>
                  </a:moveTo>
                  <a:lnTo>
                    <a:pt x="6857" y="108458"/>
                  </a:lnTo>
                  <a:lnTo>
                    <a:pt x="26035" y="64897"/>
                  </a:lnTo>
                  <a:lnTo>
                    <a:pt x="55245" y="30607"/>
                  </a:lnTo>
                  <a:lnTo>
                    <a:pt x="92328" y="8127"/>
                  </a:lnTo>
                  <a:lnTo>
                    <a:pt x="134874" y="0"/>
                  </a:lnTo>
                  <a:lnTo>
                    <a:pt x="177546" y="8127"/>
                  </a:lnTo>
                  <a:lnTo>
                    <a:pt x="214502" y="30607"/>
                  </a:lnTo>
                  <a:lnTo>
                    <a:pt x="243712" y="64897"/>
                  </a:lnTo>
                  <a:lnTo>
                    <a:pt x="262889" y="108458"/>
                  </a:lnTo>
                  <a:lnTo>
                    <a:pt x="269748" y="158496"/>
                  </a:lnTo>
                  <a:lnTo>
                    <a:pt x="262889" y="208534"/>
                  </a:lnTo>
                  <a:lnTo>
                    <a:pt x="243712" y="252095"/>
                  </a:lnTo>
                  <a:lnTo>
                    <a:pt x="214502" y="286385"/>
                  </a:lnTo>
                  <a:lnTo>
                    <a:pt x="177546" y="308863"/>
                  </a:lnTo>
                  <a:lnTo>
                    <a:pt x="134874" y="316991"/>
                  </a:lnTo>
                  <a:lnTo>
                    <a:pt x="92328" y="308863"/>
                  </a:lnTo>
                  <a:lnTo>
                    <a:pt x="55245" y="286385"/>
                  </a:lnTo>
                  <a:lnTo>
                    <a:pt x="26035" y="252095"/>
                  </a:lnTo>
                  <a:lnTo>
                    <a:pt x="6857" y="20853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3810000" y="1219200"/>
              <a:ext cx="589915" cy="317500"/>
            </a:xfrm>
            <a:custGeom>
              <a:avLst/>
              <a:gdLst/>
              <a:ahLst/>
              <a:cxnLst/>
              <a:rect l="l" t="t" r="r" b="b"/>
              <a:pathLst>
                <a:path w="589914" h="317500">
                  <a:moveTo>
                    <a:pt x="294766" y="0"/>
                  </a:moveTo>
                  <a:lnTo>
                    <a:pt x="235330" y="3175"/>
                  </a:lnTo>
                  <a:lnTo>
                    <a:pt x="179959" y="12446"/>
                  </a:lnTo>
                  <a:lnTo>
                    <a:pt x="129921" y="27050"/>
                  </a:lnTo>
                  <a:lnTo>
                    <a:pt x="86360" y="46482"/>
                  </a:lnTo>
                  <a:lnTo>
                    <a:pt x="50291" y="69850"/>
                  </a:lnTo>
                  <a:lnTo>
                    <a:pt x="23113" y="96774"/>
                  </a:lnTo>
                  <a:lnTo>
                    <a:pt x="0" y="158496"/>
                  </a:lnTo>
                  <a:lnTo>
                    <a:pt x="5969" y="190373"/>
                  </a:lnTo>
                  <a:lnTo>
                    <a:pt x="50291" y="247141"/>
                  </a:lnTo>
                  <a:lnTo>
                    <a:pt x="86360" y="270510"/>
                  </a:lnTo>
                  <a:lnTo>
                    <a:pt x="129921" y="289940"/>
                  </a:lnTo>
                  <a:lnTo>
                    <a:pt x="179959" y="304546"/>
                  </a:lnTo>
                  <a:lnTo>
                    <a:pt x="235330" y="313816"/>
                  </a:lnTo>
                  <a:lnTo>
                    <a:pt x="294766" y="316991"/>
                  </a:lnTo>
                  <a:lnTo>
                    <a:pt x="354202" y="313816"/>
                  </a:lnTo>
                  <a:lnTo>
                    <a:pt x="409448" y="304546"/>
                  </a:lnTo>
                  <a:lnTo>
                    <a:pt x="459486" y="289940"/>
                  </a:lnTo>
                  <a:lnTo>
                    <a:pt x="503174" y="270510"/>
                  </a:lnTo>
                  <a:lnTo>
                    <a:pt x="539114" y="247141"/>
                  </a:lnTo>
                  <a:lnTo>
                    <a:pt x="566292" y="220217"/>
                  </a:lnTo>
                  <a:lnTo>
                    <a:pt x="589534" y="158496"/>
                  </a:lnTo>
                  <a:lnTo>
                    <a:pt x="583564" y="126619"/>
                  </a:lnTo>
                  <a:lnTo>
                    <a:pt x="539114" y="69850"/>
                  </a:lnTo>
                  <a:lnTo>
                    <a:pt x="503174" y="46482"/>
                  </a:lnTo>
                  <a:lnTo>
                    <a:pt x="459486" y="27050"/>
                  </a:lnTo>
                  <a:lnTo>
                    <a:pt x="409448" y="12446"/>
                  </a:lnTo>
                  <a:lnTo>
                    <a:pt x="354202" y="3175"/>
                  </a:lnTo>
                  <a:lnTo>
                    <a:pt x="29476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810000" y="1219200"/>
              <a:ext cx="589915" cy="317500"/>
            </a:xfrm>
            <a:custGeom>
              <a:avLst/>
              <a:gdLst/>
              <a:ahLst/>
              <a:cxnLst/>
              <a:rect l="l" t="t" r="r" b="b"/>
              <a:pathLst>
                <a:path w="589914" h="317500">
                  <a:moveTo>
                    <a:pt x="0" y="158496"/>
                  </a:moveTo>
                  <a:lnTo>
                    <a:pt x="23113" y="96774"/>
                  </a:lnTo>
                  <a:lnTo>
                    <a:pt x="50291" y="69850"/>
                  </a:lnTo>
                  <a:lnTo>
                    <a:pt x="86360" y="46482"/>
                  </a:lnTo>
                  <a:lnTo>
                    <a:pt x="129921" y="27050"/>
                  </a:lnTo>
                  <a:lnTo>
                    <a:pt x="179959" y="12446"/>
                  </a:lnTo>
                  <a:lnTo>
                    <a:pt x="235330" y="3175"/>
                  </a:lnTo>
                  <a:lnTo>
                    <a:pt x="294766" y="0"/>
                  </a:lnTo>
                  <a:lnTo>
                    <a:pt x="354202" y="3175"/>
                  </a:lnTo>
                  <a:lnTo>
                    <a:pt x="409448" y="12446"/>
                  </a:lnTo>
                  <a:lnTo>
                    <a:pt x="459486" y="27050"/>
                  </a:lnTo>
                  <a:lnTo>
                    <a:pt x="503174" y="46482"/>
                  </a:lnTo>
                  <a:lnTo>
                    <a:pt x="539114" y="69850"/>
                  </a:lnTo>
                  <a:lnTo>
                    <a:pt x="566292" y="96774"/>
                  </a:lnTo>
                  <a:lnTo>
                    <a:pt x="589534" y="158496"/>
                  </a:lnTo>
                  <a:lnTo>
                    <a:pt x="583564" y="190373"/>
                  </a:lnTo>
                  <a:lnTo>
                    <a:pt x="539114" y="247141"/>
                  </a:lnTo>
                  <a:lnTo>
                    <a:pt x="503174" y="270510"/>
                  </a:lnTo>
                  <a:lnTo>
                    <a:pt x="459486" y="289940"/>
                  </a:lnTo>
                  <a:lnTo>
                    <a:pt x="409448" y="304546"/>
                  </a:lnTo>
                  <a:lnTo>
                    <a:pt x="354202" y="313816"/>
                  </a:lnTo>
                  <a:lnTo>
                    <a:pt x="294766" y="316991"/>
                  </a:lnTo>
                  <a:lnTo>
                    <a:pt x="235330" y="313816"/>
                  </a:lnTo>
                  <a:lnTo>
                    <a:pt x="179959" y="304546"/>
                  </a:lnTo>
                  <a:lnTo>
                    <a:pt x="129921" y="289940"/>
                  </a:lnTo>
                  <a:lnTo>
                    <a:pt x="86360" y="270510"/>
                  </a:lnTo>
                  <a:lnTo>
                    <a:pt x="50291" y="247141"/>
                  </a:lnTo>
                  <a:lnTo>
                    <a:pt x="23113" y="220217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3885946" y="1294256"/>
            <a:ext cx="3841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footra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491037" y="1290637"/>
            <a:ext cx="451484" cy="327025"/>
            <a:chOff x="4491037" y="1290637"/>
            <a:chExt cx="451484" cy="327025"/>
          </a:xfrm>
        </p:grpSpPr>
        <p:sp>
          <p:nvSpPr>
            <p:cNvPr id="30" name="object 30" descr=""/>
            <p:cNvSpPr/>
            <p:nvPr/>
          </p:nvSpPr>
          <p:spPr>
            <a:xfrm>
              <a:off x="4495800" y="1295400"/>
              <a:ext cx="441959" cy="317500"/>
            </a:xfrm>
            <a:custGeom>
              <a:avLst/>
              <a:gdLst/>
              <a:ahLst/>
              <a:cxnLst/>
              <a:rect l="l" t="t" r="r" b="b"/>
              <a:pathLst>
                <a:path w="441960" h="317500">
                  <a:moveTo>
                    <a:pt x="220979" y="0"/>
                  </a:moveTo>
                  <a:lnTo>
                    <a:pt x="170307" y="4190"/>
                  </a:lnTo>
                  <a:lnTo>
                    <a:pt x="123825" y="16128"/>
                  </a:lnTo>
                  <a:lnTo>
                    <a:pt x="82803" y="34798"/>
                  </a:lnTo>
                  <a:lnTo>
                    <a:pt x="48513" y="59436"/>
                  </a:lnTo>
                  <a:lnTo>
                    <a:pt x="22478" y="88773"/>
                  </a:lnTo>
                  <a:lnTo>
                    <a:pt x="0" y="158496"/>
                  </a:lnTo>
                  <a:lnTo>
                    <a:pt x="5841" y="194817"/>
                  </a:lnTo>
                  <a:lnTo>
                    <a:pt x="48513" y="257555"/>
                  </a:lnTo>
                  <a:lnTo>
                    <a:pt x="82803" y="282194"/>
                  </a:lnTo>
                  <a:lnTo>
                    <a:pt x="123825" y="300863"/>
                  </a:lnTo>
                  <a:lnTo>
                    <a:pt x="170307" y="312800"/>
                  </a:lnTo>
                  <a:lnTo>
                    <a:pt x="220979" y="316991"/>
                  </a:lnTo>
                  <a:lnTo>
                    <a:pt x="271652" y="312800"/>
                  </a:lnTo>
                  <a:lnTo>
                    <a:pt x="318135" y="300863"/>
                  </a:lnTo>
                  <a:lnTo>
                    <a:pt x="359155" y="282194"/>
                  </a:lnTo>
                  <a:lnTo>
                    <a:pt x="393446" y="257555"/>
                  </a:lnTo>
                  <a:lnTo>
                    <a:pt x="419480" y="228219"/>
                  </a:lnTo>
                  <a:lnTo>
                    <a:pt x="441960" y="158496"/>
                  </a:lnTo>
                  <a:lnTo>
                    <a:pt x="436117" y="122174"/>
                  </a:lnTo>
                  <a:lnTo>
                    <a:pt x="393446" y="59436"/>
                  </a:lnTo>
                  <a:lnTo>
                    <a:pt x="359155" y="34798"/>
                  </a:lnTo>
                  <a:lnTo>
                    <a:pt x="318135" y="16128"/>
                  </a:lnTo>
                  <a:lnTo>
                    <a:pt x="271652" y="4190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95800" y="1295400"/>
              <a:ext cx="441959" cy="317500"/>
            </a:xfrm>
            <a:custGeom>
              <a:avLst/>
              <a:gdLst/>
              <a:ahLst/>
              <a:cxnLst/>
              <a:rect l="l" t="t" r="r" b="b"/>
              <a:pathLst>
                <a:path w="441960" h="317500">
                  <a:moveTo>
                    <a:pt x="0" y="158496"/>
                  </a:moveTo>
                  <a:lnTo>
                    <a:pt x="22478" y="88773"/>
                  </a:lnTo>
                  <a:lnTo>
                    <a:pt x="48513" y="59436"/>
                  </a:lnTo>
                  <a:lnTo>
                    <a:pt x="82803" y="34798"/>
                  </a:lnTo>
                  <a:lnTo>
                    <a:pt x="123825" y="16128"/>
                  </a:lnTo>
                  <a:lnTo>
                    <a:pt x="170307" y="4190"/>
                  </a:lnTo>
                  <a:lnTo>
                    <a:pt x="220979" y="0"/>
                  </a:lnTo>
                  <a:lnTo>
                    <a:pt x="271652" y="4190"/>
                  </a:lnTo>
                  <a:lnTo>
                    <a:pt x="318135" y="16128"/>
                  </a:lnTo>
                  <a:lnTo>
                    <a:pt x="359155" y="34798"/>
                  </a:lnTo>
                  <a:lnTo>
                    <a:pt x="393446" y="59436"/>
                  </a:lnTo>
                  <a:lnTo>
                    <a:pt x="419480" y="88773"/>
                  </a:lnTo>
                  <a:lnTo>
                    <a:pt x="441960" y="158496"/>
                  </a:lnTo>
                  <a:lnTo>
                    <a:pt x="436117" y="194817"/>
                  </a:lnTo>
                  <a:lnTo>
                    <a:pt x="393446" y="257555"/>
                  </a:lnTo>
                  <a:lnTo>
                    <a:pt x="359155" y="282194"/>
                  </a:lnTo>
                  <a:lnTo>
                    <a:pt x="318135" y="300863"/>
                  </a:lnTo>
                  <a:lnTo>
                    <a:pt x="271652" y="312800"/>
                  </a:lnTo>
                  <a:lnTo>
                    <a:pt x="220979" y="316991"/>
                  </a:lnTo>
                  <a:lnTo>
                    <a:pt x="170307" y="312800"/>
                  </a:lnTo>
                  <a:lnTo>
                    <a:pt x="123825" y="300863"/>
                  </a:lnTo>
                  <a:lnTo>
                    <a:pt x="82803" y="282194"/>
                  </a:lnTo>
                  <a:lnTo>
                    <a:pt x="48513" y="257555"/>
                  </a:lnTo>
                  <a:lnTo>
                    <a:pt x="22478" y="228219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4550409" y="1370456"/>
            <a:ext cx="3232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latin typeface="Arial"/>
                <a:cs typeface="Arial"/>
              </a:rPr>
              <a:t>strea </a:t>
            </a:r>
            <a:r>
              <a:rPr dirty="0" sz="1000" spc="-50" b="1">
                <a:latin typeface="Arial"/>
                <a:cs typeface="Arial"/>
              </a:rPr>
              <a:t>k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5557837" y="1595437"/>
            <a:ext cx="311785" cy="327025"/>
            <a:chOff x="5557837" y="1595437"/>
            <a:chExt cx="311785" cy="327025"/>
          </a:xfrm>
        </p:grpSpPr>
        <p:sp>
          <p:nvSpPr>
            <p:cNvPr id="34" name="object 34" descr=""/>
            <p:cNvSpPr/>
            <p:nvPr/>
          </p:nvSpPr>
          <p:spPr>
            <a:xfrm>
              <a:off x="5562600" y="1600200"/>
              <a:ext cx="302260" cy="317500"/>
            </a:xfrm>
            <a:custGeom>
              <a:avLst/>
              <a:gdLst/>
              <a:ahLst/>
              <a:cxnLst/>
              <a:rect l="l" t="t" r="r" b="b"/>
              <a:pathLst>
                <a:path w="302260" h="317500">
                  <a:moveTo>
                    <a:pt x="150875" y="0"/>
                  </a:moveTo>
                  <a:lnTo>
                    <a:pt x="103250" y="8127"/>
                  </a:lnTo>
                  <a:lnTo>
                    <a:pt x="61849" y="30607"/>
                  </a:lnTo>
                  <a:lnTo>
                    <a:pt x="29083" y="64897"/>
                  </a:lnTo>
                  <a:lnTo>
                    <a:pt x="7747" y="108458"/>
                  </a:lnTo>
                  <a:lnTo>
                    <a:pt x="0" y="158496"/>
                  </a:lnTo>
                  <a:lnTo>
                    <a:pt x="7747" y="208534"/>
                  </a:lnTo>
                  <a:lnTo>
                    <a:pt x="29083" y="252095"/>
                  </a:lnTo>
                  <a:lnTo>
                    <a:pt x="61849" y="286385"/>
                  </a:lnTo>
                  <a:lnTo>
                    <a:pt x="103250" y="308863"/>
                  </a:lnTo>
                  <a:lnTo>
                    <a:pt x="150875" y="316991"/>
                  </a:lnTo>
                  <a:lnTo>
                    <a:pt x="198627" y="308863"/>
                  </a:lnTo>
                  <a:lnTo>
                    <a:pt x="240029" y="286385"/>
                  </a:lnTo>
                  <a:lnTo>
                    <a:pt x="272669" y="252095"/>
                  </a:lnTo>
                  <a:lnTo>
                    <a:pt x="294004" y="208534"/>
                  </a:lnTo>
                  <a:lnTo>
                    <a:pt x="301751" y="158496"/>
                  </a:lnTo>
                  <a:lnTo>
                    <a:pt x="294004" y="108458"/>
                  </a:lnTo>
                  <a:lnTo>
                    <a:pt x="272669" y="64897"/>
                  </a:lnTo>
                  <a:lnTo>
                    <a:pt x="240029" y="30607"/>
                  </a:lnTo>
                  <a:lnTo>
                    <a:pt x="198627" y="8127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5562600" y="1600200"/>
              <a:ext cx="302260" cy="317500"/>
            </a:xfrm>
            <a:custGeom>
              <a:avLst/>
              <a:gdLst/>
              <a:ahLst/>
              <a:cxnLst/>
              <a:rect l="l" t="t" r="r" b="b"/>
              <a:pathLst>
                <a:path w="302260" h="317500">
                  <a:moveTo>
                    <a:pt x="0" y="158496"/>
                  </a:moveTo>
                  <a:lnTo>
                    <a:pt x="7747" y="108458"/>
                  </a:lnTo>
                  <a:lnTo>
                    <a:pt x="29083" y="64897"/>
                  </a:lnTo>
                  <a:lnTo>
                    <a:pt x="61849" y="30607"/>
                  </a:lnTo>
                  <a:lnTo>
                    <a:pt x="103250" y="8127"/>
                  </a:lnTo>
                  <a:lnTo>
                    <a:pt x="150875" y="0"/>
                  </a:lnTo>
                  <a:lnTo>
                    <a:pt x="198627" y="8127"/>
                  </a:lnTo>
                  <a:lnTo>
                    <a:pt x="240029" y="30607"/>
                  </a:lnTo>
                  <a:lnTo>
                    <a:pt x="272669" y="64897"/>
                  </a:lnTo>
                  <a:lnTo>
                    <a:pt x="294004" y="108458"/>
                  </a:lnTo>
                  <a:lnTo>
                    <a:pt x="301751" y="158496"/>
                  </a:lnTo>
                  <a:lnTo>
                    <a:pt x="294004" y="208534"/>
                  </a:lnTo>
                  <a:lnTo>
                    <a:pt x="272669" y="252095"/>
                  </a:lnTo>
                  <a:lnTo>
                    <a:pt x="240029" y="286385"/>
                  </a:lnTo>
                  <a:lnTo>
                    <a:pt x="198627" y="308863"/>
                  </a:lnTo>
                  <a:lnTo>
                    <a:pt x="150875" y="316991"/>
                  </a:lnTo>
                  <a:lnTo>
                    <a:pt x="103250" y="308863"/>
                  </a:lnTo>
                  <a:lnTo>
                    <a:pt x="61849" y="286385"/>
                  </a:lnTo>
                  <a:lnTo>
                    <a:pt x="29083" y="252095"/>
                  </a:lnTo>
                  <a:lnTo>
                    <a:pt x="7747" y="20853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5597144" y="1675256"/>
            <a:ext cx="20891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Arial"/>
                <a:cs typeface="Arial"/>
              </a:rPr>
              <a:t>pla </a:t>
            </a:r>
            <a:r>
              <a:rPr dirty="0" sz="1000" spc="-50" b="1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4872037" y="1976437"/>
            <a:ext cx="701675" cy="708025"/>
            <a:chOff x="4872037" y="1976437"/>
            <a:chExt cx="701675" cy="708025"/>
          </a:xfrm>
        </p:grpSpPr>
        <p:sp>
          <p:nvSpPr>
            <p:cNvPr id="38" name="object 38" descr=""/>
            <p:cNvSpPr/>
            <p:nvPr/>
          </p:nvSpPr>
          <p:spPr>
            <a:xfrm>
              <a:off x="4876800" y="1981200"/>
              <a:ext cx="692150" cy="317500"/>
            </a:xfrm>
            <a:custGeom>
              <a:avLst/>
              <a:gdLst/>
              <a:ahLst/>
              <a:cxnLst/>
              <a:rect l="l" t="t" r="r" b="b"/>
              <a:pathLst>
                <a:path w="692150" h="317500">
                  <a:moveTo>
                    <a:pt x="345948" y="0"/>
                  </a:moveTo>
                  <a:lnTo>
                    <a:pt x="283717" y="2539"/>
                  </a:lnTo>
                  <a:lnTo>
                    <a:pt x="225171" y="9905"/>
                  </a:lnTo>
                  <a:lnTo>
                    <a:pt x="171323" y="21589"/>
                  </a:lnTo>
                  <a:lnTo>
                    <a:pt x="123062" y="37337"/>
                  </a:lnTo>
                  <a:lnTo>
                    <a:pt x="81407" y="56387"/>
                  </a:lnTo>
                  <a:lnTo>
                    <a:pt x="47244" y="78486"/>
                  </a:lnTo>
                  <a:lnTo>
                    <a:pt x="5587" y="130048"/>
                  </a:lnTo>
                  <a:lnTo>
                    <a:pt x="0" y="158496"/>
                  </a:lnTo>
                  <a:lnTo>
                    <a:pt x="5587" y="186944"/>
                  </a:lnTo>
                  <a:lnTo>
                    <a:pt x="47244" y="238505"/>
                  </a:lnTo>
                  <a:lnTo>
                    <a:pt x="81407" y="260603"/>
                  </a:lnTo>
                  <a:lnTo>
                    <a:pt x="123062" y="279653"/>
                  </a:lnTo>
                  <a:lnTo>
                    <a:pt x="171323" y="295401"/>
                  </a:lnTo>
                  <a:lnTo>
                    <a:pt x="225171" y="307086"/>
                  </a:lnTo>
                  <a:lnTo>
                    <a:pt x="283717" y="314451"/>
                  </a:lnTo>
                  <a:lnTo>
                    <a:pt x="345948" y="316991"/>
                  </a:lnTo>
                  <a:lnTo>
                    <a:pt x="408177" y="314451"/>
                  </a:lnTo>
                  <a:lnTo>
                    <a:pt x="466725" y="307086"/>
                  </a:lnTo>
                  <a:lnTo>
                    <a:pt x="520573" y="295401"/>
                  </a:lnTo>
                  <a:lnTo>
                    <a:pt x="568833" y="279653"/>
                  </a:lnTo>
                  <a:lnTo>
                    <a:pt x="610488" y="260603"/>
                  </a:lnTo>
                  <a:lnTo>
                    <a:pt x="644651" y="238505"/>
                  </a:lnTo>
                  <a:lnTo>
                    <a:pt x="686308" y="186944"/>
                  </a:lnTo>
                  <a:lnTo>
                    <a:pt x="691896" y="158496"/>
                  </a:lnTo>
                  <a:lnTo>
                    <a:pt x="686308" y="130048"/>
                  </a:lnTo>
                  <a:lnTo>
                    <a:pt x="644651" y="78486"/>
                  </a:lnTo>
                  <a:lnTo>
                    <a:pt x="610488" y="56387"/>
                  </a:lnTo>
                  <a:lnTo>
                    <a:pt x="568833" y="37337"/>
                  </a:lnTo>
                  <a:lnTo>
                    <a:pt x="520573" y="21589"/>
                  </a:lnTo>
                  <a:lnTo>
                    <a:pt x="466725" y="9905"/>
                  </a:lnTo>
                  <a:lnTo>
                    <a:pt x="408177" y="2539"/>
                  </a:lnTo>
                  <a:lnTo>
                    <a:pt x="3459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876800" y="1981200"/>
              <a:ext cx="692150" cy="317500"/>
            </a:xfrm>
            <a:custGeom>
              <a:avLst/>
              <a:gdLst/>
              <a:ahLst/>
              <a:cxnLst/>
              <a:rect l="l" t="t" r="r" b="b"/>
              <a:pathLst>
                <a:path w="692150" h="317500">
                  <a:moveTo>
                    <a:pt x="0" y="158496"/>
                  </a:moveTo>
                  <a:lnTo>
                    <a:pt x="21589" y="103250"/>
                  </a:lnTo>
                  <a:lnTo>
                    <a:pt x="81407" y="56387"/>
                  </a:lnTo>
                  <a:lnTo>
                    <a:pt x="123062" y="37337"/>
                  </a:lnTo>
                  <a:lnTo>
                    <a:pt x="171323" y="21589"/>
                  </a:lnTo>
                  <a:lnTo>
                    <a:pt x="225171" y="9905"/>
                  </a:lnTo>
                  <a:lnTo>
                    <a:pt x="283717" y="2539"/>
                  </a:lnTo>
                  <a:lnTo>
                    <a:pt x="345948" y="0"/>
                  </a:lnTo>
                  <a:lnTo>
                    <a:pt x="408177" y="2539"/>
                  </a:lnTo>
                  <a:lnTo>
                    <a:pt x="466725" y="9905"/>
                  </a:lnTo>
                  <a:lnTo>
                    <a:pt x="520573" y="21589"/>
                  </a:lnTo>
                  <a:lnTo>
                    <a:pt x="568833" y="37337"/>
                  </a:lnTo>
                  <a:lnTo>
                    <a:pt x="610488" y="56387"/>
                  </a:lnTo>
                  <a:lnTo>
                    <a:pt x="644651" y="78486"/>
                  </a:lnTo>
                  <a:lnTo>
                    <a:pt x="686308" y="130048"/>
                  </a:lnTo>
                  <a:lnTo>
                    <a:pt x="691896" y="158496"/>
                  </a:lnTo>
                  <a:lnTo>
                    <a:pt x="686308" y="186944"/>
                  </a:lnTo>
                  <a:lnTo>
                    <a:pt x="644651" y="238505"/>
                  </a:lnTo>
                  <a:lnTo>
                    <a:pt x="610488" y="260603"/>
                  </a:lnTo>
                  <a:lnTo>
                    <a:pt x="568833" y="279653"/>
                  </a:lnTo>
                  <a:lnTo>
                    <a:pt x="520573" y="295401"/>
                  </a:lnTo>
                  <a:lnTo>
                    <a:pt x="466725" y="307086"/>
                  </a:lnTo>
                  <a:lnTo>
                    <a:pt x="408177" y="314451"/>
                  </a:lnTo>
                  <a:lnTo>
                    <a:pt x="345948" y="316991"/>
                  </a:lnTo>
                  <a:lnTo>
                    <a:pt x="283717" y="314451"/>
                  </a:lnTo>
                  <a:lnTo>
                    <a:pt x="225171" y="307086"/>
                  </a:lnTo>
                  <a:lnTo>
                    <a:pt x="171323" y="295401"/>
                  </a:lnTo>
                  <a:lnTo>
                    <a:pt x="123062" y="279653"/>
                  </a:lnTo>
                  <a:lnTo>
                    <a:pt x="81407" y="260603"/>
                  </a:lnTo>
                  <a:lnTo>
                    <a:pt x="47244" y="238505"/>
                  </a:lnTo>
                  <a:lnTo>
                    <a:pt x="5587" y="18694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181600" y="2362200"/>
              <a:ext cx="302260" cy="317500"/>
            </a:xfrm>
            <a:custGeom>
              <a:avLst/>
              <a:gdLst/>
              <a:ahLst/>
              <a:cxnLst/>
              <a:rect l="l" t="t" r="r" b="b"/>
              <a:pathLst>
                <a:path w="302260" h="317500">
                  <a:moveTo>
                    <a:pt x="150875" y="0"/>
                  </a:moveTo>
                  <a:lnTo>
                    <a:pt x="103250" y="8127"/>
                  </a:lnTo>
                  <a:lnTo>
                    <a:pt x="61849" y="30607"/>
                  </a:lnTo>
                  <a:lnTo>
                    <a:pt x="29083" y="64897"/>
                  </a:lnTo>
                  <a:lnTo>
                    <a:pt x="7747" y="108458"/>
                  </a:lnTo>
                  <a:lnTo>
                    <a:pt x="0" y="158496"/>
                  </a:lnTo>
                  <a:lnTo>
                    <a:pt x="7747" y="208534"/>
                  </a:lnTo>
                  <a:lnTo>
                    <a:pt x="29083" y="252095"/>
                  </a:lnTo>
                  <a:lnTo>
                    <a:pt x="61849" y="286385"/>
                  </a:lnTo>
                  <a:lnTo>
                    <a:pt x="103250" y="308863"/>
                  </a:lnTo>
                  <a:lnTo>
                    <a:pt x="150875" y="316991"/>
                  </a:lnTo>
                  <a:lnTo>
                    <a:pt x="198627" y="308863"/>
                  </a:lnTo>
                  <a:lnTo>
                    <a:pt x="240029" y="286385"/>
                  </a:lnTo>
                  <a:lnTo>
                    <a:pt x="272669" y="252095"/>
                  </a:lnTo>
                  <a:lnTo>
                    <a:pt x="294004" y="208534"/>
                  </a:lnTo>
                  <a:lnTo>
                    <a:pt x="301751" y="158496"/>
                  </a:lnTo>
                  <a:lnTo>
                    <a:pt x="294004" y="108458"/>
                  </a:lnTo>
                  <a:lnTo>
                    <a:pt x="272669" y="64897"/>
                  </a:lnTo>
                  <a:lnTo>
                    <a:pt x="240029" y="30607"/>
                  </a:lnTo>
                  <a:lnTo>
                    <a:pt x="198627" y="8127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5181600" y="2362200"/>
              <a:ext cx="302260" cy="317500"/>
            </a:xfrm>
            <a:custGeom>
              <a:avLst/>
              <a:gdLst/>
              <a:ahLst/>
              <a:cxnLst/>
              <a:rect l="l" t="t" r="r" b="b"/>
              <a:pathLst>
                <a:path w="302260" h="317500">
                  <a:moveTo>
                    <a:pt x="0" y="158496"/>
                  </a:moveTo>
                  <a:lnTo>
                    <a:pt x="7747" y="108458"/>
                  </a:lnTo>
                  <a:lnTo>
                    <a:pt x="29083" y="64897"/>
                  </a:lnTo>
                  <a:lnTo>
                    <a:pt x="61849" y="30607"/>
                  </a:lnTo>
                  <a:lnTo>
                    <a:pt x="103250" y="8127"/>
                  </a:lnTo>
                  <a:lnTo>
                    <a:pt x="150875" y="0"/>
                  </a:lnTo>
                  <a:lnTo>
                    <a:pt x="198627" y="8127"/>
                  </a:lnTo>
                  <a:lnTo>
                    <a:pt x="240029" y="30607"/>
                  </a:lnTo>
                  <a:lnTo>
                    <a:pt x="272669" y="64897"/>
                  </a:lnTo>
                  <a:lnTo>
                    <a:pt x="294004" y="108458"/>
                  </a:lnTo>
                  <a:lnTo>
                    <a:pt x="301751" y="158496"/>
                  </a:lnTo>
                  <a:lnTo>
                    <a:pt x="294004" y="208534"/>
                  </a:lnTo>
                  <a:lnTo>
                    <a:pt x="272669" y="252095"/>
                  </a:lnTo>
                  <a:lnTo>
                    <a:pt x="240029" y="286385"/>
                  </a:lnTo>
                  <a:lnTo>
                    <a:pt x="198627" y="308863"/>
                  </a:lnTo>
                  <a:lnTo>
                    <a:pt x="150875" y="316991"/>
                  </a:lnTo>
                  <a:lnTo>
                    <a:pt x="103250" y="308863"/>
                  </a:lnTo>
                  <a:lnTo>
                    <a:pt x="61849" y="286385"/>
                  </a:lnTo>
                  <a:lnTo>
                    <a:pt x="29083" y="252095"/>
                  </a:lnTo>
                  <a:lnTo>
                    <a:pt x="7747" y="20853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4968366" y="2056637"/>
            <a:ext cx="48387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0810">
              <a:lnSpc>
                <a:spcPct val="100000"/>
              </a:lnSpc>
              <a:spcBef>
                <a:spcPts val="95"/>
              </a:spcBef>
            </a:pPr>
            <a:r>
              <a:rPr dirty="0" sz="1000" spc="-20" b="1">
                <a:latin typeface="Arial"/>
                <a:cs typeface="Arial"/>
              </a:rPr>
              <a:t>move fast</a:t>
            </a:r>
            <a:endParaRPr sz="1000">
              <a:latin typeface="Arial"/>
              <a:cs typeface="Arial"/>
            </a:endParaRPr>
          </a:p>
          <a:p>
            <a:pPr marL="260350" marR="5080">
              <a:lnSpc>
                <a:spcPct val="100000"/>
              </a:lnSpc>
              <a:spcBef>
                <a:spcPts val="600"/>
              </a:spcBef>
            </a:pPr>
            <a:r>
              <a:rPr dirty="0" sz="1000" spc="-25" b="1">
                <a:latin typeface="Arial"/>
                <a:cs typeface="Arial"/>
              </a:rPr>
              <a:t>sca </a:t>
            </a:r>
            <a:r>
              <a:rPr dirty="0" sz="1000" spc="-50" b="1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033837" y="1747837"/>
            <a:ext cx="847725" cy="327025"/>
            <a:chOff x="4033837" y="1747837"/>
            <a:chExt cx="847725" cy="327025"/>
          </a:xfrm>
        </p:grpSpPr>
        <p:sp>
          <p:nvSpPr>
            <p:cNvPr id="44" name="object 44" descr=""/>
            <p:cNvSpPr/>
            <p:nvPr/>
          </p:nvSpPr>
          <p:spPr>
            <a:xfrm>
              <a:off x="4648200" y="1752600"/>
              <a:ext cx="228600" cy="317500"/>
            </a:xfrm>
            <a:custGeom>
              <a:avLst/>
              <a:gdLst/>
              <a:ahLst/>
              <a:cxnLst/>
              <a:rect l="l" t="t" r="r" b="b"/>
              <a:pathLst>
                <a:path w="228600" h="317500">
                  <a:moveTo>
                    <a:pt x="114300" y="0"/>
                  </a:moveTo>
                  <a:lnTo>
                    <a:pt x="46736" y="30607"/>
                  </a:lnTo>
                  <a:lnTo>
                    <a:pt x="22098" y="64897"/>
                  </a:lnTo>
                  <a:lnTo>
                    <a:pt x="5841" y="108458"/>
                  </a:lnTo>
                  <a:lnTo>
                    <a:pt x="0" y="158496"/>
                  </a:lnTo>
                  <a:lnTo>
                    <a:pt x="5841" y="208534"/>
                  </a:lnTo>
                  <a:lnTo>
                    <a:pt x="22098" y="252095"/>
                  </a:lnTo>
                  <a:lnTo>
                    <a:pt x="46736" y="286385"/>
                  </a:lnTo>
                  <a:lnTo>
                    <a:pt x="78232" y="308863"/>
                  </a:lnTo>
                  <a:lnTo>
                    <a:pt x="114300" y="316991"/>
                  </a:lnTo>
                  <a:lnTo>
                    <a:pt x="150367" y="308863"/>
                  </a:lnTo>
                  <a:lnTo>
                    <a:pt x="181863" y="286385"/>
                  </a:lnTo>
                  <a:lnTo>
                    <a:pt x="206501" y="252095"/>
                  </a:lnTo>
                  <a:lnTo>
                    <a:pt x="222758" y="208534"/>
                  </a:lnTo>
                  <a:lnTo>
                    <a:pt x="228600" y="158496"/>
                  </a:lnTo>
                  <a:lnTo>
                    <a:pt x="222758" y="108458"/>
                  </a:lnTo>
                  <a:lnTo>
                    <a:pt x="206501" y="64897"/>
                  </a:lnTo>
                  <a:lnTo>
                    <a:pt x="181863" y="30607"/>
                  </a:lnTo>
                  <a:lnTo>
                    <a:pt x="150367" y="8127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648200" y="1752600"/>
              <a:ext cx="228600" cy="317500"/>
            </a:xfrm>
            <a:custGeom>
              <a:avLst/>
              <a:gdLst/>
              <a:ahLst/>
              <a:cxnLst/>
              <a:rect l="l" t="t" r="r" b="b"/>
              <a:pathLst>
                <a:path w="228600" h="317500">
                  <a:moveTo>
                    <a:pt x="0" y="158496"/>
                  </a:moveTo>
                  <a:lnTo>
                    <a:pt x="5841" y="108458"/>
                  </a:lnTo>
                  <a:lnTo>
                    <a:pt x="22098" y="64897"/>
                  </a:lnTo>
                  <a:lnTo>
                    <a:pt x="46736" y="30607"/>
                  </a:lnTo>
                  <a:lnTo>
                    <a:pt x="78232" y="8127"/>
                  </a:lnTo>
                  <a:lnTo>
                    <a:pt x="114300" y="0"/>
                  </a:lnTo>
                  <a:lnTo>
                    <a:pt x="150367" y="8127"/>
                  </a:lnTo>
                  <a:lnTo>
                    <a:pt x="181863" y="30607"/>
                  </a:lnTo>
                  <a:lnTo>
                    <a:pt x="206501" y="64897"/>
                  </a:lnTo>
                  <a:lnTo>
                    <a:pt x="222758" y="108458"/>
                  </a:lnTo>
                  <a:lnTo>
                    <a:pt x="228600" y="158496"/>
                  </a:lnTo>
                  <a:lnTo>
                    <a:pt x="222758" y="208534"/>
                  </a:lnTo>
                  <a:lnTo>
                    <a:pt x="206501" y="252095"/>
                  </a:lnTo>
                  <a:lnTo>
                    <a:pt x="181863" y="286385"/>
                  </a:lnTo>
                  <a:lnTo>
                    <a:pt x="150367" y="308863"/>
                  </a:lnTo>
                  <a:lnTo>
                    <a:pt x="114300" y="316991"/>
                  </a:lnTo>
                  <a:lnTo>
                    <a:pt x="78232" y="308863"/>
                  </a:lnTo>
                  <a:lnTo>
                    <a:pt x="46736" y="286385"/>
                  </a:lnTo>
                  <a:lnTo>
                    <a:pt x="22098" y="252095"/>
                  </a:lnTo>
                  <a:lnTo>
                    <a:pt x="5841" y="208534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38600" y="1752600"/>
              <a:ext cx="539750" cy="317500"/>
            </a:xfrm>
            <a:custGeom>
              <a:avLst/>
              <a:gdLst/>
              <a:ahLst/>
              <a:cxnLst/>
              <a:rect l="l" t="t" r="r" b="b"/>
              <a:pathLst>
                <a:path w="539750" h="317500">
                  <a:moveTo>
                    <a:pt x="269748" y="0"/>
                  </a:moveTo>
                  <a:lnTo>
                    <a:pt x="207899" y="4190"/>
                  </a:lnTo>
                  <a:lnTo>
                    <a:pt x="151129" y="16128"/>
                  </a:lnTo>
                  <a:lnTo>
                    <a:pt x="100964" y="34798"/>
                  </a:lnTo>
                  <a:lnTo>
                    <a:pt x="59182" y="59436"/>
                  </a:lnTo>
                  <a:lnTo>
                    <a:pt x="27432" y="88773"/>
                  </a:lnTo>
                  <a:lnTo>
                    <a:pt x="7112" y="122174"/>
                  </a:lnTo>
                  <a:lnTo>
                    <a:pt x="0" y="158496"/>
                  </a:lnTo>
                  <a:lnTo>
                    <a:pt x="7112" y="194817"/>
                  </a:lnTo>
                  <a:lnTo>
                    <a:pt x="27432" y="228219"/>
                  </a:lnTo>
                  <a:lnTo>
                    <a:pt x="59182" y="257555"/>
                  </a:lnTo>
                  <a:lnTo>
                    <a:pt x="100964" y="282194"/>
                  </a:lnTo>
                  <a:lnTo>
                    <a:pt x="151129" y="300863"/>
                  </a:lnTo>
                  <a:lnTo>
                    <a:pt x="207899" y="312800"/>
                  </a:lnTo>
                  <a:lnTo>
                    <a:pt x="269748" y="316991"/>
                  </a:lnTo>
                  <a:lnTo>
                    <a:pt x="331597" y="312800"/>
                  </a:lnTo>
                  <a:lnTo>
                    <a:pt x="388365" y="300863"/>
                  </a:lnTo>
                  <a:lnTo>
                    <a:pt x="438530" y="282194"/>
                  </a:lnTo>
                  <a:lnTo>
                    <a:pt x="480313" y="257555"/>
                  </a:lnTo>
                  <a:lnTo>
                    <a:pt x="512063" y="228219"/>
                  </a:lnTo>
                  <a:lnTo>
                    <a:pt x="532384" y="194817"/>
                  </a:lnTo>
                  <a:lnTo>
                    <a:pt x="539496" y="158496"/>
                  </a:lnTo>
                  <a:lnTo>
                    <a:pt x="532384" y="122174"/>
                  </a:lnTo>
                  <a:lnTo>
                    <a:pt x="512063" y="88773"/>
                  </a:lnTo>
                  <a:lnTo>
                    <a:pt x="480313" y="59436"/>
                  </a:lnTo>
                  <a:lnTo>
                    <a:pt x="438530" y="34798"/>
                  </a:lnTo>
                  <a:lnTo>
                    <a:pt x="388365" y="16128"/>
                  </a:lnTo>
                  <a:lnTo>
                    <a:pt x="331597" y="4190"/>
                  </a:lnTo>
                  <a:lnTo>
                    <a:pt x="2697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038600" y="1752600"/>
              <a:ext cx="539750" cy="317500"/>
            </a:xfrm>
            <a:custGeom>
              <a:avLst/>
              <a:gdLst/>
              <a:ahLst/>
              <a:cxnLst/>
              <a:rect l="l" t="t" r="r" b="b"/>
              <a:pathLst>
                <a:path w="539750" h="317500">
                  <a:moveTo>
                    <a:pt x="0" y="158496"/>
                  </a:moveTo>
                  <a:lnTo>
                    <a:pt x="27432" y="88773"/>
                  </a:lnTo>
                  <a:lnTo>
                    <a:pt x="59182" y="59436"/>
                  </a:lnTo>
                  <a:lnTo>
                    <a:pt x="100964" y="34798"/>
                  </a:lnTo>
                  <a:lnTo>
                    <a:pt x="151129" y="16128"/>
                  </a:lnTo>
                  <a:lnTo>
                    <a:pt x="207899" y="4190"/>
                  </a:lnTo>
                  <a:lnTo>
                    <a:pt x="269748" y="0"/>
                  </a:lnTo>
                  <a:lnTo>
                    <a:pt x="331597" y="4190"/>
                  </a:lnTo>
                  <a:lnTo>
                    <a:pt x="388365" y="16128"/>
                  </a:lnTo>
                  <a:lnTo>
                    <a:pt x="438530" y="34798"/>
                  </a:lnTo>
                  <a:lnTo>
                    <a:pt x="480313" y="59436"/>
                  </a:lnTo>
                  <a:lnTo>
                    <a:pt x="512063" y="88773"/>
                  </a:lnTo>
                  <a:lnTo>
                    <a:pt x="532384" y="122174"/>
                  </a:lnTo>
                  <a:lnTo>
                    <a:pt x="539496" y="158496"/>
                  </a:lnTo>
                  <a:lnTo>
                    <a:pt x="532384" y="194817"/>
                  </a:lnTo>
                  <a:lnTo>
                    <a:pt x="512063" y="228219"/>
                  </a:lnTo>
                  <a:lnTo>
                    <a:pt x="480313" y="257555"/>
                  </a:lnTo>
                  <a:lnTo>
                    <a:pt x="438530" y="282194"/>
                  </a:lnTo>
                  <a:lnTo>
                    <a:pt x="388365" y="300863"/>
                  </a:lnTo>
                  <a:lnTo>
                    <a:pt x="331597" y="312800"/>
                  </a:lnTo>
                  <a:lnTo>
                    <a:pt x="269748" y="316991"/>
                  </a:lnTo>
                  <a:lnTo>
                    <a:pt x="207899" y="312800"/>
                  </a:lnTo>
                  <a:lnTo>
                    <a:pt x="151129" y="300863"/>
                  </a:lnTo>
                  <a:lnTo>
                    <a:pt x="100964" y="282194"/>
                  </a:lnTo>
                  <a:lnTo>
                    <a:pt x="59182" y="257555"/>
                  </a:lnTo>
                  <a:lnTo>
                    <a:pt x="27432" y="228219"/>
                  </a:lnTo>
                  <a:lnTo>
                    <a:pt x="7112" y="194817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107560" y="1827656"/>
            <a:ext cx="478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latin typeface="Arial"/>
                <a:cs typeface="Arial"/>
              </a:rPr>
              <a:t>operate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4687061" y="1979752"/>
            <a:ext cx="102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Arial"/>
                <a:cs typeface="Arial"/>
              </a:rPr>
              <a:t>g</a:t>
            </a:r>
            <a:endParaRPr sz="10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107560" y="2132837"/>
            <a:ext cx="10287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50" b="1">
                <a:latin typeface="Arial"/>
                <a:cs typeface="Arial"/>
              </a:rPr>
              <a:t>o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5598985" y="2281237"/>
            <a:ext cx="639445" cy="327025"/>
            <a:chOff x="5598985" y="2281237"/>
            <a:chExt cx="639445" cy="327025"/>
          </a:xfrm>
        </p:grpSpPr>
        <p:sp>
          <p:nvSpPr>
            <p:cNvPr id="52" name="object 52" descr=""/>
            <p:cNvSpPr/>
            <p:nvPr/>
          </p:nvSpPr>
          <p:spPr>
            <a:xfrm>
              <a:off x="5603747" y="2286000"/>
              <a:ext cx="629920" cy="317500"/>
            </a:xfrm>
            <a:custGeom>
              <a:avLst/>
              <a:gdLst/>
              <a:ahLst/>
              <a:cxnLst/>
              <a:rect l="l" t="t" r="r" b="b"/>
              <a:pathLst>
                <a:path w="629920" h="317500">
                  <a:moveTo>
                    <a:pt x="314705" y="0"/>
                  </a:moveTo>
                  <a:lnTo>
                    <a:pt x="251332" y="3175"/>
                  </a:lnTo>
                  <a:lnTo>
                    <a:pt x="192150" y="12446"/>
                  </a:lnTo>
                  <a:lnTo>
                    <a:pt x="138684" y="27050"/>
                  </a:lnTo>
                  <a:lnTo>
                    <a:pt x="92201" y="46482"/>
                  </a:lnTo>
                  <a:lnTo>
                    <a:pt x="53721" y="69850"/>
                  </a:lnTo>
                  <a:lnTo>
                    <a:pt x="24764" y="96774"/>
                  </a:lnTo>
                  <a:lnTo>
                    <a:pt x="0" y="158496"/>
                  </a:lnTo>
                  <a:lnTo>
                    <a:pt x="6350" y="190373"/>
                  </a:lnTo>
                  <a:lnTo>
                    <a:pt x="53721" y="247141"/>
                  </a:lnTo>
                  <a:lnTo>
                    <a:pt x="92201" y="270510"/>
                  </a:lnTo>
                  <a:lnTo>
                    <a:pt x="138684" y="289940"/>
                  </a:lnTo>
                  <a:lnTo>
                    <a:pt x="192150" y="304546"/>
                  </a:lnTo>
                  <a:lnTo>
                    <a:pt x="251332" y="313816"/>
                  </a:lnTo>
                  <a:lnTo>
                    <a:pt x="314705" y="316991"/>
                  </a:lnTo>
                  <a:lnTo>
                    <a:pt x="378078" y="313816"/>
                  </a:lnTo>
                  <a:lnTo>
                    <a:pt x="437261" y="304546"/>
                  </a:lnTo>
                  <a:lnTo>
                    <a:pt x="490727" y="289940"/>
                  </a:lnTo>
                  <a:lnTo>
                    <a:pt x="537210" y="270510"/>
                  </a:lnTo>
                  <a:lnTo>
                    <a:pt x="575690" y="247141"/>
                  </a:lnTo>
                  <a:lnTo>
                    <a:pt x="604647" y="220217"/>
                  </a:lnTo>
                  <a:lnTo>
                    <a:pt x="629412" y="158496"/>
                  </a:lnTo>
                  <a:lnTo>
                    <a:pt x="623062" y="126619"/>
                  </a:lnTo>
                  <a:lnTo>
                    <a:pt x="575690" y="69850"/>
                  </a:lnTo>
                  <a:lnTo>
                    <a:pt x="537210" y="46482"/>
                  </a:lnTo>
                  <a:lnTo>
                    <a:pt x="490727" y="27050"/>
                  </a:lnTo>
                  <a:lnTo>
                    <a:pt x="437261" y="12446"/>
                  </a:lnTo>
                  <a:lnTo>
                    <a:pt x="378078" y="3175"/>
                  </a:lnTo>
                  <a:lnTo>
                    <a:pt x="31470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603747" y="2286000"/>
              <a:ext cx="629920" cy="317500"/>
            </a:xfrm>
            <a:custGeom>
              <a:avLst/>
              <a:gdLst/>
              <a:ahLst/>
              <a:cxnLst/>
              <a:rect l="l" t="t" r="r" b="b"/>
              <a:pathLst>
                <a:path w="629920" h="317500">
                  <a:moveTo>
                    <a:pt x="0" y="158496"/>
                  </a:moveTo>
                  <a:lnTo>
                    <a:pt x="24764" y="96774"/>
                  </a:lnTo>
                  <a:lnTo>
                    <a:pt x="53721" y="69850"/>
                  </a:lnTo>
                  <a:lnTo>
                    <a:pt x="92201" y="46482"/>
                  </a:lnTo>
                  <a:lnTo>
                    <a:pt x="138684" y="27050"/>
                  </a:lnTo>
                  <a:lnTo>
                    <a:pt x="192150" y="12446"/>
                  </a:lnTo>
                  <a:lnTo>
                    <a:pt x="251332" y="3175"/>
                  </a:lnTo>
                  <a:lnTo>
                    <a:pt x="314705" y="0"/>
                  </a:lnTo>
                  <a:lnTo>
                    <a:pt x="378078" y="3175"/>
                  </a:lnTo>
                  <a:lnTo>
                    <a:pt x="437261" y="12446"/>
                  </a:lnTo>
                  <a:lnTo>
                    <a:pt x="490727" y="27050"/>
                  </a:lnTo>
                  <a:lnTo>
                    <a:pt x="537210" y="46482"/>
                  </a:lnTo>
                  <a:lnTo>
                    <a:pt x="575690" y="69850"/>
                  </a:lnTo>
                  <a:lnTo>
                    <a:pt x="604647" y="96774"/>
                  </a:lnTo>
                  <a:lnTo>
                    <a:pt x="629412" y="158496"/>
                  </a:lnTo>
                  <a:lnTo>
                    <a:pt x="623062" y="190373"/>
                  </a:lnTo>
                  <a:lnTo>
                    <a:pt x="575690" y="247141"/>
                  </a:lnTo>
                  <a:lnTo>
                    <a:pt x="537210" y="270510"/>
                  </a:lnTo>
                  <a:lnTo>
                    <a:pt x="490727" y="289940"/>
                  </a:lnTo>
                  <a:lnTo>
                    <a:pt x="437261" y="304546"/>
                  </a:lnTo>
                  <a:lnTo>
                    <a:pt x="378078" y="313816"/>
                  </a:lnTo>
                  <a:lnTo>
                    <a:pt x="314705" y="316991"/>
                  </a:lnTo>
                  <a:lnTo>
                    <a:pt x="251332" y="313816"/>
                  </a:lnTo>
                  <a:lnTo>
                    <a:pt x="192150" y="304546"/>
                  </a:lnTo>
                  <a:lnTo>
                    <a:pt x="138684" y="289940"/>
                  </a:lnTo>
                  <a:lnTo>
                    <a:pt x="92201" y="270510"/>
                  </a:lnTo>
                  <a:lnTo>
                    <a:pt x="53721" y="247141"/>
                  </a:lnTo>
                  <a:lnTo>
                    <a:pt x="24764" y="220217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5687695" y="2361437"/>
            <a:ext cx="30734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Arial"/>
                <a:cs typeface="Arial"/>
              </a:rPr>
              <a:t>has </a:t>
            </a:r>
            <a:r>
              <a:rPr dirty="0" sz="1000" spc="-20" b="1">
                <a:latin typeface="Arial"/>
                <a:cs typeface="Arial"/>
              </a:rPr>
              <a:t>form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3448811" y="1519427"/>
            <a:ext cx="2505710" cy="3971925"/>
            <a:chOff x="3448811" y="1519427"/>
            <a:chExt cx="2505710" cy="3971925"/>
          </a:xfrm>
        </p:grpSpPr>
        <p:sp>
          <p:nvSpPr>
            <p:cNvPr id="56" name="object 56" descr=""/>
            <p:cNvSpPr/>
            <p:nvPr/>
          </p:nvSpPr>
          <p:spPr>
            <a:xfrm>
              <a:off x="4863083" y="2666364"/>
              <a:ext cx="1064260" cy="2824480"/>
            </a:xfrm>
            <a:custGeom>
              <a:avLst/>
              <a:gdLst/>
              <a:ahLst/>
              <a:cxnLst/>
              <a:rect l="l" t="t" r="r" b="b"/>
              <a:pathLst>
                <a:path w="1064260" h="2824479">
                  <a:moveTo>
                    <a:pt x="1037463" y="0"/>
                  </a:moveTo>
                  <a:lnTo>
                    <a:pt x="0" y="2814574"/>
                  </a:lnTo>
                  <a:lnTo>
                    <a:pt x="26924" y="2824480"/>
                  </a:lnTo>
                  <a:lnTo>
                    <a:pt x="1064260" y="9779"/>
                  </a:lnTo>
                  <a:lnTo>
                    <a:pt x="10374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7" name="object 5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73750" y="2590800"/>
              <a:ext cx="80390" cy="95250"/>
            </a:xfrm>
            <a:prstGeom prst="rect">
              <a:avLst/>
            </a:prstGeom>
          </p:spPr>
        </p:pic>
        <p:sp>
          <p:nvSpPr>
            <p:cNvPr id="58" name="object 58" descr=""/>
            <p:cNvSpPr/>
            <p:nvPr/>
          </p:nvSpPr>
          <p:spPr>
            <a:xfrm>
              <a:off x="4710683" y="2747772"/>
              <a:ext cx="619760" cy="2741930"/>
            </a:xfrm>
            <a:custGeom>
              <a:avLst/>
              <a:gdLst/>
              <a:ahLst/>
              <a:cxnLst/>
              <a:rect l="l" t="t" r="r" b="b"/>
              <a:pathLst>
                <a:path w="619760" h="2741929">
                  <a:moveTo>
                    <a:pt x="591438" y="0"/>
                  </a:moveTo>
                  <a:lnTo>
                    <a:pt x="0" y="2735453"/>
                  </a:lnTo>
                  <a:lnTo>
                    <a:pt x="27939" y="2741549"/>
                  </a:lnTo>
                  <a:lnTo>
                    <a:pt x="619378" y="5968"/>
                  </a:lnTo>
                  <a:lnTo>
                    <a:pt x="591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9" name="object 5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274182" y="2667000"/>
              <a:ext cx="83819" cy="92837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4482083" y="1685289"/>
              <a:ext cx="177165" cy="3801110"/>
            </a:xfrm>
            <a:custGeom>
              <a:avLst/>
              <a:gdLst/>
              <a:ahLst/>
              <a:cxnLst/>
              <a:rect l="l" t="t" r="r" b="b"/>
              <a:pathLst>
                <a:path w="177164" h="3801110">
                  <a:moveTo>
                    <a:pt x="148589" y="0"/>
                  </a:moveTo>
                  <a:lnTo>
                    <a:pt x="0" y="3799967"/>
                  </a:lnTo>
                  <a:lnTo>
                    <a:pt x="28320" y="3800983"/>
                  </a:lnTo>
                  <a:lnTo>
                    <a:pt x="176911" y="1143"/>
                  </a:lnTo>
                  <a:lnTo>
                    <a:pt x="1485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02098" y="1600199"/>
              <a:ext cx="85471" cy="87375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3731640" y="1911603"/>
              <a:ext cx="549275" cy="3577590"/>
            </a:xfrm>
            <a:custGeom>
              <a:avLst/>
              <a:gdLst/>
              <a:ahLst/>
              <a:cxnLst/>
              <a:rect l="l" t="t" r="r" b="b"/>
              <a:pathLst>
                <a:path w="549275" h="3577590">
                  <a:moveTo>
                    <a:pt x="28194" y="0"/>
                  </a:moveTo>
                  <a:lnTo>
                    <a:pt x="0" y="4063"/>
                  </a:lnTo>
                  <a:lnTo>
                    <a:pt x="520826" y="3577336"/>
                  </a:lnTo>
                  <a:lnTo>
                    <a:pt x="549021" y="3573272"/>
                  </a:lnTo>
                  <a:lnTo>
                    <a:pt x="281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03319" y="1828800"/>
              <a:ext cx="84835" cy="91059"/>
            </a:xfrm>
            <a:prstGeom prst="rect">
              <a:avLst/>
            </a:prstGeom>
          </p:spPr>
        </p:pic>
        <p:sp>
          <p:nvSpPr>
            <p:cNvPr id="64" name="object 64" descr=""/>
            <p:cNvSpPr/>
            <p:nvPr/>
          </p:nvSpPr>
          <p:spPr>
            <a:xfrm>
              <a:off x="3453383" y="1523999"/>
              <a:ext cx="598805" cy="317500"/>
            </a:xfrm>
            <a:custGeom>
              <a:avLst/>
              <a:gdLst/>
              <a:ahLst/>
              <a:cxnLst/>
              <a:rect l="l" t="t" r="r" b="b"/>
              <a:pathLst>
                <a:path w="598804" h="317500">
                  <a:moveTo>
                    <a:pt x="299338" y="0"/>
                  </a:moveTo>
                  <a:lnTo>
                    <a:pt x="238887" y="3175"/>
                  </a:lnTo>
                  <a:lnTo>
                    <a:pt x="182752" y="12446"/>
                  </a:lnTo>
                  <a:lnTo>
                    <a:pt x="131952" y="27050"/>
                  </a:lnTo>
                  <a:lnTo>
                    <a:pt x="87629" y="46482"/>
                  </a:lnTo>
                  <a:lnTo>
                    <a:pt x="51053" y="69850"/>
                  </a:lnTo>
                  <a:lnTo>
                    <a:pt x="23494" y="96774"/>
                  </a:lnTo>
                  <a:lnTo>
                    <a:pt x="0" y="158496"/>
                  </a:lnTo>
                  <a:lnTo>
                    <a:pt x="6095" y="190373"/>
                  </a:lnTo>
                  <a:lnTo>
                    <a:pt x="51053" y="247141"/>
                  </a:lnTo>
                  <a:lnTo>
                    <a:pt x="87629" y="270510"/>
                  </a:lnTo>
                  <a:lnTo>
                    <a:pt x="131952" y="289940"/>
                  </a:lnTo>
                  <a:lnTo>
                    <a:pt x="182752" y="304546"/>
                  </a:lnTo>
                  <a:lnTo>
                    <a:pt x="238887" y="313816"/>
                  </a:lnTo>
                  <a:lnTo>
                    <a:pt x="299338" y="316991"/>
                  </a:lnTo>
                  <a:lnTo>
                    <a:pt x="359537" y="313816"/>
                  </a:lnTo>
                  <a:lnTo>
                    <a:pt x="415798" y="304546"/>
                  </a:lnTo>
                  <a:lnTo>
                    <a:pt x="466598" y="289940"/>
                  </a:lnTo>
                  <a:lnTo>
                    <a:pt x="510920" y="270510"/>
                  </a:lnTo>
                  <a:lnTo>
                    <a:pt x="547496" y="247141"/>
                  </a:lnTo>
                  <a:lnTo>
                    <a:pt x="575055" y="220217"/>
                  </a:lnTo>
                  <a:lnTo>
                    <a:pt x="598551" y="158496"/>
                  </a:lnTo>
                  <a:lnTo>
                    <a:pt x="592454" y="126619"/>
                  </a:lnTo>
                  <a:lnTo>
                    <a:pt x="547496" y="69850"/>
                  </a:lnTo>
                  <a:lnTo>
                    <a:pt x="510920" y="46482"/>
                  </a:lnTo>
                  <a:lnTo>
                    <a:pt x="466598" y="27050"/>
                  </a:lnTo>
                  <a:lnTo>
                    <a:pt x="415798" y="12446"/>
                  </a:lnTo>
                  <a:lnTo>
                    <a:pt x="359537" y="3175"/>
                  </a:lnTo>
                  <a:lnTo>
                    <a:pt x="29933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3453383" y="1523999"/>
              <a:ext cx="598805" cy="317500"/>
            </a:xfrm>
            <a:custGeom>
              <a:avLst/>
              <a:gdLst/>
              <a:ahLst/>
              <a:cxnLst/>
              <a:rect l="l" t="t" r="r" b="b"/>
              <a:pathLst>
                <a:path w="598804" h="317500">
                  <a:moveTo>
                    <a:pt x="0" y="158496"/>
                  </a:moveTo>
                  <a:lnTo>
                    <a:pt x="23494" y="96774"/>
                  </a:lnTo>
                  <a:lnTo>
                    <a:pt x="51053" y="69850"/>
                  </a:lnTo>
                  <a:lnTo>
                    <a:pt x="87629" y="46482"/>
                  </a:lnTo>
                  <a:lnTo>
                    <a:pt x="131952" y="27050"/>
                  </a:lnTo>
                  <a:lnTo>
                    <a:pt x="182752" y="12446"/>
                  </a:lnTo>
                  <a:lnTo>
                    <a:pt x="238887" y="3175"/>
                  </a:lnTo>
                  <a:lnTo>
                    <a:pt x="299338" y="0"/>
                  </a:lnTo>
                  <a:lnTo>
                    <a:pt x="359537" y="3175"/>
                  </a:lnTo>
                  <a:lnTo>
                    <a:pt x="415798" y="12446"/>
                  </a:lnTo>
                  <a:lnTo>
                    <a:pt x="466598" y="27050"/>
                  </a:lnTo>
                  <a:lnTo>
                    <a:pt x="510920" y="46482"/>
                  </a:lnTo>
                  <a:lnTo>
                    <a:pt x="547496" y="69850"/>
                  </a:lnTo>
                  <a:lnTo>
                    <a:pt x="575055" y="96774"/>
                  </a:lnTo>
                  <a:lnTo>
                    <a:pt x="598551" y="158496"/>
                  </a:lnTo>
                  <a:lnTo>
                    <a:pt x="592454" y="190373"/>
                  </a:lnTo>
                  <a:lnTo>
                    <a:pt x="547496" y="247141"/>
                  </a:lnTo>
                  <a:lnTo>
                    <a:pt x="510920" y="270510"/>
                  </a:lnTo>
                  <a:lnTo>
                    <a:pt x="466598" y="289940"/>
                  </a:lnTo>
                  <a:lnTo>
                    <a:pt x="415798" y="304546"/>
                  </a:lnTo>
                  <a:lnTo>
                    <a:pt x="359537" y="313816"/>
                  </a:lnTo>
                  <a:lnTo>
                    <a:pt x="299338" y="316991"/>
                  </a:lnTo>
                  <a:lnTo>
                    <a:pt x="238887" y="313816"/>
                  </a:lnTo>
                  <a:lnTo>
                    <a:pt x="182752" y="304546"/>
                  </a:lnTo>
                  <a:lnTo>
                    <a:pt x="131952" y="289940"/>
                  </a:lnTo>
                  <a:lnTo>
                    <a:pt x="87629" y="270510"/>
                  </a:lnTo>
                  <a:lnTo>
                    <a:pt x="51053" y="247141"/>
                  </a:lnTo>
                  <a:lnTo>
                    <a:pt x="23494" y="220217"/>
                  </a:lnTo>
                  <a:lnTo>
                    <a:pt x="0" y="15849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6" name="object 66" descr=""/>
          <p:cNvSpPr txBox="1"/>
          <p:nvPr/>
        </p:nvSpPr>
        <p:spPr>
          <a:xfrm>
            <a:off x="3229482" y="1446656"/>
            <a:ext cx="822325" cy="635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3055" marR="5080" indent="355600">
              <a:lnSpc>
                <a:spcPct val="100000"/>
              </a:lnSpc>
              <a:spcBef>
                <a:spcPts val="95"/>
              </a:spcBef>
            </a:pPr>
            <a:r>
              <a:rPr dirty="0" sz="1000" spc="-25" b="1">
                <a:latin typeface="Arial"/>
                <a:cs typeface="Arial"/>
              </a:rPr>
              <a:t>ce </a:t>
            </a:r>
            <a:r>
              <a:rPr dirty="0" sz="1000" spc="-10" b="1">
                <a:latin typeface="Arial"/>
                <a:cs typeface="Arial"/>
              </a:rPr>
              <a:t>duratio</a:t>
            </a:r>
            <a:endParaRPr sz="1000">
              <a:latin typeface="Arial"/>
              <a:cs typeface="Arial"/>
            </a:endParaRPr>
          </a:p>
          <a:p>
            <a:pPr marL="12700" marR="423545">
              <a:lnSpc>
                <a:spcPct val="100000"/>
              </a:lnSpc>
            </a:pPr>
            <a:r>
              <a:rPr dirty="0" sz="1000" b="1">
                <a:latin typeface="Arial"/>
                <a:cs typeface="Arial"/>
              </a:rPr>
              <a:t>tes</a:t>
            </a:r>
            <a:r>
              <a:rPr dirty="0" sz="1000" spc="175" b="1">
                <a:latin typeface="Arial"/>
                <a:cs typeface="Arial"/>
              </a:rPr>
              <a:t>  </a:t>
            </a:r>
            <a:r>
              <a:rPr dirty="0" sz="1000" spc="-50" b="1">
                <a:latin typeface="Arial"/>
                <a:cs typeface="Arial"/>
              </a:rPr>
              <a:t>n t</a:t>
            </a:r>
            <a:endParaRPr sz="1000">
              <a:latin typeface="Arial"/>
              <a:cs typeface="Arial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6028690" y="4249927"/>
            <a:ext cx="2282190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2235" marR="5080" indent="-90170">
              <a:lnSpc>
                <a:spcPct val="120000"/>
              </a:lnSpc>
              <a:spcBef>
                <a:spcPts val="100"/>
              </a:spcBef>
              <a:tabLst>
                <a:tab pos="1067435" algn="l"/>
              </a:tabLst>
            </a:pPr>
            <a:r>
              <a:rPr dirty="0" sz="2400" b="1">
                <a:latin typeface="Arial"/>
                <a:cs typeface="Arial"/>
              </a:rPr>
              <a:t>A</a:t>
            </a:r>
            <a:r>
              <a:rPr dirty="0" sz="2400" spc="-10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single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word maps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 spc="-130" b="1">
                <a:latin typeface="Arial"/>
                <a:cs typeface="Arial"/>
              </a:rPr>
              <a:t>To</a:t>
            </a:r>
            <a:r>
              <a:rPr dirty="0" sz="2400" spc="-15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many </a:t>
            </a:r>
            <a:r>
              <a:rPr dirty="0" sz="2400" spc="-10" b="1">
                <a:latin typeface="Arial"/>
                <a:cs typeface="Arial"/>
              </a:rPr>
              <a:t>concepts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2170" y="-15112"/>
            <a:ext cx="2360295" cy="696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Definition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3320" y="473405"/>
            <a:ext cx="7025640" cy="4987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343910" algn="l"/>
              </a:tabLst>
            </a:pPr>
            <a:r>
              <a:rPr dirty="0" sz="2400" i="1">
                <a:latin typeface="Arial"/>
                <a:cs typeface="Arial"/>
              </a:rPr>
              <a:t>Semantic</a:t>
            </a:r>
            <a:r>
              <a:rPr dirty="0" sz="2400" spc="-95" i="1">
                <a:latin typeface="Arial"/>
                <a:cs typeface="Arial"/>
              </a:rPr>
              <a:t> </a:t>
            </a:r>
            <a:r>
              <a:rPr dirty="0" sz="2400" spc="-10">
                <a:latin typeface="Arial MT"/>
                <a:cs typeface="Arial MT"/>
              </a:rPr>
              <a:t>processing</a:t>
            </a:r>
            <a:r>
              <a:rPr dirty="0" sz="2400">
                <a:latin typeface="Arial MT"/>
                <a:cs typeface="Arial MT"/>
              </a:rPr>
              <a:t>	deals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with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rewriting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2720340" algn="l"/>
              </a:tabLst>
            </a:pPr>
            <a:r>
              <a:rPr dirty="0" sz="2400">
                <a:latin typeface="Arial MT"/>
                <a:cs typeface="Arial MT"/>
              </a:rPr>
              <a:t>parse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tree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into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</a:t>
            </a:r>
            <a:r>
              <a:rPr dirty="0" sz="2400">
                <a:latin typeface="Arial MT"/>
                <a:cs typeface="Arial MT"/>
              </a:rPr>
              <a:t>	“meaning</a:t>
            </a:r>
            <a:r>
              <a:rPr dirty="0" sz="2400" spc="-15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representation”</a:t>
            </a:r>
            <a:endParaRPr sz="2400">
              <a:latin typeface="Arial MT"/>
              <a:cs typeface="Arial MT"/>
            </a:endParaRPr>
          </a:p>
          <a:p>
            <a:pPr lvl="1" marL="755015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5015" algn="l"/>
              </a:tabLst>
            </a:pPr>
            <a:r>
              <a:rPr dirty="0" sz="2400">
                <a:latin typeface="Arial MT"/>
                <a:cs typeface="Arial MT"/>
              </a:rPr>
              <a:t>Logic,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SQL,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Knowledge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base</a:t>
            </a:r>
            <a:endParaRPr sz="24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Char char="•"/>
              <a:tabLst>
                <a:tab pos="354965" algn="l"/>
              </a:tabLst>
            </a:pPr>
            <a:r>
              <a:rPr dirty="0" sz="2400">
                <a:latin typeface="Arial MT"/>
                <a:cs typeface="Arial MT"/>
              </a:rPr>
              <a:t>Poorly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understood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compared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to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syntax</a:t>
            </a:r>
            <a:endParaRPr sz="2400">
              <a:latin typeface="Arial MT"/>
              <a:cs typeface="Arial MT"/>
            </a:endParaRPr>
          </a:p>
          <a:p>
            <a:pPr lvl="1" marL="754380" marR="5080" indent="-285115">
              <a:lnSpc>
                <a:spcPct val="107100"/>
              </a:lnSpc>
              <a:spcBef>
                <a:spcPts val="165"/>
              </a:spcBef>
              <a:buChar char="–"/>
              <a:tabLst>
                <a:tab pos="756285" algn="l"/>
                <a:tab pos="2175510" algn="l"/>
                <a:tab pos="3975735" algn="l"/>
              </a:tabLst>
            </a:pPr>
            <a:r>
              <a:rPr dirty="0" sz="2400" spc="-10">
                <a:latin typeface="Arial MT"/>
                <a:cs typeface="Arial MT"/>
              </a:rPr>
              <a:t>applications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need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complex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semantics,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like </a:t>
            </a:r>
            <a:r>
              <a:rPr dirty="0" sz="2400" spc="-20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database</a:t>
            </a:r>
            <a:r>
              <a:rPr dirty="0" sz="2400">
                <a:latin typeface="Arial MT"/>
                <a:cs typeface="Arial MT"/>
              </a:rPr>
              <a:t>	front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ends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high-</a:t>
            </a:r>
            <a:r>
              <a:rPr dirty="0" sz="2400">
                <a:latin typeface="Arial MT"/>
                <a:cs typeface="Arial MT"/>
              </a:rPr>
              <a:t>quality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Machine 	Translation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had</a:t>
            </a:r>
            <a:r>
              <a:rPr dirty="0" sz="2400" spc="-10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limited</a:t>
            </a:r>
            <a:r>
              <a:rPr dirty="0" sz="2400">
                <a:latin typeface="Arial MT"/>
                <a:cs typeface="Arial MT"/>
              </a:rPr>
              <a:t>	success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past.</a:t>
            </a:r>
            <a:endParaRPr sz="2400">
              <a:latin typeface="Arial MT"/>
              <a:cs typeface="Arial MT"/>
            </a:endParaRPr>
          </a:p>
          <a:p>
            <a:pPr marL="355600" marR="32384" indent="-342900">
              <a:lnSpc>
                <a:spcPct val="100000"/>
              </a:lnSpc>
              <a:spcBef>
                <a:spcPts val="1320"/>
              </a:spcBef>
              <a:buChar char="•"/>
              <a:tabLst>
                <a:tab pos="355600" algn="l"/>
              </a:tabLst>
            </a:pPr>
            <a:r>
              <a:rPr dirty="0" sz="2400">
                <a:latin typeface="Arial MT"/>
                <a:cs typeface="Arial MT"/>
              </a:rPr>
              <a:t>How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can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represent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meaning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English sentence?</a:t>
            </a:r>
            <a:endParaRPr sz="2400">
              <a:latin typeface="Arial MT"/>
              <a:cs typeface="Arial MT"/>
            </a:endParaRPr>
          </a:p>
          <a:p>
            <a:pPr marL="355600" marR="57150" indent="-342900">
              <a:lnSpc>
                <a:spcPct val="100000"/>
              </a:lnSpc>
              <a:spcBef>
                <a:spcPts val="605"/>
              </a:spcBef>
              <a:buChar char="•"/>
              <a:tabLst>
                <a:tab pos="355600" algn="l"/>
              </a:tabLst>
            </a:pPr>
            <a:r>
              <a:rPr dirty="0" sz="2400" spc="-10">
                <a:latin typeface="Arial MT"/>
                <a:cs typeface="Arial MT"/>
              </a:rPr>
              <a:t>Programming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languages:</a:t>
            </a:r>
            <a:r>
              <a:rPr dirty="0" sz="2400" spc="-3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“meaning”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equivalent </a:t>
            </a:r>
            <a:r>
              <a:rPr dirty="0" sz="2400">
                <a:latin typeface="Arial MT"/>
                <a:cs typeface="Arial MT"/>
              </a:rPr>
              <a:t>machine</a:t>
            </a:r>
            <a:r>
              <a:rPr dirty="0" sz="2400" spc="-140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756285">
              <a:lnSpc>
                <a:spcPct val="100000"/>
              </a:lnSpc>
              <a:spcBef>
                <a:spcPts val="600"/>
              </a:spcBef>
            </a:pP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-2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=</a:t>
            </a:r>
            <a:r>
              <a:rPr dirty="0" sz="2400" spc="-2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</a:t>
            </a:r>
            <a:r>
              <a:rPr dirty="0" sz="2400" spc="-35">
                <a:latin typeface="Arial MT"/>
                <a:cs typeface="Arial MT"/>
              </a:rPr>
              <a:t> +c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220825" y="5496255"/>
            <a:ext cx="9328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i="1">
                <a:latin typeface="Arial"/>
                <a:cs typeface="Arial"/>
              </a:rPr>
              <a:t>means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592704" y="5381955"/>
            <a:ext cx="1530985" cy="13423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Arial MT"/>
                <a:cs typeface="Arial MT"/>
              </a:rPr>
              <a:t>Load</a:t>
            </a:r>
            <a:r>
              <a:rPr dirty="0" sz="2400" spc="59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a,b,c </a:t>
            </a:r>
            <a:r>
              <a:rPr dirty="0" sz="2400">
                <a:latin typeface="Arial MT"/>
                <a:cs typeface="Arial MT"/>
              </a:rPr>
              <a:t>add</a:t>
            </a:r>
            <a:r>
              <a:rPr dirty="0" sz="2400" spc="480">
                <a:latin typeface="Arial MT"/>
                <a:cs typeface="Arial MT"/>
              </a:rPr>
              <a:t>    </a:t>
            </a:r>
            <a:r>
              <a:rPr dirty="0" sz="2400" spc="-25">
                <a:latin typeface="Arial MT"/>
                <a:cs typeface="Arial MT"/>
              </a:rPr>
              <a:t>b,c </a:t>
            </a:r>
            <a:r>
              <a:rPr dirty="0" sz="2400">
                <a:latin typeface="Arial MT"/>
                <a:cs typeface="Arial MT"/>
              </a:rPr>
              <a:t>store</a:t>
            </a:r>
            <a:r>
              <a:rPr dirty="0" sz="2400" spc="-120">
                <a:latin typeface="Arial MT"/>
                <a:cs typeface="Arial MT"/>
              </a:rPr>
              <a:t> </a:t>
            </a:r>
            <a:r>
              <a:rPr dirty="0" sz="2400" spc="-50">
                <a:latin typeface="Arial MT"/>
                <a:cs typeface="Arial MT"/>
              </a:rPr>
              <a:t>a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61491" y="1337979"/>
            <a:ext cx="8019415" cy="4017645"/>
          </a:xfrm>
          <a:prstGeom prst="rect">
            <a:avLst/>
          </a:prstGeom>
        </p:spPr>
        <p:txBody>
          <a:bodyPr wrap="square" lIns="0" tIns="1111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Lexemes</a:t>
            </a:r>
            <a:r>
              <a:rPr dirty="0" sz="2800" spc="-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-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Calibri"/>
                <a:cs typeface="Calibri"/>
              </a:rPr>
              <a:t>basic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unit</a:t>
            </a:r>
            <a:r>
              <a:rPr dirty="0" sz="2800" spc="-2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meaning</a:t>
            </a:r>
            <a:r>
              <a:rPr dirty="0" sz="2800" spc="-3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4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3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lexicon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80"/>
              </a:spcBef>
              <a:buChar char="•"/>
              <a:tabLst>
                <a:tab pos="355600" algn="l"/>
              </a:tabLst>
            </a:pPr>
            <a:r>
              <a:rPr dirty="0" sz="2800" spc="-10">
                <a:latin typeface="Arial MT"/>
                <a:cs typeface="Arial MT"/>
              </a:rPr>
              <a:t>Examples:</a:t>
            </a:r>
            <a:endParaRPr sz="2800">
              <a:latin typeface="Arial MT"/>
              <a:cs typeface="Arial MT"/>
            </a:endParaRPr>
          </a:p>
          <a:p>
            <a:pPr lvl="1" marL="755015" indent="-285115">
              <a:lnSpc>
                <a:spcPct val="100000"/>
              </a:lnSpc>
              <a:spcBef>
                <a:spcPts val="620"/>
              </a:spcBef>
              <a:buChar char="–"/>
              <a:tabLst>
                <a:tab pos="755015" algn="l"/>
              </a:tabLst>
            </a:pPr>
            <a:r>
              <a:rPr dirty="0" sz="2400">
                <a:latin typeface="Arial MT"/>
                <a:cs typeface="Arial MT"/>
              </a:rPr>
              <a:t>Red,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n: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color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blood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or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</a:t>
            </a:r>
            <a:r>
              <a:rPr dirty="0" sz="2400" spc="5">
                <a:latin typeface="Arial MT"/>
                <a:cs typeface="Arial MT"/>
              </a:rPr>
              <a:t> </a:t>
            </a:r>
            <a:r>
              <a:rPr dirty="0" sz="2400" spc="-20">
                <a:latin typeface="Arial MT"/>
                <a:cs typeface="Arial MT"/>
              </a:rPr>
              <a:t>ruby</a:t>
            </a:r>
            <a:endParaRPr sz="2400">
              <a:latin typeface="Arial MT"/>
              <a:cs typeface="Arial MT"/>
            </a:endParaRPr>
          </a:p>
          <a:p>
            <a:pPr lvl="1" marL="754380" marR="579755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 MT"/>
                <a:cs typeface="Arial MT"/>
              </a:rPr>
              <a:t>Blood,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n:</a:t>
            </a:r>
            <a:r>
              <a:rPr dirty="0" sz="2400" spc="-4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5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red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liquid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that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circulates</a:t>
            </a:r>
            <a:r>
              <a:rPr dirty="0" sz="2400" spc="-8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in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45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heart, </a:t>
            </a:r>
            <a:r>
              <a:rPr dirty="0" sz="2400" spc="-10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arteries</a:t>
            </a:r>
            <a:r>
              <a:rPr dirty="0" sz="2400" spc="-5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and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veins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of</a:t>
            </a:r>
            <a:r>
              <a:rPr dirty="0" sz="2400" spc="-30">
                <a:latin typeface="Arial MT"/>
                <a:cs typeface="Arial MT"/>
              </a:rPr>
              <a:t> </a:t>
            </a:r>
            <a:r>
              <a:rPr dirty="0" sz="2400" spc="-10">
                <a:latin typeface="Arial MT"/>
                <a:cs typeface="Arial MT"/>
              </a:rPr>
              <a:t>animals</a:t>
            </a:r>
            <a:endParaRPr sz="2400">
              <a:latin typeface="Arial MT"/>
              <a:cs typeface="Arial MT"/>
            </a:endParaRPr>
          </a:p>
          <a:p>
            <a:pPr lvl="1" marL="754380" marR="5080" indent="-285115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</a:tabLst>
            </a:pPr>
            <a:r>
              <a:rPr dirty="0" sz="2400">
                <a:latin typeface="Arial MT"/>
                <a:cs typeface="Arial MT"/>
              </a:rPr>
              <a:t>Right,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adj: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located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nearer</a:t>
            </a:r>
            <a:r>
              <a:rPr dirty="0" sz="2400" spc="-10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right</a:t>
            </a:r>
            <a:r>
              <a:rPr dirty="0" sz="2400" spc="-9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hand</a:t>
            </a:r>
            <a:r>
              <a:rPr dirty="0" sz="2400" spc="-8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esp.</a:t>
            </a:r>
            <a:r>
              <a:rPr dirty="0" sz="2400" spc="-7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being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on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7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right</a:t>
            </a:r>
            <a:r>
              <a:rPr dirty="0" sz="2400" spc="-9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when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facing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the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same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direction</a:t>
            </a:r>
            <a:r>
              <a:rPr dirty="0" sz="2400" spc="-60">
                <a:latin typeface="Arial MT"/>
                <a:cs typeface="Arial MT"/>
              </a:rPr>
              <a:t> </a:t>
            </a:r>
            <a:r>
              <a:rPr dirty="0" sz="2400">
                <a:latin typeface="Arial MT"/>
                <a:cs typeface="Arial MT"/>
              </a:rPr>
              <a:t>as</a:t>
            </a:r>
            <a:r>
              <a:rPr dirty="0" sz="2400" spc="-65">
                <a:latin typeface="Arial MT"/>
                <a:cs typeface="Arial MT"/>
              </a:rPr>
              <a:t> </a:t>
            </a:r>
            <a:r>
              <a:rPr dirty="0" sz="2400" spc="-25">
                <a:latin typeface="Arial MT"/>
                <a:cs typeface="Arial MT"/>
              </a:rPr>
              <a:t>the </a:t>
            </a:r>
            <a:r>
              <a:rPr dirty="0" sz="2400" spc="-25">
                <a:latin typeface="Arial MT"/>
                <a:cs typeface="Arial MT"/>
              </a:rPr>
              <a:t>	</a:t>
            </a:r>
            <a:r>
              <a:rPr dirty="0" sz="2400" spc="-10">
                <a:latin typeface="Arial MT"/>
                <a:cs typeface="Arial MT"/>
              </a:rPr>
              <a:t>observer</a:t>
            </a: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Char char="•"/>
              <a:tabLst>
                <a:tab pos="355600" algn="l"/>
              </a:tabLst>
            </a:pPr>
            <a:r>
              <a:rPr dirty="0" sz="2800">
                <a:latin typeface="Arial MT"/>
                <a:cs typeface="Arial MT"/>
              </a:rPr>
              <a:t>Do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dictionaries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gives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</a:t>
            </a:r>
            <a:r>
              <a:rPr dirty="0" sz="2800" spc="-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definitions??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11451" y="468630"/>
            <a:ext cx="4712335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Meanings</a:t>
            </a:r>
            <a:r>
              <a:rPr dirty="0" spc="-10"/>
              <a:t> </a:t>
            </a:r>
            <a:r>
              <a:rPr dirty="0"/>
              <a:t>of</a:t>
            </a:r>
            <a:r>
              <a:rPr dirty="0" spc="-90"/>
              <a:t> </a:t>
            </a:r>
            <a:r>
              <a:rPr dirty="0" spc="-10"/>
              <a:t>words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1225" y="468630"/>
            <a:ext cx="7915909" cy="69659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Three</a:t>
            </a:r>
            <a:r>
              <a:rPr dirty="0" spc="-25"/>
              <a:t> </a:t>
            </a:r>
            <a:r>
              <a:rPr dirty="0"/>
              <a:t>Perspectives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80"/>
              <a:t> </a:t>
            </a:r>
            <a:r>
              <a:rPr dirty="0" spc="-10"/>
              <a:t>Meaning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64235" y="1479652"/>
            <a:ext cx="7786370" cy="4434205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545465" indent="-5327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545465" algn="l"/>
              </a:tabLst>
            </a:pP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Lexical</a:t>
            </a:r>
            <a:r>
              <a:rPr dirty="0" sz="2000" spc="-70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A3001F"/>
                </a:solidFill>
                <a:latin typeface="Arial"/>
                <a:cs typeface="Arial"/>
              </a:rPr>
              <a:t>Semantics</a:t>
            </a:r>
            <a:endParaRPr sz="2000">
              <a:latin typeface="Arial"/>
              <a:cs typeface="Arial"/>
            </a:endParaRPr>
          </a:p>
          <a:p>
            <a:pPr lvl="1" marL="926465" indent="-456565">
              <a:lnSpc>
                <a:spcPct val="100000"/>
              </a:lnSpc>
              <a:spcBef>
                <a:spcPts val="505"/>
              </a:spcBef>
              <a:buFont typeface="Times New Roman"/>
              <a:buChar char="•"/>
              <a:tabLst>
                <a:tab pos="926465" algn="l"/>
              </a:tabLst>
            </a:pPr>
            <a:r>
              <a:rPr dirty="0" sz="2000">
                <a:latin typeface="Arial MT"/>
                <a:cs typeface="Arial MT"/>
              </a:rPr>
              <a:t>The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meanings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individual</a:t>
            </a:r>
            <a:r>
              <a:rPr dirty="0" sz="2000" spc="-80">
                <a:solidFill>
                  <a:srgbClr val="333399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333399"/>
                </a:solidFill>
                <a:latin typeface="Arial MT"/>
                <a:cs typeface="Arial MT"/>
              </a:rPr>
              <a:t>words</a:t>
            </a:r>
            <a:endParaRPr sz="2000">
              <a:latin typeface="Arial MT"/>
              <a:cs typeface="Arial MT"/>
            </a:endParaRPr>
          </a:p>
          <a:p>
            <a:pPr marL="545465" indent="-532765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45465" algn="l"/>
              </a:tabLst>
            </a:pP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Formal</a:t>
            </a:r>
            <a:r>
              <a:rPr dirty="0" sz="2000" spc="-65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Semantics</a:t>
            </a:r>
            <a:r>
              <a:rPr dirty="0" sz="2000" spc="-50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(or</a:t>
            </a:r>
            <a:r>
              <a:rPr dirty="0" sz="2000" spc="-4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Compositional</a:t>
            </a:r>
            <a:r>
              <a:rPr dirty="0" sz="2000" spc="-5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Semantics</a:t>
            </a:r>
            <a:r>
              <a:rPr dirty="0" sz="2000" spc="-5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or</a:t>
            </a:r>
            <a:r>
              <a:rPr dirty="0" sz="2000" spc="-13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A3001F"/>
                </a:solidFill>
                <a:latin typeface="Arial MT"/>
                <a:cs typeface="Arial MT"/>
              </a:rPr>
              <a:t>Sentential</a:t>
            </a:r>
            <a:endParaRPr sz="2000">
              <a:latin typeface="Arial MT"/>
              <a:cs typeface="Arial MT"/>
            </a:endParaRPr>
          </a:p>
          <a:p>
            <a:pPr marL="546100">
              <a:lnSpc>
                <a:spcPct val="100000"/>
              </a:lnSpc>
            </a:pPr>
            <a:r>
              <a:rPr dirty="0" sz="2000" spc="-10">
                <a:solidFill>
                  <a:srgbClr val="A3001F"/>
                </a:solidFill>
                <a:latin typeface="Arial MT"/>
                <a:cs typeface="Arial MT"/>
              </a:rPr>
              <a:t>Semantics)</a:t>
            </a:r>
            <a:endParaRPr sz="2000">
              <a:latin typeface="Arial MT"/>
              <a:cs typeface="Arial MT"/>
            </a:endParaRPr>
          </a:p>
          <a:p>
            <a:pPr lvl="1" marL="927100" marR="33020" indent="-457834">
              <a:lnSpc>
                <a:spcPct val="98800"/>
              </a:lnSpc>
              <a:spcBef>
                <a:spcPts val="530"/>
              </a:spcBef>
              <a:buFont typeface="Times New Roman"/>
              <a:buChar char="•"/>
              <a:tabLst>
                <a:tab pos="927100" algn="l"/>
              </a:tabLst>
            </a:pPr>
            <a:r>
              <a:rPr dirty="0" sz="2000">
                <a:latin typeface="Arial MT"/>
                <a:cs typeface="Arial MT"/>
              </a:rPr>
              <a:t>How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those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meanings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combine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make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meanings</a:t>
            </a:r>
            <a:r>
              <a:rPr dirty="0" sz="2000" spc="-140">
                <a:latin typeface="Arial MT"/>
                <a:cs typeface="Arial MT"/>
              </a:rPr>
              <a:t> </a:t>
            </a:r>
            <a:r>
              <a:rPr dirty="0" sz="2000" spc="-25">
                <a:latin typeface="Arial MT"/>
                <a:cs typeface="Arial MT"/>
              </a:rPr>
              <a:t>for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individual</a:t>
            </a:r>
            <a:r>
              <a:rPr dirty="0" sz="2000" spc="-4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sentences</a:t>
            </a:r>
            <a:r>
              <a:rPr dirty="0" sz="2000" spc="-8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or</a:t>
            </a:r>
            <a:r>
              <a:rPr dirty="0" sz="2000" spc="-10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utterances</a:t>
            </a:r>
            <a:r>
              <a:rPr dirty="0" sz="2000" spc="-90">
                <a:solidFill>
                  <a:srgbClr val="008000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008000"/>
                </a:solidFill>
                <a:latin typeface="Arial MT"/>
                <a:cs typeface="Arial MT"/>
              </a:rPr>
              <a:t>(</a:t>
            </a:r>
            <a:r>
              <a:rPr dirty="0" sz="2000">
                <a:latin typeface="Calibri"/>
                <a:cs typeface="Calibri"/>
              </a:rPr>
              <a:t>manner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speaking;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power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speaking)</a:t>
            </a:r>
            <a:endParaRPr sz="2000">
              <a:latin typeface="Calibri"/>
              <a:cs typeface="Calibri"/>
            </a:endParaRPr>
          </a:p>
          <a:p>
            <a:pPr marL="545465" indent="-532765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545465" algn="l"/>
              </a:tabLst>
            </a:pP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Discourse</a:t>
            </a:r>
            <a:r>
              <a:rPr dirty="0" sz="2000" spc="-50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or</a:t>
            </a:r>
            <a:r>
              <a:rPr dirty="0" sz="2000" spc="-55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A3001F"/>
                </a:solidFill>
                <a:latin typeface="Arial"/>
                <a:cs typeface="Arial"/>
              </a:rPr>
              <a:t>Pragmatics</a:t>
            </a:r>
            <a:endParaRPr sz="2000">
              <a:latin typeface="Arial"/>
              <a:cs typeface="Arial"/>
            </a:endParaRPr>
          </a:p>
          <a:p>
            <a:pPr marL="927100" marR="5080" indent="-457834">
              <a:lnSpc>
                <a:spcPct val="100000"/>
              </a:lnSpc>
              <a:spcBef>
                <a:spcPts val="490"/>
              </a:spcBef>
              <a:buChar char="–"/>
              <a:tabLst>
                <a:tab pos="927100" algn="l"/>
              </a:tabLst>
            </a:pPr>
            <a:r>
              <a:rPr dirty="0" sz="2000">
                <a:latin typeface="Arial MT"/>
                <a:cs typeface="Arial MT"/>
              </a:rPr>
              <a:t>How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those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meanings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combine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each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other</a:t>
            </a:r>
            <a:r>
              <a:rPr dirty="0" sz="2000" spc="-4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and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with</a:t>
            </a:r>
            <a:r>
              <a:rPr dirty="0" sz="2000" spc="-110">
                <a:latin typeface="Arial MT"/>
                <a:cs typeface="Arial MT"/>
              </a:rPr>
              <a:t> </a:t>
            </a:r>
            <a:r>
              <a:rPr dirty="0" sz="2000" spc="-10">
                <a:latin typeface="Arial MT"/>
                <a:cs typeface="Arial MT"/>
              </a:rPr>
              <a:t>other </a:t>
            </a:r>
            <a:r>
              <a:rPr dirty="0" sz="2000">
                <a:latin typeface="Arial MT"/>
                <a:cs typeface="Arial MT"/>
              </a:rPr>
              <a:t>facts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about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various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kinds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of</a:t>
            </a:r>
            <a:r>
              <a:rPr dirty="0" sz="2000" spc="-1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context</a:t>
            </a:r>
            <a:r>
              <a:rPr dirty="0" sz="2000" spc="-4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to</a:t>
            </a:r>
            <a:r>
              <a:rPr dirty="0" sz="2000" spc="-30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make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meanings</a:t>
            </a:r>
            <a:r>
              <a:rPr dirty="0" sz="2000" spc="-35">
                <a:latin typeface="Arial MT"/>
                <a:cs typeface="Arial MT"/>
              </a:rPr>
              <a:t> </a:t>
            </a:r>
            <a:r>
              <a:rPr dirty="0" sz="2000">
                <a:latin typeface="Arial MT"/>
                <a:cs typeface="Arial MT"/>
              </a:rPr>
              <a:t>for</a:t>
            </a:r>
            <a:r>
              <a:rPr dirty="0" sz="2000" spc="-20">
                <a:latin typeface="Arial MT"/>
                <a:cs typeface="Arial MT"/>
              </a:rPr>
              <a:t> </a:t>
            </a:r>
            <a:r>
              <a:rPr dirty="0" sz="2000" spc="-50">
                <a:latin typeface="Arial MT"/>
                <a:cs typeface="Arial MT"/>
              </a:rPr>
              <a:t>a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text</a:t>
            </a:r>
            <a:r>
              <a:rPr dirty="0" sz="2000" spc="-1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or</a:t>
            </a:r>
            <a:r>
              <a:rPr dirty="0" sz="2000" spc="-5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A3001F"/>
                </a:solidFill>
                <a:latin typeface="Arial MT"/>
                <a:cs typeface="Arial MT"/>
              </a:rPr>
              <a:t>discourse</a:t>
            </a:r>
            <a:endParaRPr sz="2000">
              <a:latin typeface="Arial MT"/>
              <a:cs typeface="Arial MT"/>
            </a:endParaRPr>
          </a:p>
          <a:p>
            <a:pPr marL="926465" indent="-456565">
              <a:lnSpc>
                <a:spcPct val="100000"/>
              </a:lnSpc>
              <a:spcBef>
                <a:spcPts val="505"/>
              </a:spcBef>
              <a:buFont typeface="Arial MT"/>
              <a:buChar char="–"/>
              <a:tabLst>
                <a:tab pos="926465" algn="l"/>
              </a:tabLst>
            </a:pP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Dialog</a:t>
            </a:r>
            <a:r>
              <a:rPr dirty="0" sz="2000" spc="-35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or</a:t>
            </a:r>
            <a:r>
              <a:rPr dirty="0" sz="2000" spc="-15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A3001F"/>
                </a:solidFill>
                <a:latin typeface="Arial"/>
                <a:cs typeface="Arial"/>
              </a:rPr>
              <a:t>Conversation</a:t>
            </a:r>
            <a:r>
              <a:rPr dirty="0" sz="2000" spc="-25" b="1">
                <a:solidFill>
                  <a:srgbClr val="A3001F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is</a:t>
            </a:r>
            <a:r>
              <a:rPr dirty="0" sz="2000" spc="-1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often</a:t>
            </a:r>
            <a:r>
              <a:rPr dirty="0" sz="2000" spc="-6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>
                <a:solidFill>
                  <a:srgbClr val="A3001F"/>
                </a:solidFill>
                <a:latin typeface="Arial MT"/>
                <a:cs typeface="Arial MT"/>
              </a:rPr>
              <a:t>lumped</a:t>
            </a:r>
            <a:r>
              <a:rPr dirty="0" sz="2000" spc="-25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 spc="-10">
                <a:solidFill>
                  <a:srgbClr val="A3001F"/>
                </a:solidFill>
                <a:latin typeface="Arial MT"/>
                <a:cs typeface="Arial MT"/>
              </a:rPr>
              <a:t>together</a:t>
            </a:r>
            <a:r>
              <a:rPr dirty="0" sz="2000" spc="-160">
                <a:solidFill>
                  <a:srgbClr val="A3001F"/>
                </a:solidFill>
                <a:latin typeface="Arial MT"/>
                <a:cs typeface="Arial MT"/>
              </a:rPr>
              <a:t> </a:t>
            </a:r>
            <a:r>
              <a:rPr dirty="0" sz="2000" spc="-20">
                <a:solidFill>
                  <a:srgbClr val="A3001F"/>
                </a:solidFill>
                <a:latin typeface="Arial MT"/>
                <a:cs typeface="Arial MT"/>
              </a:rPr>
              <a:t>with</a:t>
            </a:r>
            <a:endParaRPr sz="20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</a:pPr>
            <a:r>
              <a:rPr dirty="0" sz="2000" spc="-10">
                <a:solidFill>
                  <a:srgbClr val="A3001F"/>
                </a:solidFill>
                <a:latin typeface="Arial MT"/>
                <a:cs typeface="Arial MT"/>
              </a:rPr>
              <a:t>Discourse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2025-09-05T04:44:03Z</dcterms:created>
  <dcterms:modified xsi:type="dcterms:W3CDTF">2025-09-05T04:44:03Z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2024-07-07T00:00:00Z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2025-09-05T00:00:00Z</vt:filetime>
  </property>
  <property fmtid="{D5CDD505-2E9C-101B-9397-08002B2CF9AE}" pid="5" name="Producer">
    <vt:lpwstr>Microsoft® PowerPoint® 2013</vt:lpwstr>
  </property>
</Properties>
</file>