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4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55" r:id="rId17"/>
    <p:sldId id="2146847059" r:id="rId18"/>
    <p:sldId id="2146847071" r:id="rId19"/>
    <p:sldId id="2146847069" r:id="rId20"/>
    <p:sldId id="2146847070" r:id="rId21"/>
    <p:sldId id="2146847061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-672" y="-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8/3/2025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8/3/2025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asvi00/Career_Buddy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nasvi00/Career_Buddy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err="1" smtClean="0">
                <a:solidFill>
                  <a:schemeClr val="accent1"/>
                </a:solidFill>
                <a:latin typeface="Arial"/>
                <a:cs typeface="Arial"/>
              </a:rPr>
              <a:t>Career_buddy</a:t>
            </a:r>
            <a:r>
              <a:rPr lang="en-US" b="1" dirty="0" smtClean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b="1" dirty="0" err="1" smtClean="0">
                <a:solidFill>
                  <a:schemeClr val="accent1"/>
                </a:solidFill>
                <a:latin typeface="Arial"/>
                <a:cs typeface="Arial"/>
              </a:rPr>
              <a:t>ai</a:t>
            </a:r>
            <a:r>
              <a:rPr lang="en-US" b="1" dirty="0" smtClean="0">
                <a:solidFill>
                  <a:schemeClr val="accent1"/>
                </a:solidFill>
                <a:latin typeface="Arial"/>
                <a:cs typeface="Arial"/>
              </a:rPr>
              <a:t> </a:t>
            </a:r>
            <a:r>
              <a:rPr lang="en-US" b="1" dirty="0" smtClean="0">
                <a:solidFill>
                  <a:schemeClr val="accent1"/>
                </a:solidFill>
                <a:latin typeface="Arial"/>
                <a:cs typeface="Arial"/>
              </a:rPr>
              <a:t>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: Manasvi Goel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MIET, Meerut ( Computer Science &amp; Engineering Dept.)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xmlns="" id="{58160D06-7AB9-E123-40C6-37292A37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401" t="25431" b="6126"/>
          <a:stretch>
            <a:fillRect/>
          </a:stretch>
        </p:blipFill>
        <p:spPr>
          <a:xfrm>
            <a:off x="5826868" y="894945"/>
            <a:ext cx="5875506" cy="5282119"/>
          </a:xfrm>
          <a:prstGeom prst="rect">
            <a:avLst/>
          </a:prstGeom>
        </p:spPr>
      </p:pic>
      <p:pic>
        <p:nvPicPr>
          <p:cNvPr id="5" name="Picture 4" descr="Screenshot (29).png"/>
          <p:cNvPicPr>
            <a:picLocks noChangeAspect="1"/>
          </p:cNvPicPr>
          <p:nvPr/>
        </p:nvPicPr>
        <p:blipFill>
          <a:blip r:embed="rId3"/>
          <a:srcRect l="51512" t="51254" r="2976" b="19895"/>
          <a:stretch>
            <a:fillRect/>
          </a:stretch>
        </p:blipFill>
        <p:spPr>
          <a:xfrm>
            <a:off x="632298" y="3628415"/>
            <a:ext cx="4863829" cy="242219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3117" y="1614791"/>
            <a:ext cx="449417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Here, we observe that the agent responds exclusively to relevant career-related questions, ignoring unrelated queries.</a:t>
            </a:r>
            <a:endParaRPr lang="en-US" sz="2200" dirty="0" smtClean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xmlns="" id="{D5693625-3FD5-932E-3334-F54965E8A4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430" b="5142"/>
          <a:stretch>
            <a:fillRect/>
          </a:stretch>
        </p:blipFill>
        <p:spPr>
          <a:xfrm>
            <a:off x="2801566" y="2110902"/>
            <a:ext cx="7879403" cy="40175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16A49521-B5B7-63EE-905D-5E4ED1D0957F}"/>
              </a:ext>
            </a:extLst>
          </p:cNvPr>
          <p:cNvSpPr txBox="1"/>
          <p:nvPr/>
        </p:nvSpPr>
        <p:spPr>
          <a:xfrm>
            <a:off x="2712275" y="1452377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</p:spTree>
    <p:extLst>
      <p:ext uri="{BB962C8B-B14F-4D97-AF65-F5344CB8AC3E}">
        <p14:creationId xmlns:p14="http://schemas.microsoft.com/office/powerpoint/2010/main" xmlns="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Delivers clear, personalized career guidance by understanding unique user needs and real-time job trends.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Provides practical, actionable advice that helps users confidently plan their career steps.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Operates autonomously with fast, reliable responses tailored to relevant career queries only.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Continuously improves through learning, ensuring up-to-date and effective support for all users.</a:t>
            </a:r>
            <a:endParaRPr lang="en-US" sz="28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AI-Powered Skill Gap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Analysis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Personalized Career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Roadmaps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Integration with Learning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Platforms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Advanced Analytics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Dashboard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Multi-Channel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Support</a:t>
            </a:r>
          </a:p>
          <a:p>
            <a:r>
              <a:rPr lang="en-US" sz="2800" dirty="0" smtClean="0">
                <a:latin typeface="Calibri" pitchFamily="34" charset="0"/>
                <a:cs typeface="Calibri" pitchFamily="34" charset="0"/>
              </a:rPr>
              <a:t>User Feedback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Loop</a:t>
            </a:r>
            <a:endParaRPr lang="en-US" sz="2800" dirty="0" smtClean="0">
              <a:latin typeface="Calibri" pitchFamily="34" charset="0"/>
              <a:ea typeface="+mn-lt"/>
              <a:cs typeface="Calibri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Picture 3" descr="getting-started-with-artificial-intelligence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29" y="2243846"/>
            <a:ext cx="3810000" cy="3810000"/>
          </a:xfrm>
          <a:prstGeom prst="rect">
            <a:avLst/>
          </a:prstGeom>
        </p:spPr>
      </p:pic>
      <p:pic>
        <p:nvPicPr>
          <p:cNvPr id="5" name="Picture 4" descr="Screenshot (54).png"/>
          <p:cNvPicPr>
            <a:picLocks noChangeAspect="1"/>
          </p:cNvPicPr>
          <p:nvPr/>
        </p:nvPicPr>
        <p:blipFill>
          <a:blip r:embed="rId3"/>
          <a:srcRect l="38138" t="24965" r="14628" b="12483"/>
          <a:stretch>
            <a:fillRect/>
          </a:stretch>
        </p:blipFill>
        <p:spPr>
          <a:xfrm>
            <a:off x="5463524" y="1772037"/>
            <a:ext cx="5758774" cy="428989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3389" y="1177047"/>
            <a:ext cx="50583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Getting Started With Artificial Intelligence</a:t>
            </a:r>
            <a:endParaRPr lang="en-US" sz="2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Picture 3" descr="getting-started-with-artificial-intelligence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288" y="2252559"/>
            <a:ext cx="3740997" cy="3799363"/>
          </a:xfrm>
          <a:prstGeom prst="rect">
            <a:avLst/>
          </a:prstGeom>
        </p:spPr>
      </p:pic>
      <p:pic>
        <p:nvPicPr>
          <p:cNvPr id="5" name="Picture 4" descr="Screenshot (54).png"/>
          <p:cNvPicPr>
            <a:picLocks noChangeAspect="1"/>
          </p:cNvPicPr>
          <p:nvPr/>
        </p:nvPicPr>
        <p:blipFill>
          <a:blip r:embed="rId3"/>
          <a:srcRect l="38170" t="24928" r="14819" b="12672"/>
          <a:stretch>
            <a:fillRect/>
          </a:stretch>
        </p:blipFill>
        <p:spPr>
          <a:xfrm>
            <a:off x="5476672" y="1741251"/>
            <a:ext cx="5758775" cy="42996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83660" y="1147863"/>
            <a:ext cx="51848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Journey to Cloud : Envisioning Your Solution</a:t>
            </a:r>
            <a:endParaRPr lang="en-US" sz="2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5878" y="1018272"/>
            <a:ext cx="252941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200" dirty="0" smtClean="0">
                <a:latin typeface="Calibri" pitchFamily="34" charset="0"/>
                <a:cs typeface="Calibri" pitchFamily="34" charset="0"/>
              </a:rPr>
              <a:t>RAG </a:t>
            </a:r>
            <a:r>
              <a:rPr lang="en-IN" sz="2200" dirty="0" smtClean="0">
                <a:latin typeface="Calibri" pitchFamily="34" charset="0"/>
                <a:cs typeface="Calibri" pitchFamily="34" charset="0"/>
              </a:rPr>
              <a:t>LAB </a:t>
            </a:r>
            <a:r>
              <a:rPr lang="en-IN" sz="2200" dirty="0" smtClean="0">
                <a:latin typeface="Calibri" pitchFamily="34" charset="0"/>
                <a:cs typeface="Calibri" pitchFamily="34" charset="0"/>
              </a:rPr>
              <a:t>certificate :</a:t>
            </a:r>
            <a:endParaRPr lang="en-IN" sz="22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3" name="Picture 2" descr="Screenshot (56).png"/>
          <p:cNvPicPr>
            <a:picLocks noChangeAspect="1"/>
          </p:cNvPicPr>
          <p:nvPr/>
        </p:nvPicPr>
        <p:blipFill>
          <a:blip r:embed="rId2"/>
          <a:srcRect l="36623" t="25417" r="16195" b="20097"/>
          <a:stretch>
            <a:fillRect/>
          </a:stretch>
        </p:blipFill>
        <p:spPr>
          <a:xfrm>
            <a:off x="1663431" y="1780161"/>
            <a:ext cx="8103140" cy="4075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0666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6967" y="3031897"/>
            <a:ext cx="695344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200" dirty="0" smtClean="0">
                <a:latin typeface="Calibri" pitchFamily="34" charset="0"/>
                <a:cs typeface="Calibri" pitchFamily="34" charset="0"/>
              </a:rPr>
              <a:t>Git hub </a:t>
            </a:r>
            <a:r>
              <a:rPr lang="en-IN" sz="2200" dirty="0" smtClean="0">
                <a:latin typeface="Calibri" pitchFamily="34" charset="0"/>
                <a:cs typeface="Calibri" pitchFamily="34" charset="0"/>
              </a:rPr>
              <a:t>link </a:t>
            </a:r>
            <a:r>
              <a:rPr lang="en-IN" sz="2200" dirty="0">
                <a:latin typeface="Calibri" pitchFamily="34" charset="0"/>
                <a:cs typeface="Calibri" pitchFamily="34" charset="0"/>
              </a:rPr>
              <a:t>: </a:t>
            </a:r>
            <a:r>
              <a:rPr lang="en-IN" sz="2200" dirty="0" smtClean="0">
                <a:latin typeface="Calibri" pitchFamily="34" charset="0"/>
                <a:cs typeface="Calibri" pitchFamily="34" charset="0"/>
                <a:hlinkClick r:id="rId2"/>
              </a:rPr>
              <a:t>https</a:t>
            </a:r>
            <a:r>
              <a:rPr lang="en-IN" sz="2200" dirty="0" smtClean="0">
                <a:latin typeface="Calibri" pitchFamily="34" charset="0"/>
                <a:cs typeface="Calibri" pitchFamily="34" charset="0"/>
                <a:hlinkClick r:id="rId2"/>
              </a:rPr>
              <a:t>://github.com/Manasvi00/Career_Buddy</a:t>
            </a:r>
            <a:endParaRPr lang="en-IN" sz="2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988871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hlinkClick r:id="rId2"/>
              </a:rPr>
              <a:t>https://github.com/Manasvi00/Career_Buddy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30664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alibri" pitchFamily="34" charset="0"/>
                <a:cs typeface="Calibri" pitchFamily="34" charset="0"/>
              </a:rPr>
              <a:t>Students struggle with confusing career advice, unclear strengths, and fast-changing job markets. Traditional counseling often lacks personalization and scalability. There’s a need for a smart, autonomous system that offers simple, tailored, and timely career guidance to help students decide confidently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0" indent="0">
              <a:buNone/>
            </a:pPr>
            <a:r>
              <a:rPr lang="en-US" sz="2800" dirty="0" smtClean="0">
                <a:latin typeface="Calibri"/>
                <a:ea typeface="+mn-lt"/>
                <a:cs typeface="+mn-lt"/>
              </a:rPr>
              <a:t>Proposed Solution:</a:t>
            </a:r>
            <a:br>
              <a:rPr lang="en-US" sz="2800" dirty="0" smtClean="0">
                <a:latin typeface="Calibri"/>
                <a:ea typeface="+mn-lt"/>
                <a:cs typeface="+mn-lt"/>
              </a:rPr>
            </a:br>
            <a:r>
              <a:rPr lang="en-US" sz="2800" dirty="0" smtClean="0">
                <a:latin typeface="Calibri" pitchFamily="34" charset="0"/>
                <a:cs typeface="Calibri" pitchFamily="34" charset="0"/>
              </a:rPr>
              <a:t>An AI career counselor that tracks students’ progress, interests, and job trends to give personalized, clear advice and actionable steps—helping them confidently plan future careers with little help.</a:t>
            </a:r>
            <a:r>
              <a:rPr lang="en-US" sz="2800" dirty="0" smtClean="0">
                <a:latin typeface="Calibri"/>
                <a:ea typeface="Calibri"/>
                <a:cs typeface="Calibri"/>
              </a:rPr>
              <a:t/>
            </a:r>
            <a:br>
              <a:rPr lang="en-US" sz="2800" dirty="0" smtClean="0">
                <a:latin typeface="Calibri"/>
                <a:ea typeface="Calibri"/>
                <a:cs typeface="Calibri"/>
              </a:rPr>
            </a:b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Retrieval Augmented Generation (RAG</a:t>
            </a:r>
            <a:r>
              <a:rPr lang="en-US" sz="2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Prompt-based AI technology for conversational flows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</a:t>
            </a: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Granite model</a:t>
            </a:r>
          </a:p>
        </p:txBody>
      </p:sp>
    </p:spTree>
    <p:extLst>
      <p:ext uri="{BB962C8B-B14F-4D97-AF65-F5344CB8AC3E}">
        <p14:creationId xmlns:p14="http://schemas.microsoft.com/office/powerpoint/2010/main" xmlns="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400" dirty="0">
                <a:latin typeface="Calibri" pitchFamily="34" charset="0"/>
                <a:cs typeface="Calibri" pitchFamily="34" charset="0"/>
              </a:rPr>
              <a:t>IBM Cloud Watsonx AI Studio</a:t>
            </a:r>
          </a:p>
          <a:p>
            <a:pPr marL="305435" indent="-305435"/>
            <a:r>
              <a:rPr lang="en-IN" sz="2400" dirty="0">
                <a:latin typeface="Calibri" pitchFamily="34" charset="0"/>
                <a:cs typeface="Calibri" pitchFamily="34" charset="0"/>
              </a:rPr>
              <a:t>IBM Cloud </a:t>
            </a:r>
            <a:r>
              <a:rPr lang="en-IN" sz="2400" dirty="0" err="1">
                <a:latin typeface="Calibri" pitchFamily="34" charset="0"/>
                <a:cs typeface="Calibri" pitchFamily="34" charset="0"/>
              </a:rPr>
              <a:t>Watsonx</a:t>
            </a:r>
            <a:r>
              <a:rPr lang="en-IN" sz="2400" dirty="0">
                <a:latin typeface="Calibri" pitchFamily="34" charset="0"/>
                <a:cs typeface="Calibri" pitchFamily="34" charset="0"/>
              </a:rPr>
              <a:t> AI runtime</a:t>
            </a:r>
          </a:p>
          <a:p>
            <a:pPr marL="305435" indent="-305435"/>
            <a:r>
              <a:rPr lang="en-IN" sz="2400" dirty="0">
                <a:latin typeface="Calibri" pitchFamily="34" charset="0"/>
                <a:cs typeface="Calibri" pitchFamily="34" charset="0"/>
              </a:rPr>
              <a:t>IBM Cloud Agent Lab</a:t>
            </a:r>
          </a:p>
          <a:p>
            <a:pPr marL="305435" indent="-305435"/>
            <a:r>
              <a:rPr lang="en-IN" sz="2400" dirty="0">
                <a:latin typeface="Calibri" pitchFamily="34" charset="0"/>
                <a:cs typeface="Calibri" pitchFamily="34" charset="0"/>
              </a:rPr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xmlns="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029615" cy="489449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latin typeface="Calibri" pitchFamily="34" charset="0"/>
                <a:cs typeface="Calibri" pitchFamily="34" charset="0"/>
              </a:rPr>
              <a:t>Designed to help students confidently navigate career choices, this AI agent offers personalized, data-driven guidance anytime. It continuously adapts to your progress and the changing job market to give the right advice when you need it most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.</a:t>
            </a:r>
          </a:p>
          <a:p>
            <a:pPr marL="0" indent="0">
              <a:buNone/>
            </a:pP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Career Buddy: </a:t>
            </a:r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What Makes It Special</a:t>
            </a:r>
          </a:p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Gets You: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 Career Buddy listens closely to your unique questions and gives genuinely personalized advice—made possible by smart Granite AI models.</a:t>
            </a:r>
          </a:p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Always There: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 Need help at midnight or before an interview? Career Buddy is available anytime on IBM Cloud, offering instant support whenever you need it.</a:t>
            </a:r>
          </a:p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Smart, Practical Answers: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 It doesn’t just guess—it uses your progress, interests, and real job market trends to share real-world, actionable guidance that fits your goals.</a:t>
            </a:r>
          </a:p>
          <a:p>
            <a:r>
              <a:rPr lang="en-US" sz="2400" b="1" dirty="0" smtClean="0">
                <a:latin typeface="Calibri" pitchFamily="34" charset="0"/>
                <a:cs typeface="Calibri" pitchFamily="34" charset="0"/>
              </a:rPr>
              <a:t>Effortless for Everyone:</a:t>
            </a:r>
            <a:r>
              <a:rPr lang="en-US" sz="2400" dirty="0" smtClean="0">
                <a:latin typeface="Calibri" pitchFamily="34" charset="0"/>
                <a:cs typeface="Calibri" pitchFamily="34" charset="0"/>
              </a:rPr>
              <a:t> Thanks to IBM Cloud’s power, you and many others get smooth, secure career help without delays, making expert advice easy and accessible.</a:t>
            </a:r>
            <a:endParaRPr lang="en-US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800" dirty="0" smtClean="0">
                <a:latin typeface="Calibri" pitchFamily="34" charset="0"/>
                <a:cs typeface="Calibri" pitchFamily="34" charset="0"/>
              </a:rPr>
              <a:t>Students</a:t>
            </a:r>
          </a:p>
          <a:p>
            <a:pPr marL="305435" indent="-305435"/>
            <a:r>
              <a:rPr lang="en-US" sz="2800" dirty="0" smtClean="0">
                <a:latin typeface="Calibri" pitchFamily="34" charset="0"/>
                <a:cs typeface="Calibri" pitchFamily="34" charset="0"/>
              </a:rPr>
              <a:t>Job seekers and early-career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professionals</a:t>
            </a:r>
          </a:p>
          <a:p>
            <a:pPr marL="305435" indent="-305435"/>
            <a:r>
              <a:rPr lang="en-US" sz="2800" dirty="0" smtClean="0">
                <a:latin typeface="Calibri" pitchFamily="34" charset="0"/>
                <a:cs typeface="Calibri" pitchFamily="34" charset="0"/>
              </a:rPr>
              <a:t>Career counselors and educational institutions </a:t>
            </a:r>
          </a:p>
          <a:p>
            <a:pPr marL="305435" indent="-305435"/>
            <a:r>
              <a:rPr lang="en-US" sz="2800" dirty="0" smtClean="0">
                <a:latin typeface="Calibri" pitchFamily="34" charset="0"/>
                <a:cs typeface="Calibri" pitchFamily="34" charset="0"/>
              </a:rPr>
              <a:t>Parents and </a:t>
            </a:r>
            <a:r>
              <a:rPr lang="en-US" sz="2800" dirty="0" smtClean="0">
                <a:latin typeface="Calibri" pitchFamily="34" charset="0"/>
                <a:cs typeface="Calibri" pitchFamily="34" charset="0"/>
              </a:rPr>
              <a:t>guardians</a:t>
            </a:r>
          </a:p>
          <a:p>
            <a:pPr marL="305435" indent="-305435"/>
            <a:r>
              <a:rPr lang="en-US" sz="2800" dirty="0" smtClean="0">
                <a:latin typeface="Calibri" pitchFamily="34" charset="0"/>
                <a:cs typeface="Calibri" pitchFamily="34" charset="0"/>
              </a:rPr>
              <a:t>Lifelong Learners and </a:t>
            </a:r>
            <a:r>
              <a:rPr lang="en-US" sz="2800" dirty="0" err="1" smtClean="0">
                <a:latin typeface="Calibri" pitchFamily="34" charset="0"/>
                <a:cs typeface="Calibri" pitchFamily="34" charset="0"/>
              </a:rPr>
              <a:t>Upskillers</a:t>
            </a:r>
            <a:endParaRPr lang="en-IN" sz="2800" dirty="0">
              <a:latin typeface="Calibri" pitchFamily="34" charset="0"/>
              <a:ea typeface="Calibri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 descr="Screenshot (51).png"/>
          <p:cNvPicPr>
            <a:picLocks noChangeAspect="1"/>
          </p:cNvPicPr>
          <p:nvPr/>
        </p:nvPicPr>
        <p:blipFill>
          <a:blip r:embed="rId2"/>
          <a:srcRect l="51296" t="26433" b="6586"/>
          <a:stretch>
            <a:fillRect/>
          </a:stretch>
        </p:blipFill>
        <p:spPr>
          <a:xfrm>
            <a:off x="5690683" y="758757"/>
            <a:ext cx="5875506" cy="55350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08561" y="1303507"/>
            <a:ext cx="5058383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Here’s how Career Buddy, your IBM Cloud-powered AI agent, performs in action:</a:t>
            </a:r>
          </a:p>
          <a:p>
            <a:pPr>
              <a:buFont typeface="Wingdings" pitchFamily="2" charset="2"/>
              <a:buChar char="§"/>
            </a:pPr>
            <a:endParaRPr lang="en-US" sz="2200" b="1" dirty="0" smtClean="0">
              <a:latin typeface="Calibri" pitchFamily="34" charset="0"/>
              <a:cs typeface="Calibri" pitchFamily="34" charset="0"/>
            </a:endParaRPr>
          </a:p>
          <a:p>
            <a:pPr>
              <a:buClr>
                <a:schemeClr val="accent1"/>
              </a:buClr>
              <a:buSzPct val="105000"/>
              <a:buFont typeface="Wingdings" pitchFamily="2" charset="2"/>
              <a:buChar char="§"/>
            </a:pPr>
            <a:r>
              <a:rPr lang="en-US" sz="2200" dirty="0" smtClean="0"/>
              <a:t> Career </a:t>
            </a:r>
            <a:r>
              <a:rPr lang="en-US" sz="2200" dirty="0" smtClean="0"/>
              <a:t>Buddy quickly provides personalized career advice tailored to your unique needs.</a:t>
            </a:r>
          </a:p>
          <a:p>
            <a:pPr>
              <a:buClr>
                <a:schemeClr val="accent1"/>
              </a:buClr>
              <a:buSzPct val="105000"/>
              <a:buFont typeface="Wingdings" pitchFamily="2" charset="2"/>
              <a:buChar char="§"/>
            </a:pPr>
            <a:r>
              <a:rPr lang="en-US" sz="2200" dirty="0" smtClean="0"/>
              <a:t> It </a:t>
            </a:r>
            <a:r>
              <a:rPr lang="en-US" sz="2200" dirty="0" smtClean="0"/>
              <a:t>offers motivation and encouragement to boost your confidence.</a:t>
            </a:r>
          </a:p>
          <a:p>
            <a:pPr>
              <a:buClr>
                <a:schemeClr val="accent1"/>
              </a:buClr>
              <a:buSzPct val="105000"/>
              <a:buFont typeface="Wingdings" pitchFamily="2" charset="2"/>
              <a:buChar char="§"/>
            </a:pPr>
            <a:r>
              <a:rPr lang="en-US" sz="2200" dirty="0" smtClean="0"/>
              <a:t> The </a:t>
            </a:r>
            <a:r>
              <a:rPr lang="en-US" sz="2200" dirty="0" smtClean="0"/>
              <a:t>agent delivers clear, real-time, actionable guidance based on your background and job trends.</a:t>
            </a:r>
          </a:p>
          <a:p>
            <a:pPr>
              <a:buClr>
                <a:schemeClr val="accent1"/>
              </a:buClr>
              <a:buSzPct val="105000"/>
              <a:buFont typeface="Wingdings" pitchFamily="2" charset="2"/>
              <a:buChar char="§"/>
            </a:pPr>
            <a:r>
              <a:rPr lang="en-US" sz="2200" dirty="0" smtClean="0"/>
              <a:t> Runs </a:t>
            </a:r>
            <a:r>
              <a:rPr lang="en-US" sz="2200" dirty="0" smtClean="0"/>
              <a:t>smoothly and reliably, supporting many users simultaneously without delays</a:t>
            </a:r>
            <a:r>
              <a:rPr lang="en-US" sz="2000" dirty="0" smtClean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xmlns="" id="{B585371A-5E60-DF5B-ECF8-E4CE137EA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1393" t="26440" b="6649"/>
          <a:stretch>
            <a:fillRect/>
          </a:stretch>
        </p:blipFill>
        <p:spPr>
          <a:xfrm>
            <a:off x="5437762" y="846306"/>
            <a:ext cx="6089516" cy="537939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03116" y="1585609"/>
            <a:ext cx="47568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latin typeface="Calibri" pitchFamily="34" charset="0"/>
                <a:cs typeface="Calibri" pitchFamily="34" charset="0"/>
              </a:rPr>
              <a:t>Our Career Buddy agent is fully operational, responding instantly to a wide variety of career-related questions. It understands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and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provides clear, personalized guidance, helping users explore career paths, build skills, and plan confidently. It delivers real-time, relevant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answers 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without delay, proving its reliability and effectiveness in real-world career support</a:t>
            </a:r>
            <a:r>
              <a:rPr lang="en-US" sz="2200" dirty="0" smtClean="0">
                <a:latin typeface="Calibri" pitchFamily="34" charset="0"/>
                <a:cs typeface="Calibri" pitchFamily="34" charset="0"/>
              </a:rPr>
              <a:t>.</a:t>
            </a:r>
            <a:endParaRPr lang="en-US" sz="22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2169</TotalTime>
  <Words>466</Words>
  <Application>Microsoft Office PowerPoint</Application>
  <PresentationFormat>Custom</PresentationFormat>
  <Paragraphs>77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DividendVTI</vt:lpstr>
      <vt:lpstr>Career_buddy ai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Slide 13</vt:lpstr>
      <vt:lpstr>IBM Certifications</vt:lpstr>
      <vt:lpstr>IBM Certifications</vt:lpstr>
      <vt:lpstr>Slide 16</vt:lpstr>
      <vt:lpstr>Slide 17</vt:lpstr>
      <vt:lpstr>GitHub Link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MG</cp:lastModifiedBy>
  <cp:revision>156</cp:revision>
  <dcterms:created xsi:type="dcterms:W3CDTF">2021-05-26T16:50:10Z</dcterms:created>
  <dcterms:modified xsi:type="dcterms:W3CDTF">2025-08-03T11:44:53Z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