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Helvetica World" panose="020B0604020202020204" charset="-128"/>
      <p:regular r:id="rId13"/>
    </p:embeddedFont>
    <p:embeddedFont>
      <p:font typeface="Helvetica World Bold" panose="020B0604020202020204" charset="-128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8CC32-06B8-4131-9655-A149ACE36E9F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28F84-C955-44D2-9388-9ACB01CE8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00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28F84-C955-44D2-9388-9ACB01CE8F6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83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gif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6856608" y="5507704"/>
            <a:ext cx="5976380" cy="3582211"/>
          </a:xfrm>
          <a:custGeom>
            <a:avLst/>
            <a:gdLst/>
            <a:ahLst/>
            <a:cxnLst/>
            <a:rect l="l" t="t" r="r" b="b"/>
            <a:pathLst>
              <a:path w="7024991" h="3582211">
                <a:moveTo>
                  <a:pt x="0" y="0"/>
                </a:moveTo>
                <a:lnTo>
                  <a:pt x="7024991" y="0"/>
                </a:lnTo>
                <a:lnTo>
                  <a:pt x="7024991" y="3582211"/>
                </a:lnTo>
                <a:lnTo>
                  <a:pt x="0" y="3582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8621240"/>
            <a:ext cx="12718104" cy="0"/>
          </a:xfrm>
          <a:prstGeom prst="line">
            <a:avLst/>
          </a:prstGeom>
          <a:ln w="9525" cap="flat">
            <a:solidFill>
              <a:srgbClr val="C4E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 rot="5400000">
            <a:off x="10234309" y="0"/>
            <a:ext cx="7024991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1" y="0"/>
                </a:lnTo>
                <a:lnTo>
                  <a:pt x="7024991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977257" y="6114645"/>
            <a:ext cx="4310743" cy="4114800"/>
          </a:xfrm>
          <a:custGeom>
            <a:avLst/>
            <a:gdLst/>
            <a:ahLst/>
            <a:cxnLst/>
            <a:rect l="l" t="t" r="r" b="b"/>
            <a:pathLst>
              <a:path w="4310743" h="4114800">
                <a:moveTo>
                  <a:pt x="0" y="0"/>
                </a:moveTo>
                <a:lnTo>
                  <a:pt x="4310743" y="0"/>
                </a:lnTo>
                <a:lnTo>
                  <a:pt x="43107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2903198" cy="2951154"/>
          </a:xfrm>
          <a:custGeom>
            <a:avLst/>
            <a:gdLst/>
            <a:ahLst/>
            <a:cxnLst/>
            <a:rect l="l" t="t" r="r" b="b"/>
            <a:pathLst>
              <a:path w="2903198" h="2951154">
                <a:moveTo>
                  <a:pt x="0" y="0"/>
                </a:moveTo>
                <a:lnTo>
                  <a:pt x="2903198" y="0"/>
                </a:lnTo>
                <a:lnTo>
                  <a:pt x="2903198" y="2951154"/>
                </a:lnTo>
                <a:lnTo>
                  <a:pt x="0" y="29511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2351" y="4364449"/>
            <a:ext cx="16723297" cy="1901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3"/>
              </a:lnSpc>
            </a:pPr>
            <a:r>
              <a:rPr lang="en-US" sz="8110" b="1" spc="-243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SMART SHOPPING: DATA &amp; AI FOR PERSONALIZED E-COMMERCE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947290"/>
            <a:ext cx="3966583" cy="8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439"/>
              </a:lnSpc>
              <a:spcBef>
                <a:spcPct val="0"/>
              </a:spcBef>
            </a:pPr>
            <a:r>
              <a:rPr lang="en-US" sz="4599" b="1" spc="-4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Manasvi Joshi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66976" y="6172200"/>
            <a:ext cx="3621024" cy="4114800"/>
          </a:xfrm>
          <a:custGeom>
            <a:avLst/>
            <a:gdLst/>
            <a:ahLst/>
            <a:cxnLst/>
            <a:rect l="l" t="t" r="r" b="b"/>
            <a:pathLst>
              <a:path w="3621024" h="4114800">
                <a:moveTo>
                  <a:pt x="0" y="0"/>
                </a:moveTo>
                <a:lnTo>
                  <a:pt x="3621024" y="0"/>
                </a:lnTo>
                <a:lnTo>
                  <a:pt x="362102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338042" y="0"/>
            <a:ext cx="7949958" cy="3837068"/>
          </a:xfrm>
          <a:custGeom>
            <a:avLst/>
            <a:gdLst/>
            <a:ahLst/>
            <a:cxnLst/>
            <a:rect l="l" t="t" r="r" b="b"/>
            <a:pathLst>
              <a:path w="7949958" h="4105069">
                <a:moveTo>
                  <a:pt x="0" y="0"/>
                </a:moveTo>
                <a:lnTo>
                  <a:pt x="7949958" y="0"/>
                </a:lnTo>
                <a:lnTo>
                  <a:pt x="7949958" y="4105069"/>
                </a:lnTo>
                <a:lnTo>
                  <a:pt x="0" y="4105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666808" y="410653"/>
            <a:ext cx="7315200" cy="2332736"/>
          </a:xfrm>
          <a:custGeom>
            <a:avLst/>
            <a:gdLst/>
            <a:ahLst/>
            <a:cxnLst/>
            <a:rect l="l" t="t" r="r" b="b"/>
            <a:pathLst>
              <a:path w="7315200" h="2332736">
                <a:moveTo>
                  <a:pt x="0" y="0"/>
                </a:moveTo>
                <a:lnTo>
                  <a:pt x="7315200" y="0"/>
                </a:lnTo>
                <a:lnTo>
                  <a:pt x="7315200" y="2332736"/>
                </a:lnTo>
                <a:lnTo>
                  <a:pt x="0" y="2332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7332935"/>
            <a:ext cx="2878870" cy="2954065"/>
          </a:xfrm>
          <a:custGeom>
            <a:avLst/>
            <a:gdLst/>
            <a:ahLst/>
            <a:cxnLst/>
            <a:rect l="l" t="t" r="r" b="b"/>
            <a:pathLst>
              <a:path w="2878870" h="2954065">
                <a:moveTo>
                  <a:pt x="0" y="0"/>
                </a:moveTo>
                <a:lnTo>
                  <a:pt x="2878870" y="0"/>
                </a:lnTo>
                <a:lnTo>
                  <a:pt x="2878870" y="2954065"/>
                </a:lnTo>
                <a:lnTo>
                  <a:pt x="0" y="295406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0" y="0"/>
            <a:ext cx="3467911" cy="3278752"/>
          </a:xfrm>
          <a:custGeom>
            <a:avLst/>
            <a:gdLst/>
            <a:ahLst/>
            <a:cxnLst/>
            <a:rect l="l" t="t" r="r" b="b"/>
            <a:pathLst>
              <a:path w="3467911" h="3278752">
                <a:moveTo>
                  <a:pt x="0" y="0"/>
                </a:moveTo>
                <a:lnTo>
                  <a:pt x="3467911" y="0"/>
                </a:lnTo>
                <a:lnTo>
                  <a:pt x="3467911" y="3278752"/>
                </a:lnTo>
                <a:lnTo>
                  <a:pt x="0" y="3278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267214" y="4463415"/>
            <a:ext cx="15753572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spc="-72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Let's Revolutionize E-Commerce with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798172" y="4024744"/>
            <a:ext cx="7060427" cy="5464083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2" y="0"/>
                </a:lnTo>
                <a:lnTo>
                  <a:pt x="7024992" y="7024992"/>
                </a:lnTo>
                <a:lnTo>
                  <a:pt x="0" y="70249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3492004" y="1213784"/>
            <a:ext cx="6009779" cy="3582211"/>
          </a:xfrm>
          <a:custGeom>
            <a:avLst/>
            <a:gdLst/>
            <a:ahLst/>
            <a:cxnLst/>
            <a:rect l="l" t="t" r="r" b="b"/>
            <a:pathLst>
              <a:path w="7024991" h="3582211">
                <a:moveTo>
                  <a:pt x="0" y="0"/>
                </a:moveTo>
                <a:lnTo>
                  <a:pt x="7024991" y="0"/>
                </a:lnTo>
                <a:lnTo>
                  <a:pt x="7024991" y="3582211"/>
                </a:lnTo>
                <a:lnTo>
                  <a:pt x="0" y="35822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9610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4681670"/>
            <a:ext cx="4565796" cy="5605330"/>
          </a:xfrm>
          <a:custGeom>
            <a:avLst/>
            <a:gdLst/>
            <a:ahLst/>
            <a:cxnLst/>
            <a:rect l="l" t="t" r="r" b="b"/>
            <a:pathLst>
              <a:path w="4565796" h="5605330">
                <a:moveTo>
                  <a:pt x="0" y="0"/>
                </a:moveTo>
                <a:lnTo>
                  <a:pt x="4565796" y="0"/>
                </a:lnTo>
                <a:lnTo>
                  <a:pt x="4565796" y="5605330"/>
                </a:lnTo>
                <a:lnTo>
                  <a:pt x="0" y="5605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50434" y="0"/>
            <a:ext cx="3537566" cy="3537566"/>
          </a:xfrm>
          <a:custGeom>
            <a:avLst/>
            <a:gdLst/>
            <a:ahLst/>
            <a:cxnLst/>
            <a:rect l="l" t="t" r="r" b="b"/>
            <a:pathLst>
              <a:path w="3537566" h="3537566">
                <a:moveTo>
                  <a:pt x="0" y="0"/>
                </a:moveTo>
                <a:lnTo>
                  <a:pt x="3537566" y="0"/>
                </a:lnTo>
                <a:lnTo>
                  <a:pt x="3537566" y="3537566"/>
                </a:lnTo>
                <a:lnTo>
                  <a:pt x="0" y="35375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8465" y="739426"/>
            <a:ext cx="7272152" cy="89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471688" y="7705500"/>
            <a:ext cx="9816312" cy="15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7"/>
              </a:lnSpc>
              <a:spcBef>
                <a:spcPct val="0"/>
              </a:spcBef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Multi-agent AI can dynamically optimize product recommendations.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11216" y="2515314"/>
            <a:ext cx="10723393" cy="15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7"/>
              </a:lnSpc>
              <a:spcBef>
                <a:spcPct val="0"/>
              </a:spcBef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E-commerce is changing—customers want personalized experiences.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19516" y="5110407"/>
            <a:ext cx="10599701" cy="1552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7"/>
              </a:lnSpc>
              <a:spcBef>
                <a:spcPct val="0"/>
              </a:spcBef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Recommendations powered by AI enhance engagement &amp; boost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023167" y="4022166"/>
            <a:ext cx="5504676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1" y="0"/>
                </a:lnTo>
                <a:lnTo>
                  <a:pt x="7024991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570285" y="4253605"/>
            <a:ext cx="6344870" cy="6033395"/>
          </a:xfrm>
          <a:custGeom>
            <a:avLst/>
            <a:gdLst/>
            <a:ahLst/>
            <a:cxnLst/>
            <a:rect l="l" t="t" r="r" b="b"/>
            <a:pathLst>
              <a:path w="6344870" h="6033395">
                <a:moveTo>
                  <a:pt x="0" y="0"/>
                </a:moveTo>
                <a:lnTo>
                  <a:pt x="6344870" y="0"/>
                </a:lnTo>
                <a:lnTo>
                  <a:pt x="6344870" y="6033395"/>
                </a:lnTo>
                <a:lnTo>
                  <a:pt x="0" y="60333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88617" y="669700"/>
            <a:ext cx="15463678" cy="1682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PROBLEM WITH CURRENT </a:t>
            </a:r>
          </a:p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E-COMMERCE RECOMMENDATIONS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8617" y="2962021"/>
            <a:ext cx="10530912" cy="6296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6"/>
              </a:lnSpc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Manual data gathering is slow &amp; inefficient.</a:t>
            </a:r>
          </a:p>
          <a:p>
            <a:pPr algn="l">
              <a:lnSpc>
                <a:spcPts val="6286"/>
              </a:lnSpc>
            </a:pPr>
            <a:endParaRPr lang="en-US" sz="4490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6"/>
              </a:lnSpc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Static segmentation lacks user intent.</a:t>
            </a:r>
          </a:p>
          <a:p>
            <a:pPr algn="l">
              <a:lnSpc>
                <a:spcPts val="6286"/>
              </a:lnSpc>
            </a:pPr>
            <a:endParaRPr lang="en-US" sz="4490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6"/>
              </a:lnSpc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Generic recommendations lower conversion rates.</a:t>
            </a:r>
          </a:p>
          <a:p>
            <a:pPr algn="l">
              <a:lnSpc>
                <a:spcPts val="6286"/>
              </a:lnSpc>
            </a:pPr>
            <a:endParaRPr lang="en-US" sz="4490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6"/>
              </a:lnSpc>
              <a:spcBef>
                <a:spcPct val="0"/>
              </a:spcBef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Inadequate real-time personalization.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695066" y="3694065"/>
            <a:ext cx="6160878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1" y="0"/>
                </a:lnTo>
                <a:lnTo>
                  <a:pt x="7024991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92697" y="2003608"/>
            <a:ext cx="11755147" cy="708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6"/>
              </a:lnSpc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 dynamic multi-agent system that suggests the appropriate product at the appropriate time.</a:t>
            </a:r>
          </a:p>
          <a:p>
            <a:pPr algn="l">
              <a:lnSpc>
                <a:spcPts val="6286"/>
              </a:lnSpc>
            </a:pPr>
            <a:endParaRPr lang="en-US" sz="4490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6"/>
              </a:lnSpc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Agents cooperate to browse history analysis, predict preferences &amp; personalize recommendations.</a:t>
            </a:r>
          </a:p>
          <a:p>
            <a:pPr algn="l">
              <a:lnSpc>
                <a:spcPts val="6286"/>
              </a:lnSpc>
            </a:pPr>
            <a:endParaRPr lang="en-US" sz="4490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6"/>
              </a:lnSpc>
              <a:spcBef>
                <a:spcPct val="0"/>
              </a:spcBef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Employs long-term memory (SQLite) to store customer interactions.</a:t>
            </a:r>
          </a:p>
        </p:txBody>
      </p:sp>
      <p:sp>
        <p:nvSpPr>
          <p:cNvPr id="4" name="Freeform 4"/>
          <p:cNvSpPr/>
          <p:nvPr/>
        </p:nvSpPr>
        <p:spPr>
          <a:xfrm>
            <a:off x="11953678" y="4302413"/>
            <a:ext cx="5732201" cy="5984587"/>
          </a:xfrm>
          <a:custGeom>
            <a:avLst/>
            <a:gdLst/>
            <a:ahLst/>
            <a:cxnLst/>
            <a:rect l="l" t="t" r="r" b="b"/>
            <a:pathLst>
              <a:path w="5732201" h="6110598">
                <a:moveTo>
                  <a:pt x="0" y="0"/>
                </a:moveTo>
                <a:lnTo>
                  <a:pt x="5732201" y="0"/>
                </a:lnTo>
                <a:lnTo>
                  <a:pt x="5732201" y="6110598"/>
                </a:lnTo>
                <a:lnTo>
                  <a:pt x="0" y="6110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92697" y="736092"/>
            <a:ext cx="11460981" cy="89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OUR AI-DRIVEN SOLUTION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1239127" y="0"/>
            <a:ext cx="7024991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2" y="0"/>
                </a:lnTo>
                <a:lnTo>
                  <a:pt x="7024992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3313" y="2687701"/>
            <a:ext cx="10725815" cy="6570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6"/>
              </a:lnSpc>
            </a:pPr>
            <a:r>
              <a:rPr lang="en-US" sz="4490" b="1" spc="-44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Customer Agent</a:t>
            </a: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– Monitors user activity, purchase history</a:t>
            </a:r>
          </a:p>
          <a:p>
            <a:pPr algn="l">
              <a:lnSpc>
                <a:spcPts val="6286"/>
              </a:lnSpc>
            </a:pPr>
            <a:r>
              <a:rPr lang="en-US" sz="4490" b="1" spc="-44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Product Agent</a:t>
            </a: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– Keeps product features, trend of popularity</a:t>
            </a:r>
          </a:p>
          <a:p>
            <a:pPr algn="l">
              <a:lnSpc>
                <a:spcPts val="6286"/>
              </a:lnSpc>
            </a:pPr>
            <a:r>
              <a:rPr lang="en-US" sz="4490" b="1" spc="-44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Recommendation Agent</a:t>
            </a: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– AI models create tailored recommendations</a:t>
            </a:r>
          </a:p>
          <a:p>
            <a:pPr algn="l">
              <a:lnSpc>
                <a:spcPts val="6286"/>
              </a:lnSpc>
              <a:spcBef>
                <a:spcPct val="0"/>
              </a:spcBef>
            </a:pPr>
            <a:r>
              <a:rPr lang="en-US" sz="4490" b="1" spc="-44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Database Agent</a:t>
            </a: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– holds long-term customer-product interactions (SQLite)</a:t>
            </a:r>
          </a:p>
        </p:txBody>
      </p:sp>
      <p:sp>
        <p:nvSpPr>
          <p:cNvPr id="4" name="Freeform 4"/>
          <p:cNvSpPr/>
          <p:nvPr/>
        </p:nvSpPr>
        <p:spPr>
          <a:xfrm>
            <a:off x="11239127" y="0"/>
            <a:ext cx="7048873" cy="6977229"/>
          </a:xfrm>
          <a:custGeom>
            <a:avLst/>
            <a:gdLst/>
            <a:ahLst/>
            <a:cxnLst/>
            <a:rect l="l" t="t" r="r" b="b"/>
            <a:pathLst>
              <a:path w="7048873" h="6977229">
                <a:moveTo>
                  <a:pt x="0" y="0"/>
                </a:moveTo>
                <a:lnTo>
                  <a:pt x="7048873" y="0"/>
                </a:lnTo>
                <a:lnTo>
                  <a:pt x="7048873" y="6977229"/>
                </a:lnTo>
                <a:lnTo>
                  <a:pt x="0" y="69772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513" b="-51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3313" y="736092"/>
            <a:ext cx="9813949" cy="89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MULTI-AGENT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334865" y="5333865"/>
            <a:ext cx="4953135" cy="4953135"/>
          </a:xfrm>
          <a:custGeom>
            <a:avLst/>
            <a:gdLst/>
            <a:ahLst/>
            <a:cxnLst/>
            <a:rect l="l" t="t" r="r" b="b"/>
            <a:pathLst>
              <a:path w="4953135" h="4953135">
                <a:moveTo>
                  <a:pt x="0" y="0"/>
                </a:moveTo>
                <a:lnTo>
                  <a:pt x="4953135" y="0"/>
                </a:lnTo>
                <a:lnTo>
                  <a:pt x="4953135" y="4953135"/>
                </a:lnTo>
                <a:lnTo>
                  <a:pt x="0" y="4953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13313" y="2962021"/>
            <a:ext cx="11488588" cy="7086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6"/>
              </a:lnSpc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AI models driven personalized recommendations:</a:t>
            </a:r>
          </a:p>
          <a:p>
            <a:pPr marL="969392" lvl="1" indent="-484696" algn="l">
              <a:lnSpc>
                <a:spcPts val="6286"/>
              </a:lnSpc>
              <a:buFont typeface="Arial"/>
              <a:buChar char="•"/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Collaborative Filtering (User-User, Item-Item)</a:t>
            </a:r>
          </a:p>
          <a:p>
            <a:pPr marL="969392" lvl="1" indent="-484696" algn="l">
              <a:lnSpc>
                <a:spcPts val="6286"/>
              </a:lnSpc>
              <a:buFont typeface="Arial"/>
              <a:buChar char="•"/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Content-Based Filtering (User preferences &amp; product attributes)</a:t>
            </a:r>
          </a:p>
          <a:p>
            <a:pPr marL="969392" lvl="1" indent="-484696" algn="l">
              <a:lnSpc>
                <a:spcPts val="6286"/>
              </a:lnSpc>
              <a:buFont typeface="Arial"/>
              <a:buChar char="•"/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Hybrid Model (Combination of both)</a:t>
            </a:r>
          </a:p>
          <a:p>
            <a:pPr algn="l">
              <a:lnSpc>
                <a:spcPts val="6286"/>
              </a:lnSpc>
              <a:spcBef>
                <a:spcPct val="0"/>
              </a:spcBef>
            </a:pPr>
            <a:r>
              <a:rPr lang="en-US" sz="4490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Sources: Browsing history, previous purchases, demographics</a:t>
            </a:r>
          </a:p>
        </p:txBody>
      </p:sp>
      <p:sp>
        <p:nvSpPr>
          <p:cNvPr id="4" name="Freeform 4"/>
          <p:cNvSpPr/>
          <p:nvPr/>
        </p:nvSpPr>
        <p:spPr>
          <a:xfrm>
            <a:off x="13898525" y="5753033"/>
            <a:ext cx="4103827" cy="4114800"/>
          </a:xfrm>
          <a:custGeom>
            <a:avLst/>
            <a:gdLst/>
            <a:ahLst/>
            <a:cxnLst/>
            <a:rect l="l" t="t" r="r" b="b"/>
            <a:pathLst>
              <a:path w="4103827" h="4114800">
                <a:moveTo>
                  <a:pt x="0" y="0"/>
                </a:moveTo>
                <a:lnTo>
                  <a:pt x="4103828" y="0"/>
                </a:lnTo>
                <a:lnTo>
                  <a:pt x="41038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3313" y="736092"/>
            <a:ext cx="16369674" cy="1682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AI &amp; DATA-DRIVEN RECOMMENDATION APPROACH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149121" y="3148120"/>
            <a:ext cx="8832705" cy="5445053"/>
          </a:xfrm>
          <a:custGeom>
            <a:avLst/>
            <a:gdLst/>
            <a:ahLst/>
            <a:cxnLst/>
            <a:rect l="l" t="t" r="r" b="b"/>
            <a:pathLst>
              <a:path w="8832705" h="8832705">
                <a:moveTo>
                  <a:pt x="0" y="0"/>
                </a:moveTo>
                <a:lnTo>
                  <a:pt x="8832706" y="0"/>
                </a:lnTo>
                <a:lnTo>
                  <a:pt x="8832706" y="8832705"/>
                </a:lnTo>
                <a:lnTo>
                  <a:pt x="0" y="8832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18465" y="2638329"/>
            <a:ext cx="10331699" cy="550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87"/>
              </a:lnSpc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AI Models: Scikit-Learn, TensorFlow, PyTorch</a:t>
            </a:r>
          </a:p>
          <a:p>
            <a:pPr algn="l">
              <a:lnSpc>
                <a:spcPts val="6287"/>
              </a:lnSpc>
            </a:pPr>
            <a:endParaRPr lang="en-US" sz="4491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7"/>
              </a:lnSpc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Multi-Agent Framework: SPADE, JADE, Custom Python</a:t>
            </a:r>
          </a:p>
          <a:p>
            <a:pPr algn="l">
              <a:lnSpc>
                <a:spcPts val="6287"/>
              </a:lnSpc>
            </a:pPr>
            <a:endParaRPr lang="en-US" sz="4491" spc="-44">
              <a:solidFill>
                <a:srgbClr val="C4ECFF"/>
              </a:solidFill>
              <a:latin typeface="Helvetica World"/>
              <a:ea typeface="Helvetica World"/>
              <a:cs typeface="Helvetica World"/>
              <a:sym typeface="Helvetica World"/>
            </a:endParaRPr>
          </a:p>
          <a:p>
            <a:pPr algn="l">
              <a:lnSpc>
                <a:spcPts val="6287"/>
              </a:lnSpc>
              <a:spcBef>
                <a:spcPct val="0"/>
              </a:spcBef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Database: SQLite for long-term memory</a:t>
            </a:r>
          </a:p>
        </p:txBody>
      </p:sp>
      <p:sp>
        <p:nvSpPr>
          <p:cNvPr id="4" name="Freeform 4"/>
          <p:cNvSpPr/>
          <p:nvPr/>
        </p:nvSpPr>
        <p:spPr>
          <a:xfrm>
            <a:off x="12288873" y="1104900"/>
            <a:ext cx="6553200" cy="9097325"/>
          </a:xfrm>
          <a:custGeom>
            <a:avLst/>
            <a:gdLst/>
            <a:ahLst/>
            <a:cxnLst/>
            <a:rect l="l" t="t" r="r" b="b"/>
            <a:pathLst>
              <a:path w="6878790" h="9097325">
                <a:moveTo>
                  <a:pt x="0" y="0"/>
                </a:moveTo>
                <a:lnTo>
                  <a:pt x="6878790" y="0"/>
                </a:lnTo>
                <a:lnTo>
                  <a:pt x="6878790" y="9097325"/>
                </a:lnTo>
                <a:lnTo>
                  <a:pt x="0" y="909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419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618465" y="739426"/>
            <a:ext cx="13188797" cy="89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TECHNICAL IMPLEMENTATION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1437526" y="3357676"/>
            <a:ext cx="6833655" cy="7024991"/>
          </a:xfrm>
          <a:custGeom>
            <a:avLst/>
            <a:gdLst/>
            <a:ahLst/>
            <a:cxnLst/>
            <a:rect l="l" t="t" r="r" b="b"/>
            <a:pathLst>
              <a:path w="7024991" h="7024991">
                <a:moveTo>
                  <a:pt x="0" y="0"/>
                </a:moveTo>
                <a:lnTo>
                  <a:pt x="7024992" y="0"/>
                </a:lnTo>
                <a:lnTo>
                  <a:pt x="7024992" y="7024991"/>
                </a:lnTo>
                <a:lnTo>
                  <a:pt x="0" y="70249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552176" y="2021966"/>
            <a:ext cx="7735824" cy="8229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18465" y="739426"/>
            <a:ext cx="9581087" cy="890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EXPECTED BENEFITS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68001" y="2452790"/>
            <a:ext cx="11073857" cy="629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641" lvl="1" indent="-484820" algn="l">
              <a:lnSpc>
                <a:spcPts val="6287"/>
              </a:lnSpc>
              <a:buFont typeface="Arial"/>
              <a:buChar char="•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Higher conversion rates through hyper-personalization</a:t>
            </a:r>
          </a:p>
          <a:p>
            <a:pPr marL="969641" lvl="1" indent="-484820" algn="l">
              <a:lnSpc>
                <a:spcPts val="6287"/>
              </a:lnSpc>
              <a:buFont typeface="Arial"/>
              <a:buChar char="•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Better customer retention via AI-based engagement</a:t>
            </a:r>
          </a:p>
          <a:p>
            <a:pPr marL="969641" lvl="1" indent="-484820" algn="l">
              <a:lnSpc>
                <a:spcPts val="6287"/>
              </a:lnSpc>
              <a:buFont typeface="Arial"/>
              <a:buChar char="•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More efficient inventory management through demand forecasting</a:t>
            </a:r>
          </a:p>
          <a:p>
            <a:pPr marL="969641" lvl="1" indent="-484820" algn="l">
              <a:lnSpc>
                <a:spcPts val="6287"/>
              </a:lnSpc>
              <a:buFont typeface="Arial"/>
              <a:buChar char="•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Better user experience with customized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D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461324" y="6259835"/>
            <a:ext cx="4472120" cy="3582211"/>
          </a:xfrm>
          <a:custGeom>
            <a:avLst/>
            <a:gdLst/>
            <a:ahLst/>
            <a:cxnLst/>
            <a:rect l="l" t="t" r="r" b="b"/>
            <a:pathLst>
              <a:path w="7024991" h="3582211">
                <a:moveTo>
                  <a:pt x="0" y="0"/>
                </a:moveTo>
                <a:lnTo>
                  <a:pt x="7024991" y="0"/>
                </a:lnTo>
                <a:lnTo>
                  <a:pt x="7024991" y="3582211"/>
                </a:lnTo>
                <a:lnTo>
                  <a:pt x="0" y="35822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b="-9610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98051" y="3985991"/>
            <a:ext cx="12661249" cy="392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69641" lvl="1" indent="-484820" algn="l">
              <a:lnSpc>
                <a:spcPts val="6287"/>
              </a:lnSpc>
              <a:buAutoNum type="arabicPeriod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Privacy &amp; Compliance </a:t>
            </a:r>
          </a:p>
          <a:p>
            <a:pPr marL="969641" lvl="1" indent="-484820" algn="l">
              <a:lnSpc>
                <a:spcPts val="6287"/>
              </a:lnSpc>
              <a:buAutoNum type="arabicPeriod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Cold Start Issues for New Users</a:t>
            </a:r>
          </a:p>
          <a:p>
            <a:pPr marL="969641" lvl="1" indent="-484820" algn="l">
              <a:lnSpc>
                <a:spcPts val="6287"/>
              </a:lnSpc>
              <a:buAutoNum type="arabicPeriod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Scalability for Large E-Commerce Platforms</a:t>
            </a:r>
          </a:p>
          <a:p>
            <a:pPr marL="969641" lvl="1" indent="-484820" algn="l">
              <a:lnSpc>
                <a:spcPts val="6287"/>
              </a:lnSpc>
              <a:buAutoNum type="arabicPeriod"/>
            </a:pPr>
            <a:r>
              <a:rPr lang="en-US" sz="4491" spc="-44">
                <a:solidFill>
                  <a:srgbClr val="C4EC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Future: Reinforcement Learning for Adaptive AI Recommendations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14977533" y="0"/>
            <a:ext cx="3310467" cy="3481371"/>
          </a:xfrm>
          <a:custGeom>
            <a:avLst/>
            <a:gdLst/>
            <a:ahLst/>
            <a:cxnLst/>
            <a:rect l="l" t="t" r="r" b="b"/>
            <a:pathLst>
              <a:path w="3310467" h="3481371">
                <a:moveTo>
                  <a:pt x="0" y="0"/>
                </a:moveTo>
                <a:lnTo>
                  <a:pt x="3310467" y="0"/>
                </a:lnTo>
                <a:lnTo>
                  <a:pt x="3310467" y="3481371"/>
                </a:lnTo>
                <a:lnTo>
                  <a:pt x="0" y="34813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6369" y="6403425"/>
            <a:ext cx="3598580" cy="3924525"/>
          </a:xfrm>
          <a:custGeom>
            <a:avLst/>
            <a:gdLst/>
            <a:ahLst/>
            <a:cxnLst/>
            <a:rect l="l" t="t" r="r" b="b"/>
            <a:pathLst>
              <a:path w="3598580" h="4114800">
                <a:moveTo>
                  <a:pt x="0" y="0"/>
                </a:moveTo>
                <a:lnTo>
                  <a:pt x="3598580" y="0"/>
                </a:lnTo>
                <a:lnTo>
                  <a:pt x="359858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18465" y="739426"/>
            <a:ext cx="10969502" cy="1682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CHALLENGES &amp; </a:t>
            </a:r>
          </a:p>
          <a:p>
            <a:pPr algn="l">
              <a:lnSpc>
                <a:spcPts val="5472"/>
              </a:lnSpc>
            </a:pPr>
            <a:r>
              <a:rPr lang="en-US" sz="7200" b="1" spc="-215">
                <a:solidFill>
                  <a:srgbClr val="C4EC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FUTURE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277</Words>
  <Application>Microsoft Office PowerPoint</Application>
  <PresentationFormat>Custom</PresentationFormat>
  <Paragraphs>51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Helvetica World Bold</vt:lpstr>
      <vt:lpstr>Arial</vt:lpstr>
      <vt:lpstr>Calibri</vt:lpstr>
      <vt:lpstr>Helvetica World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and Pink Gradient Futuristic Artificial Intelligence Presentation</dc:title>
  <cp:lastModifiedBy>Manasvi Joshi</cp:lastModifiedBy>
  <cp:revision>2</cp:revision>
  <dcterms:created xsi:type="dcterms:W3CDTF">2006-08-16T00:00:00Z</dcterms:created>
  <dcterms:modified xsi:type="dcterms:W3CDTF">2025-04-03T07:57:42Z</dcterms:modified>
  <dc:identifier>DAGjjul7QVE</dc:identifier>
</cp:coreProperties>
</file>