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9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BE496-43F0-4D8C-B1E7-9684A763AF4B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A2C7D-46ED-4D1B-A4F9-25890D5F4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2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Tech-stack pending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A2C7D-46ED-4D1B-A4F9-25890D5F4F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0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A2C7D-46ED-4D1B-A4F9-25890D5F4F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0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25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4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6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30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6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84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58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1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5739-C191-4FB2-A73D-ABDA87D87D29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6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0;p1"/>
          <p:cNvSpPr txBox="1">
            <a:spLocks noGrp="1"/>
          </p:cNvSpPr>
          <p:nvPr>
            <p:ph type="ctrTitle"/>
          </p:nvPr>
        </p:nvSpPr>
        <p:spPr>
          <a:xfrm>
            <a:off x="932597" y="1789850"/>
            <a:ext cx="9953766" cy="64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753DB4-8BFD-AEC2-95D9-CFF12F567E90}"/>
              </a:ext>
            </a:extLst>
          </p:cNvPr>
          <p:cNvGrpSpPr/>
          <p:nvPr/>
        </p:nvGrpSpPr>
        <p:grpSpPr>
          <a:xfrm>
            <a:off x="419101" y="2594211"/>
            <a:ext cx="5676899" cy="3656605"/>
            <a:chOff x="419101" y="2311058"/>
            <a:chExt cx="5676899" cy="4172038"/>
          </a:xfrm>
        </p:grpSpPr>
        <p:sp>
          <p:nvSpPr>
            <p:cNvPr id="16" name="Google Shape;211;p1"/>
            <p:cNvSpPr txBox="1">
              <a:spLocks/>
            </p:cNvSpPr>
            <p:nvPr/>
          </p:nvSpPr>
          <p:spPr>
            <a:xfrm>
              <a:off x="419101" y="2311058"/>
              <a:ext cx="2708148" cy="4172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200000"/>
                </a:lnSpc>
                <a:buClr>
                  <a:schemeClr val="lt2"/>
                </a:buClr>
                <a:buSzPts val="1800"/>
              </a:pPr>
              <a:r>
                <a:rPr lang="en-US" sz="2000" b="1" dirty="0">
                  <a:latin typeface="Franklin Gothic"/>
                  <a:ea typeface="Franklin Gothic"/>
                  <a:cs typeface="Franklin Gothic"/>
                  <a:sym typeface="Franklin Gothic"/>
                </a:rPr>
                <a:t>Problem Statement Title</a:t>
              </a:r>
              <a:r>
                <a:rPr lang="en-US" sz="2000" dirty="0">
                  <a:latin typeface="Franklin Gothic"/>
                  <a:ea typeface="Franklin Gothic"/>
                  <a:cs typeface="Franklin Gothic"/>
                  <a:sym typeface="Franklin Gothic"/>
                </a:rPr>
                <a:t>: </a:t>
              </a:r>
              <a:endParaRPr lang="en-US" sz="2000" b="1" dirty="0">
                <a:latin typeface="Franklin Gothic"/>
                <a:ea typeface="Franklin Gothic"/>
                <a:cs typeface="Franklin Gothic"/>
                <a:sym typeface="Franklin Gothic"/>
              </a:endParaRPr>
            </a:p>
            <a:p>
              <a:pPr algn="l">
                <a:lnSpc>
                  <a:spcPct val="200000"/>
                </a:lnSpc>
                <a:buClr>
                  <a:schemeClr val="lt2"/>
                </a:buClr>
                <a:buSzPts val="1800"/>
              </a:pPr>
              <a:r>
                <a:rPr lang="en-US" sz="2000" b="1" dirty="0">
                  <a:latin typeface="Franklin Gothic"/>
                  <a:ea typeface="Franklin Gothic"/>
                  <a:cs typeface="Franklin Gothic"/>
                  <a:sym typeface="Franklin Gothic"/>
                </a:rPr>
                <a:t>Team Name</a:t>
              </a:r>
              <a:r>
                <a:rPr lang="en-US" sz="2000" dirty="0">
                  <a:latin typeface="Franklin Gothic"/>
                  <a:ea typeface="Franklin Gothic"/>
                  <a:cs typeface="Franklin Gothic"/>
                  <a:sym typeface="Franklin Gothic"/>
                </a:rPr>
                <a:t>:</a:t>
              </a:r>
              <a:endParaRPr lang="en-US" sz="2000" b="1" dirty="0">
                <a:latin typeface="Franklin Gothic"/>
                <a:ea typeface="Franklin Gothic"/>
                <a:cs typeface="Franklin Gothic"/>
                <a:sym typeface="Franklin Gothic"/>
              </a:endParaRPr>
            </a:p>
            <a:p>
              <a:pPr algn="l">
                <a:lnSpc>
                  <a:spcPct val="200000"/>
                </a:lnSpc>
                <a:buClr>
                  <a:schemeClr val="lt2"/>
                </a:buClr>
                <a:buSzPts val="1800"/>
              </a:pPr>
              <a:r>
                <a:rPr lang="en-US" sz="2000" b="1" dirty="0">
                  <a:latin typeface="Franklin Gothic"/>
                  <a:ea typeface="Franklin Gothic"/>
                  <a:cs typeface="Franklin Gothic"/>
                  <a:sym typeface="Franklin Gothic"/>
                </a:rPr>
                <a:t>Team Leader Name</a:t>
              </a:r>
              <a:r>
                <a:rPr lang="en-US" sz="2000" dirty="0">
                  <a:latin typeface="Franklin Gothic"/>
                  <a:ea typeface="Franklin Gothic"/>
                  <a:cs typeface="Franklin Gothic"/>
                  <a:sym typeface="Franklin Gothic"/>
                </a:rPr>
                <a:t>:</a:t>
              </a:r>
              <a:endParaRPr lang="en-US" sz="2000" b="1" dirty="0">
                <a:latin typeface="Franklin Gothic"/>
                <a:ea typeface="Franklin Gothic"/>
                <a:cs typeface="Franklin Gothic"/>
                <a:sym typeface="Franklin Gothic"/>
              </a:endParaRPr>
            </a:p>
            <a:p>
              <a:pPr algn="l">
                <a:lnSpc>
                  <a:spcPct val="200000"/>
                </a:lnSpc>
                <a:buClr>
                  <a:schemeClr val="lt2"/>
                </a:buClr>
                <a:buSzPts val="1800"/>
              </a:pPr>
              <a:r>
                <a:rPr lang="en-US" sz="2000" b="1" dirty="0">
                  <a:latin typeface="Franklin Gothic"/>
                  <a:ea typeface="Franklin Gothic"/>
                  <a:cs typeface="Franklin Gothic"/>
                  <a:sym typeface="Franklin Gothic"/>
                </a:rPr>
                <a:t>Institute Name</a:t>
              </a:r>
              <a:r>
                <a:rPr lang="en-US" sz="2000" dirty="0">
                  <a:latin typeface="Franklin Gothic"/>
                  <a:ea typeface="Franklin Gothic"/>
                  <a:cs typeface="Franklin Gothic"/>
                  <a:sym typeface="Franklin Gothic"/>
                </a:rPr>
                <a:t>:</a:t>
              </a:r>
            </a:p>
            <a:p>
              <a:pPr algn="l">
                <a:lnSpc>
                  <a:spcPct val="200000"/>
                </a:lnSpc>
                <a:buClr>
                  <a:schemeClr val="lt2"/>
                </a:buClr>
                <a:buSzPts val="1800"/>
              </a:pPr>
              <a:r>
                <a:rPr lang="en-US" sz="2000" b="1" dirty="0">
                  <a:latin typeface="Franklin Gothic"/>
                  <a:ea typeface="Franklin Gothic"/>
                  <a:cs typeface="Franklin Gothic"/>
                  <a:sym typeface="Franklin Gothic"/>
                </a:rPr>
                <a:t>Sub Domain Name</a:t>
              </a:r>
              <a:r>
                <a:rPr lang="en-US" sz="2000" dirty="0">
                  <a:latin typeface="Franklin Gothic"/>
                  <a:ea typeface="Franklin Gothic"/>
                  <a:cs typeface="Franklin Gothic"/>
                  <a:sym typeface="Franklin Gothic"/>
                </a:rPr>
                <a:t>: </a:t>
              </a:r>
            </a:p>
          </p:txBody>
        </p:sp>
        <p:sp>
          <p:nvSpPr>
            <p:cNvPr id="2" name="Google Shape;211;p1">
              <a:extLst>
                <a:ext uri="{FF2B5EF4-FFF2-40B4-BE49-F238E27FC236}">
                  <a16:creationId xmlns:a16="http://schemas.microsoft.com/office/drawing/2014/main" id="{4229C949-E5B1-9AF1-93C8-DF3592F5DE9F}"/>
                </a:ext>
              </a:extLst>
            </p:cNvPr>
            <p:cNvSpPr txBox="1">
              <a:spLocks/>
            </p:cNvSpPr>
            <p:nvPr/>
          </p:nvSpPr>
          <p:spPr>
            <a:xfrm>
              <a:off x="3201332" y="2311058"/>
              <a:ext cx="2894668" cy="4172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200000"/>
                </a:lnSpc>
                <a:buClr>
                  <a:schemeClr val="lt2"/>
                </a:buClr>
                <a:buSzPts val="1800"/>
              </a:pPr>
              <a:r>
                <a:rPr lang="en-US" sz="2000" dirty="0">
                  <a:latin typeface="Franklin Gothic"/>
                  <a:ea typeface="Franklin Gothic"/>
                  <a:cs typeface="Franklin Gothic"/>
                  <a:sym typeface="Franklin Gothic"/>
                </a:rPr>
                <a:t> Network Traffic Analysis</a:t>
              </a:r>
            </a:p>
            <a:p>
              <a:pPr algn="l">
                <a:lnSpc>
                  <a:spcPct val="200000"/>
                </a:lnSpc>
                <a:buClr>
                  <a:schemeClr val="lt2"/>
                </a:buClr>
                <a:buSzPts val="1800"/>
              </a:pPr>
              <a:r>
                <a:rPr lang="en-US" sz="2000" dirty="0">
                  <a:latin typeface="Franklin Gothic"/>
                  <a:ea typeface="Franklin Gothic"/>
                  <a:cs typeface="Franklin Gothic"/>
                  <a:sym typeface="Franklin Gothic"/>
                </a:rPr>
                <a:t>AltF4</a:t>
              </a:r>
            </a:p>
            <a:p>
              <a:pPr algn="l">
                <a:lnSpc>
                  <a:spcPct val="200000"/>
                </a:lnSpc>
                <a:buClr>
                  <a:schemeClr val="lt2"/>
                </a:buClr>
                <a:buSzPts val="1800"/>
              </a:pPr>
              <a:r>
                <a:rPr lang="en-US" sz="2000" dirty="0">
                  <a:latin typeface="Franklin Gothic"/>
                  <a:ea typeface="Franklin Gothic"/>
                  <a:cs typeface="Franklin Gothic"/>
                  <a:sym typeface="Franklin Gothic"/>
                </a:rPr>
                <a:t>Raman Biju</a:t>
              </a:r>
            </a:p>
            <a:p>
              <a:pPr algn="l">
                <a:lnSpc>
                  <a:spcPct val="200000"/>
                </a:lnSpc>
                <a:buClr>
                  <a:schemeClr val="lt2"/>
                </a:buClr>
                <a:buSzPts val="1800"/>
              </a:pPr>
              <a:r>
                <a:rPr lang="en-US" sz="2000" dirty="0">
                  <a:latin typeface="Franklin Gothic"/>
                  <a:ea typeface="Franklin Gothic"/>
                  <a:cs typeface="Franklin Gothic"/>
                  <a:sym typeface="Franklin Gothic"/>
                </a:rPr>
                <a:t>Sandip University, Nashik</a:t>
              </a:r>
            </a:p>
            <a:p>
              <a:pPr algn="l">
                <a:lnSpc>
                  <a:spcPct val="200000"/>
                </a:lnSpc>
                <a:buClr>
                  <a:schemeClr val="lt2"/>
                </a:buClr>
                <a:buSzPts val="1800"/>
              </a:pPr>
              <a:r>
                <a:rPr lang="en-US" sz="2000" dirty="0">
                  <a:latin typeface="Franklin Gothic"/>
                  <a:ea typeface="Franklin Gothic"/>
                  <a:cs typeface="Franklin Gothic"/>
                  <a:sym typeface="Franklin Gothic"/>
                </a:rPr>
                <a:t>Cyber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982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8;p2">
            <a:extLst>
              <a:ext uri="{FF2B5EF4-FFF2-40B4-BE49-F238E27FC236}">
                <a16:creationId xmlns:a16="http://schemas.microsoft.com/office/drawing/2014/main" id="{10F23DEC-E4F9-299E-A16E-10F65B8B81EF}"/>
              </a:ext>
            </a:extLst>
          </p:cNvPr>
          <p:cNvSpPr txBox="1">
            <a:spLocks/>
          </p:cNvSpPr>
          <p:nvPr/>
        </p:nvSpPr>
        <p:spPr>
          <a:xfrm>
            <a:off x="7081116" y="2226985"/>
            <a:ext cx="4961532" cy="4230963"/>
          </a:xfrm>
          <a:prstGeom prst="roundRect">
            <a:avLst>
              <a:gd name="adj" fmla="val 1174"/>
            </a:avLst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endParaRPr lang="en-US" sz="2000" dirty="0"/>
          </a:p>
        </p:txBody>
      </p:sp>
      <p:sp>
        <p:nvSpPr>
          <p:cNvPr id="13" name="Google Shape;217;p2"/>
          <p:cNvSpPr txBox="1">
            <a:spLocks/>
          </p:cNvSpPr>
          <p:nvPr/>
        </p:nvSpPr>
        <p:spPr>
          <a:xfrm>
            <a:off x="241424" y="1539624"/>
            <a:ext cx="6672852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200" b="1" dirty="0"/>
              <a:t>Idea/Approach Details</a:t>
            </a:r>
          </a:p>
        </p:txBody>
      </p:sp>
      <p:sp>
        <p:nvSpPr>
          <p:cNvPr id="17" name="Google Shape;218;p2"/>
          <p:cNvSpPr txBox="1">
            <a:spLocks/>
          </p:cNvSpPr>
          <p:nvPr/>
        </p:nvSpPr>
        <p:spPr>
          <a:xfrm>
            <a:off x="241424" y="2226986"/>
            <a:ext cx="6672852" cy="4230964"/>
          </a:xfrm>
          <a:prstGeom prst="roundRect">
            <a:avLst>
              <a:gd name="adj" fmla="val 1174"/>
            </a:avLst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algn="l">
              <a:lnSpc>
                <a:spcPct val="100000"/>
              </a:lnSpc>
              <a:buClr>
                <a:schemeClr val="dk1"/>
              </a:buClr>
              <a:buSzPts val="1600"/>
            </a:pPr>
            <a:r>
              <a:rPr lang="en-US" sz="1600" dirty="0"/>
              <a:t>Our project aims to revolutionize network security through advanced AI-driven traffic analysis. By integrating real-time packet capture, machine learning models, and intuitive visualization, we empower organizations to detect and respond to cyber threats proactively.</a:t>
            </a:r>
          </a:p>
          <a:p>
            <a:pPr marL="101600" algn="l">
              <a:lnSpc>
                <a:spcPct val="100000"/>
              </a:lnSpc>
              <a:buClr>
                <a:schemeClr val="dk1"/>
              </a:buClr>
              <a:buSzPts val="1600"/>
            </a:pPr>
            <a:r>
              <a:rPr lang="en-US" sz="1600" b="1" dirty="0"/>
              <a:t>Components involved in this project are</a:t>
            </a:r>
            <a:r>
              <a:rPr lang="en-US" sz="1600" dirty="0"/>
              <a:t>:</a:t>
            </a:r>
          </a:p>
          <a:p>
            <a:pPr marL="444500" indent="-342900" algn="l">
              <a:lnSpc>
                <a:spcPct val="10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/>
              <a:t>Packet Capture and Storage</a:t>
            </a:r>
          </a:p>
          <a:p>
            <a:pPr marL="444500" indent="-342900" algn="l">
              <a:lnSpc>
                <a:spcPct val="10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/>
              <a:t>Data Visualization and Monitoring</a:t>
            </a:r>
          </a:p>
          <a:p>
            <a:pPr marL="444500" indent="-342900" algn="l">
              <a:lnSpc>
                <a:spcPct val="10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/>
              <a:t>Machine Learning for Anomaly Detection</a:t>
            </a:r>
          </a:p>
          <a:p>
            <a:pPr marL="444500" indent="-342900" algn="l">
              <a:lnSpc>
                <a:spcPct val="10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/>
              <a:t>Alerting and Response Mechanism</a:t>
            </a:r>
          </a:p>
          <a:p>
            <a:pPr marL="101600" algn="l">
              <a:lnSpc>
                <a:spcPct val="100000"/>
              </a:lnSpc>
              <a:buClr>
                <a:schemeClr val="dk1"/>
              </a:buClr>
              <a:buSzPts val="1600"/>
            </a:pPr>
            <a:r>
              <a:rPr lang="en-US" sz="1600" b="1" dirty="0"/>
              <a:t>Benefits associated with this project are</a:t>
            </a:r>
            <a:r>
              <a:rPr lang="en-US" sz="1600" dirty="0"/>
              <a:t>:</a:t>
            </a:r>
          </a:p>
          <a:p>
            <a:pPr marL="387350" indent="-285750" algn="l">
              <a:lnSpc>
                <a:spcPct val="10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/>
              <a:t>Enhanced Security Posture</a:t>
            </a:r>
          </a:p>
          <a:p>
            <a:pPr marL="387350" indent="-285750" algn="l">
              <a:lnSpc>
                <a:spcPct val="10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/>
              <a:t>Operational Efficiency</a:t>
            </a:r>
          </a:p>
          <a:p>
            <a:pPr marL="387350" indent="-285750" algn="l">
              <a:lnSpc>
                <a:spcPct val="10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Google Shape;217;p2">
            <a:extLst>
              <a:ext uri="{FF2B5EF4-FFF2-40B4-BE49-F238E27FC236}">
                <a16:creationId xmlns:a16="http://schemas.microsoft.com/office/drawing/2014/main" id="{70A174D1-0E50-2548-7F90-8B91415A96F9}"/>
              </a:ext>
            </a:extLst>
          </p:cNvPr>
          <p:cNvSpPr txBox="1">
            <a:spLocks/>
          </p:cNvSpPr>
          <p:nvPr/>
        </p:nvSpPr>
        <p:spPr>
          <a:xfrm>
            <a:off x="7081116" y="1539624"/>
            <a:ext cx="4961531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200" b="1" dirty="0"/>
              <a:t>Technology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C9B4D-E1DA-68E1-130C-9175995EA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153" y="2292668"/>
            <a:ext cx="4611485" cy="2593960"/>
          </a:xfrm>
          <a:prstGeom prst="rect">
            <a:avLst/>
          </a:prstGeom>
        </p:spPr>
      </p:pic>
      <p:pic>
        <p:nvPicPr>
          <p:cNvPr id="7" name="Picture 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4488529F-AF08-37E7-878D-C31F8927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17" y="5769530"/>
            <a:ext cx="1269033" cy="294484"/>
          </a:xfrm>
          <a:prstGeom prst="rect">
            <a:avLst/>
          </a:prstGeom>
        </p:spPr>
      </p:pic>
      <p:pic>
        <p:nvPicPr>
          <p:cNvPr id="9" name="Picture 8" descr="A blue and black text&#10;&#10;Description automatically generated">
            <a:extLst>
              <a:ext uri="{FF2B5EF4-FFF2-40B4-BE49-F238E27FC236}">
                <a16:creationId xmlns:a16="http://schemas.microsoft.com/office/drawing/2014/main" id="{C126AB69-5F17-0EB7-C607-7D0C47AD8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583" y="4787094"/>
            <a:ext cx="1140621" cy="461150"/>
          </a:xfrm>
          <a:prstGeom prst="rect">
            <a:avLst/>
          </a:prstGeom>
        </p:spPr>
      </p:pic>
      <p:pic>
        <p:nvPicPr>
          <p:cNvPr id="11" name="Picture 10" descr="A blue and yellow snake logo&#10;&#10;Description automatically generated">
            <a:extLst>
              <a:ext uri="{FF2B5EF4-FFF2-40B4-BE49-F238E27FC236}">
                <a16:creationId xmlns:a16="http://schemas.microsoft.com/office/drawing/2014/main" id="{7D3BE8B2-5C61-8E23-E5B5-47061CF4AA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751" y="4823865"/>
            <a:ext cx="544303" cy="596433"/>
          </a:xfrm>
          <a:prstGeom prst="rect">
            <a:avLst/>
          </a:prstGeom>
        </p:spPr>
      </p:pic>
      <p:pic>
        <p:nvPicPr>
          <p:cNvPr id="14" name="Picture 13" descr="A logo of a sun&#10;&#10;Description automatically generated">
            <a:extLst>
              <a:ext uri="{FF2B5EF4-FFF2-40B4-BE49-F238E27FC236}">
                <a16:creationId xmlns:a16="http://schemas.microsoft.com/office/drawing/2014/main" id="{AA370321-79E9-9D88-C5BB-5E5BA25B3D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988" y="5434051"/>
            <a:ext cx="544303" cy="605084"/>
          </a:xfrm>
          <a:prstGeom prst="rect">
            <a:avLst/>
          </a:prstGeom>
        </p:spPr>
      </p:pic>
      <p:pic>
        <p:nvPicPr>
          <p:cNvPr id="23" name="Picture 22" descr="A blue ribbon with a cross&#10;&#10;Description automatically generated">
            <a:extLst>
              <a:ext uri="{FF2B5EF4-FFF2-40B4-BE49-F238E27FC236}">
                <a16:creationId xmlns:a16="http://schemas.microsoft.com/office/drawing/2014/main" id="{F34DC298-36DA-62BC-809E-D64BFA9D4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40" y="4760029"/>
            <a:ext cx="560772" cy="550678"/>
          </a:xfrm>
          <a:prstGeom prst="rect">
            <a:avLst/>
          </a:prstGeom>
        </p:spPr>
      </p:pic>
      <p:pic>
        <p:nvPicPr>
          <p:cNvPr id="27" name="Picture 26" descr="A logo with orange circles and grey dots&#10;&#10;Description automatically generated">
            <a:extLst>
              <a:ext uri="{FF2B5EF4-FFF2-40B4-BE49-F238E27FC236}">
                <a16:creationId xmlns:a16="http://schemas.microsoft.com/office/drawing/2014/main" id="{A2BBC749-05A7-8FE0-E133-8B4E05E02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67" y="4716560"/>
            <a:ext cx="817516" cy="817516"/>
          </a:xfrm>
          <a:prstGeom prst="rect">
            <a:avLst/>
          </a:prstGeom>
        </p:spPr>
      </p:pic>
      <p:pic>
        <p:nvPicPr>
          <p:cNvPr id="37" name="Picture 36" descr="A black and blue logo of a human head with a brain and circuit board&#10;&#10;Description automatically generated">
            <a:extLst>
              <a:ext uri="{FF2B5EF4-FFF2-40B4-BE49-F238E27FC236}">
                <a16:creationId xmlns:a16="http://schemas.microsoft.com/office/drawing/2014/main" id="{1F203541-B18C-7E8B-6811-7CC5C512525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0851" r="17202" b="12924"/>
          <a:stretch/>
        </p:blipFill>
        <p:spPr>
          <a:xfrm>
            <a:off x="8850677" y="5213879"/>
            <a:ext cx="817516" cy="917276"/>
          </a:xfrm>
          <a:prstGeom prst="rect">
            <a:avLst/>
          </a:prstGeom>
        </p:spPr>
      </p:pic>
      <p:pic>
        <p:nvPicPr>
          <p:cNvPr id="16" name="Picture 15" descr="A logo of a company&#10;&#10;Description automatically generated">
            <a:extLst>
              <a:ext uri="{FF2B5EF4-FFF2-40B4-BE49-F238E27FC236}">
                <a16:creationId xmlns:a16="http://schemas.microsoft.com/office/drawing/2014/main" id="{BA4F0074-EFCB-46EF-1A1E-6B73AE10C0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89" y="5405439"/>
            <a:ext cx="596432" cy="596432"/>
          </a:xfrm>
          <a:prstGeom prst="rect">
            <a:avLst/>
          </a:prstGeom>
        </p:spPr>
      </p:pic>
      <p:pic>
        <p:nvPicPr>
          <p:cNvPr id="43" name="Picture 42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4B2F4E5F-B63A-1684-C46F-6E15B39846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52" y="4744636"/>
            <a:ext cx="606343" cy="593135"/>
          </a:xfrm>
          <a:prstGeom prst="rect">
            <a:avLst/>
          </a:prstGeom>
        </p:spPr>
      </p:pic>
      <p:pic>
        <p:nvPicPr>
          <p:cNvPr id="33" name="Picture 32" descr="A blue square with a black line&#10;&#10;Description automatically generated">
            <a:extLst>
              <a:ext uri="{FF2B5EF4-FFF2-40B4-BE49-F238E27FC236}">
                <a16:creationId xmlns:a16="http://schemas.microsoft.com/office/drawing/2014/main" id="{B9F8763D-1F24-A415-675E-061E40BA7E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448" y="5471315"/>
            <a:ext cx="530556" cy="530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679D7F-66EC-8BBD-A0A6-DCC49EADA7FC}"/>
              </a:ext>
            </a:extLst>
          </p:cNvPr>
          <p:cNvSpPr txBox="1"/>
          <p:nvPr/>
        </p:nvSpPr>
        <p:spPr>
          <a:xfrm>
            <a:off x="9014971" y="2230839"/>
            <a:ext cx="985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326806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8;p2">
            <a:extLst>
              <a:ext uri="{FF2B5EF4-FFF2-40B4-BE49-F238E27FC236}">
                <a16:creationId xmlns:a16="http://schemas.microsoft.com/office/drawing/2014/main" id="{E55D9A99-4378-1C89-1456-17B5A5E03A16}"/>
              </a:ext>
            </a:extLst>
          </p:cNvPr>
          <p:cNvSpPr txBox="1">
            <a:spLocks/>
          </p:cNvSpPr>
          <p:nvPr/>
        </p:nvSpPr>
        <p:spPr>
          <a:xfrm>
            <a:off x="7081116" y="2226986"/>
            <a:ext cx="4961532" cy="4230964"/>
          </a:xfrm>
          <a:prstGeom prst="roundRect">
            <a:avLst>
              <a:gd name="adj" fmla="val 1174"/>
            </a:avLst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7350" indent="-285750" algn="l">
              <a:lnSpc>
                <a:spcPct val="10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b="1" dirty="0"/>
              <a:t>SHOW STOPPERS</a:t>
            </a:r>
            <a:endParaRPr lang="en-US" sz="1800" dirty="0"/>
          </a:p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1" dirty="0"/>
              <a:t>Network Outage</a:t>
            </a:r>
            <a:r>
              <a:rPr lang="en-US" sz="1600" dirty="0"/>
              <a:t>: Halts data collection</a:t>
            </a:r>
          </a:p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1" dirty="0"/>
              <a:t>Insufficient Bandwidth</a:t>
            </a:r>
            <a:r>
              <a:rPr lang="en-US" sz="1600" dirty="0"/>
              <a:t>: Impedes real-time analysis</a:t>
            </a:r>
          </a:p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1" dirty="0"/>
              <a:t>Software Bugs</a:t>
            </a:r>
            <a:r>
              <a:rPr lang="en-US" sz="1600" dirty="0"/>
              <a:t>: Causes data inaccuracies</a:t>
            </a:r>
          </a:p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1" dirty="0"/>
              <a:t>Hardware Failures</a:t>
            </a:r>
            <a:r>
              <a:rPr lang="en-US" sz="1600" dirty="0"/>
              <a:t>: Disrupts analysis</a:t>
            </a:r>
          </a:p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1" dirty="0"/>
              <a:t>Packet Tampering</a:t>
            </a:r>
            <a:r>
              <a:rPr lang="en-US" sz="1600" dirty="0"/>
              <a:t>: Affects ML algorithm integrity</a:t>
            </a:r>
          </a:p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endParaRPr lang="en-US" sz="1600" dirty="0"/>
          </a:p>
          <a:p>
            <a:pPr marL="387350" indent="-285750" algn="l">
              <a:lnSpc>
                <a:spcPct val="10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b="1" dirty="0"/>
              <a:t>DEPENDENCIES</a:t>
            </a:r>
            <a:endParaRPr lang="en-US" sz="1600" dirty="0"/>
          </a:p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1" dirty="0"/>
              <a:t>Software</a:t>
            </a:r>
            <a:r>
              <a:rPr lang="en-US" sz="1600" dirty="0"/>
              <a:t>: Properly configured tools</a:t>
            </a:r>
          </a:p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1" dirty="0"/>
              <a:t>Data Availability</a:t>
            </a:r>
            <a:r>
              <a:rPr lang="en-US" sz="1600" dirty="0"/>
              <a:t>: Continuous traffic logs</a:t>
            </a:r>
          </a:p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1" dirty="0"/>
              <a:t>External Services</a:t>
            </a:r>
            <a:r>
              <a:rPr lang="en-US" sz="1600" dirty="0"/>
              <a:t>: Third-party integrations</a:t>
            </a:r>
          </a:p>
        </p:txBody>
      </p:sp>
      <p:sp>
        <p:nvSpPr>
          <p:cNvPr id="4" name="Google Shape;218;p2">
            <a:extLst>
              <a:ext uri="{FF2B5EF4-FFF2-40B4-BE49-F238E27FC236}">
                <a16:creationId xmlns:a16="http://schemas.microsoft.com/office/drawing/2014/main" id="{9B8C5437-9D2F-C672-F5A8-83C2BB53B9E9}"/>
              </a:ext>
            </a:extLst>
          </p:cNvPr>
          <p:cNvSpPr txBox="1">
            <a:spLocks/>
          </p:cNvSpPr>
          <p:nvPr/>
        </p:nvSpPr>
        <p:spPr>
          <a:xfrm>
            <a:off x="241424" y="2226986"/>
            <a:ext cx="6672852" cy="4230964"/>
          </a:xfrm>
          <a:prstGeom prst="roundRect">
            <a:avLst>
              <a:gd name="adj" fmla="val 1174"/>
            </a:avLst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7350" indent="-285750" algn="l">
              <a:lnSpc>
                <a:spcPct val="10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b="1" dirty="0"/>
              <a:t>USE CASES</a:t>
            </a:r>
          </a:p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dirty="0"/>
              <a:t>1. </a:t>
            </a:r>
            <a:r>
              <a:rPr lang="en-US" sz="1600" b="1" dirty="0"/>
              <a:t>Anomaly Detection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The AI model can detect unusual patterns in network traffic, indicating potential cyber threats such as DDoS attacks, MITM attacks, Network Eavesdropping and Malware attacks.</a:t>
            </a:r>
          </a:p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dirty="0"/>
              <a:t>2. </a:t>
            </a:r>
            <a:r>
              <a:rPr lang="en-US" sz="1600" b="1" dirty="0"/>
              <a:t>Threat Prioritization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Detected threats are prioritized based on their severity, allowing network administrators to focus on the most critical issues first.</a:t>
            </a:r>
          </a:p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dirty="0"/>
              <a:t>3. </a:t>
            </a:r>
            <a:r>
              <a:rPr lang="en-US" sz="1600" b="1" dirty="0"/>
              <a:t>Real-Time Monitoring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The Grafana dashboards provide real-time insights into network traffic, enabling proactive monitoring and quick response to anomalies.</a:t>
            </a:r>
          </a:p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dirty="0"/>
              <a:t>4. </a:t>
            </a:r>
            <a:r>
              <a:rPr lang="en-US" sz="1600" b="1" dirty="0"/>
              <a:t>Alerting and Notifications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The system generates real-time alerts for detected threats, ensuring timely notification and response to potential cyber-attacks.</a:t>
            </a:r>
          </a:p>
        </p:txBody>
      </p:sp>
      <p:sp>
        <p:nvSpPr>
          <p:cNvPr id="2" name="Google Shape;217;p2">
            <a:extLst>
              <a:ext uri="{FF2B5EF4-FFF2-40B4-BE49-F238E27FC236}">
                <a16:creationId xmlns:a16="http://schemas.microsoft.com/office/drawing/2014/main" id="{71EF2939-6055-8AB3-224A-0C59BD805EF5}"/>
              </a:ext>
            </a:extLst>
          </p:cNvPr>
          <p:cNvSpPr txBox="1">
            <a:spLocks/>
          </p:cNvSpPr>
          <p:nvPr/>
        </p:nvSpPr>
        <p:spPr>
          <a:xfrm>
            <a:off x="241424" y="1539624"/>
            <a:ext cx="6672852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200" b="1" dirty="0"/>
              <a:t>Idea/Approach Details</a:t>
            </a:r>
          </a:p>
        </p:txBody>
      </p:sp>
    </p:spTree>
    <p:extLst>
      <p:ext uri="{BB962C8B-B14F-4D97-AF65-F5344CB8AC3E}">
        <p14:creationId xmlns:p14="http://schemas.microsoft.com/office/powerpoint/2010/main" val="230415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68FD8-486D-56BF-17E6-DB9779BD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" y="2340022"/>
            <a:ext cx="11699507" cy="2977045"/>
          </a:xfrm>
          <a:prstGeom prst="rect">
            <a:avLst/>
          </a:prstGeom>
        </p:spPr>
      </p:pic>
      <p:sp>
        <p:nvSpPr>
          <p:cNvPr id="5" name="Google Shape;217;p2">
            <a:extLst>
              <a:ext uri="{FF2B5EF4-FFF2-40B4-BE49-F238E27FC236}">
                <a16:creationId xmlns:a16="http://schemas.microsoft.com/office/drawing/2014/main" id="{572BF329-4BCD-3944-E641-CCAA6528F8FB}"/>
              </a:ext>
            </a:extLst>
          </p:cNvPr>
          <p:cNvSpPr txBox="1">
            <a:spLocks/>
          </p:cNvSpPr>
          <p:nvPr/>
        </p:nvSpPr>
        <p:spPr>
          <a:xfrm>
            <a:off x="200024" y="1733550"/>
            <a:ext cx="7753350" cy="4740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200" b="1" dirty="0"/>
              <a:t>Flow Diagram of Network Traffic Analysis</a:t>
            </a:r>
          </a:p>
        </p:txBody>
      </p:sp>
    </p:spTree>
    <p:extLst>
      <p:ext uri="{BB962C8B-B14F-4D97-AF65-F5344CB8AC3E}">
        <p14:creationId xmlns:p14="http://schemas.microsoft.com/office/powerpoint/2010/main" val="259847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6721</TotalTime>
  <Words>299</Words>
  <Application>Microsoft Office PowerPoint</Application>
  <PresentationFormat>Widescreen</PresentationFormat>
  <Paragraphs>44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Franklin Gothic</vt:lpstr>
      <vt:lpstr>Noto Sans Symbols</vt:lpstr>
      <vt:lpstr>Wingdings</vt:lpstr>
      <vt:lpstr>Office Theme</vt:lpstr>
      <vt:lpstr>Basic Details of the Team and Problem Statement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Ishita Theba</dc:creator>
  <cp:lastModifiedBy>Raman ™</cp:lastModifiedBy>
  <cp:revision>144</cp:revision>
  <dcterms:created xsi:type="dcterms:W3CDTF">2020-10-07T10:42:16Z</dcterms:created>
  <dcterms:modified xsi:type="dcterms:W3CDTF">2024-07-10T22:27:09Z</dcterms:modified>
</cp:coreProperties>
</file>