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9" r:id="rId5"/>
    <p:sldId id="260" r:id="rId6"/>
    <p:sldId id="267" r:id="rId7"/>
    <p:sldId id="261" r:id="rId8"/>
    <p:sldId id="264" r:id="rId9"/>
    <p:sldId id="268" r:id="rId10"/>
    <p:sldId id="270" r:id="rId12"/>
    <p:sldId id="271" r:id="rId13"/>
    <p:sldId id="272" r:id="rId14"/>
    <p:sldId id="273" r:id="rId15"/>
    <p:sldId id="269"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1" d="100"/>
          <a:sy n="61" d="100"/>
        </p:scale>
        <p:origin x="86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112EA-638D-44A7-A0D9-81E9858B4AF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73BA0-5251-4C9B-B046-3D3116A3C25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73BA0-5251-4C9B-B046-3D3116A3C251}"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73BA0-5251-4C9B-B046-3D3116A3C251}"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73BA0-5251-4C9B-B046-3D3116A3C251}"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73BA0-5251-4C9B-B046-3D3116A3C251}"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73BA0-5251-4C9B-B046-3D3116A3C251}"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5B29A389-FE0D-42C1-9EF9-3667F466720D}" type="datetimeFigureOut">
              <a:rPr lang="en-US" smtClean="0"/>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6D5F6309-656A-4988-B0DF-27D3BEC4198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5B29A389-FE0D-42C1-9EF9-3667F466720D}" type="datetimeFigureOut">
              <a:rPr lang="en-US" smtClean="0"/>
            </a:fld>
            <a:endParaRPr lang="en-US"/>
          </a:p>
        </p:txBody>
      </p:sp>
      <p:sp>
        <p:nvSpPr>
          <p:cNvPr id="27" name="Slide Number Placeholder 26"/>
          <p:cNvSpPr>
            <a:spLocks noGrp="1"/>
          </p:cNvSpPr>
          <p:nvPr>
            <p:ph type="sldNum" sz="quarter" idx="11"/>
          </p:nvPr>
        </p:nvSpPr>
        <p:spPr/>
        <p:txBody>
          <a:bodyPr rtlCol="0"/>
          <a:lstStyle/>
          <a:p>
            <a:fld id="{6D5F6309-656A-4988-B0DF-27D3BEC41984}" type="slidenum">
              <a:rPr lang="en-US" smtClean="0"/>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5B29A389-FE0D-42C1-9EF9-3667F466720D}" type="datetimeFigureOut">
              <a:rPr lang="en-US" smtClean="0"/>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6D5F6309-656A-4988-B0DF-27D3BEC419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9A389-FE0D-42C1-9EF9-3667F466720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5B29A389-FE0D-42C1-9EF9-3667F466720D}" type="datetimeFigureOut">
              <a:rPr lang="en-US" smtClean="0"/>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6D5F6309-656A-4988-B0DF-27D3BEC4198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panose="05020102010507070707"/>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panose="05020102010507070707"/>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5962" y="1904962"/>
            <a:ext cx="9087569" cy="1047631"/>
          </a:xfrm>
        </p:spPr>
        <p:txBody>
          <a:bodyPr>
            <a:normAutofit fontScale="90000"/>
          </a:bodyPr>
          <a:lstStyle/>
          <a:p>
            <a:pPr algn="ctr"/>
            <a:r>
              <a:rPr lang="en-US" dirty="0"/>
              <a:t>Global Warming Analysis and Prediction</a:t>
            </a:r>
            <a:endParaRPr lang="en-US" dirty="0"/>
          </a:p>
        </p:txBody>
      </p:sp>
      <p:sp>
        <p:nvSpPr>
          <p:cNvPr id="3" name="Subtitle 2"/>
          <p:cNvSpPr>
            <a:spLocks noGrp="1"/>
          </p:cNvSpPr>
          <p:nvPr>
            <p:ph type="subTitle" idx="1"/>
          </p:nvPr>
        </p:nvSpPr>
        <p:spPr>
          <a:xfrm>
            <a:off x="3430837" y="1055076"/>
            <a:ext cx="7719216" cy="685665"/>
          </a:xfrm>
        </p:spPr>
        <p:txBody>
          <a:bodyPr/>
          <a:lstStyle/>
          <a:p>
            <a:r>
              <a:rPr lang="en-US" dirty="0"/>
              <a:t>Mini-Project Presentation-1</a:t>
            </a:r>
            <a:endParaRPr lang="en-US" dirty="0"/>
          </a:p>
        </p:txBody>
      </p:sp>
      <p:sp>
        <p:nvSpPr>
          <p:cNvPr id="4" name="Subtitle 2"/>
          <p:cNvSpPr txBox="1"/>
          <p:nvPr/>
        </p:nvSpPr>
        <p:spPr>
          <a:xfrm>
            <a:off x="18096" y="4700224"/>
            <a:ext cx="10128851" cy="175906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endParaRPr lang="en-US" b="1" dirty="0">
              <a:latin typeface="+mn-lt"/>
            </a:endParaRPr>
          </a:p>
        </p:txBody>
      </p:sp>
      <p:sp>
        <p:nvSpPr>
          <p:cNvPr id="5" name="Title 1"/>
          <p:cNvSpPr txBox="1"/>
          <p:nvPr/>
        </p:nvSpPr>
        <p:spPr bwMode="auto">
          <a:xfrm>
            <a:off x="1487606" y="-7372"/>
            <a:ext cx="10367750" cy="1078172"/>
          </a:xfrm>
          <a:prstGeom prst="rect">
            <a:avLst/>
          </a:prstGeom>
          <a:solidFill>
            <a:schemeClr val="accent2">
              <a:lumMod val="60000"/>
              <a:lumOff val="40000"/>
            </a:schemeClr>
          </a:solidFill>
          <a:ln>
            <a:noFill/>
          </a:ln>
          <a:effectLst/>
        </p:spPr>
        <p:txBody>
          <a:bodyPr vert="horz" wrap="square" lIns="91440" tIns="45720" rIns="91440" bIns="45720" numCol="1" anchor="ctr" anchorCtr="0" compatLnSpc="1">
            <a:normAutofit/>
          </a:bodyPr>
          <a:lstStyle>
            <a:lvl1pPr algn="ctr" rtl="0" eaLnBrk="1" fontAlgn="base" hangingPunct="1">
              <a:lnSpc>
                <a:spcPct val="85000"/>
              </a:lnSpc>
              <a:spcBef>
                <a:spcPct val="0"/>
              </a:spcBef>
              <a:spcAft>
                <a:spcPct val="0"/>
              </a:spcAft>
              <a:defRPr sz="40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a:lstStyle>
          <a:p>
            <a:r>
              <a:rPr lang="en-US" sz="3200" dirty="0">
                <a:solidFill>
                  <a:sysClr val="windowText" lastClr="000000"/>
                </a:solidFill>
              </a:rPr>
              <a:t>ABES Engineering College, Ghaziabad, UP</a:t>
            </a:r>
            <a:endParaRPr lang="en-US" sz="3200" dirty="0">
              <a:solidFill>
                <a:sysClr val="windowText" lastClr="000000"/>
              </a:solidFill>
            </a:endParaRPr>
          </a:p>
          <a:p>
            <a:r>
              <a:rPr lang="en-US" sz="3200" dirty="0">
                <a:solidFill>
                  <a:sysClr val="windowText" lastClr="000000"/>
                </a:solidFill>
              </a:rPr>
              <a:t>Department of CSE</a:t>
            </a:r>
            <a:endParaRPr lang="en-US" sz="3200" dirty="0">
              <a:solidFill>
                <a:sysClr val="windowText" lastClr="000000"/>
              </a:solidFill>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64304"/>
            <a:ext cx="1501254" cy="1611911"/>
          </a:xfrm>
          <a:prstGeom prst="rect">
            <a:avLst/>
          </a:prstGeom>
        </p:spPr>
      </p:pic>
      <p:sp>
        <p:nvSpPr>
          <p:cNvPr id="7" name="Subtitle 2"/>
          <p:cNvSpPr txBox="1"/>
          <p:nvPr/>
        </p:nvSpPr>
        <p:spPr bwMode="auto">
          <a:xfrm>
            <a:off x="18096" y="4051304"/>
            <a:ext cx="11131957" cy="240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sz="2800" b="1" i="0" u="none" strike="noStrike" kern="1200" cap="none" spc="0" normalizeH="0" baseline="0" noProof="0" dirty="0">
                <a:ln>
                  <a:noFill/>
                </a:ln>
                <a:solidFill>
                  <a:schemeClr val="tx1"/>
                </a:solidFill>
                <a:effectLst/>
                <a:uLnTx/>
                <a:uFillTx/>
                <a:latin typeface="Arial Narrow" panose="020B0606020202030204" pitchFamily="34" charset="0"/>
                <a:cs typeface="Times New Roman" panose="02020603050405020304" pitchFamily="18" charset="0"/>
              </a:rPr>
              <a:t>Project Domain: </a:t>
            </a:r>
            <a:r>
              <a:rPr kumimoji="0" lang="en-US" sz="2800" i="0" u="none" strike="noStrike" kern="1200" cap="none" spc="0" normalizeH="0" baseline="0" noProof="0" dirty="0">
                <a:ln>
                  <a:noFill/>
                </a:ln>
                <a:solidFill>
                  <a:schemeClr val="tx1"/>
                </a:solidFill>
                <a:effectLst/>
                <a:uLnTx/>
                <a:uFillTx/>
                <a:latin typeface="Arial Narrow" panose="020B0606020202030204" pitchFamily="34" charset="0"/>
                <a:cs typeface="Times New Roman" panose="02020603050405020304" pitchFamily="18" charset="0"/>
              </a:rPr>
              <a:t>Machine Learning</a:t>
            </a:r>
            <a:endParaRPr kumimoji="0" lang="en-US" sz="2800" i="0" u="none" strike="noStrike" kern="1200" cap="none" spc="0" normalizeH="0" baseline="0" noProof="0" dirty="0">
              <a:ln>
                <a:noFill/>
              </a:ln>
              <a:solidFill>
                <a:schemeClr val="tx1"/>
              </a:solidFill>
              <a:effectLst/>
              <a:uLnTx/>
              <a:uFillTx/>
              <a:latin typeface="Arial Narrow" panose="020B0606020202030204" pitchFamily="34" charset="0"/>
              <a:cs typeface="Times New Roman" panose="02020603050405020304" pitchFamily="18" charset="0"/>
            </a:endParaRPr>
          </a:p>
          <a:p>
            <a:pPr algn="just"/>
            <a:r>
              <a:rPr lang="en-US" sz="2800" b="1" dirty="0">
                <a:latin typeface="Arial Narrow" panose="020B0606020202030204" pitchFamily="34" charset="0"/>
                <a:cs typeface="Times New Roman" panose="02020603050405020304" pitchFamily="18" charset="0"/>
              </a:rPr>
              <a:t>Project Guide: </a:t>
            </a:r>
            <a:r>
              <a:rPr lang="en-US" sz="2800" dirty="0">
                <a:latin typeface="Arial Narrow" panose="020B0606020202030204" pitchFamily="34" charset="0"/>
                <a:cs typeface="Times New Roman" panose="02020603050405020304" pitchFamily="18" charset="0"/>
              </a:rPr>
              <a:t>M</a:t>
            </a:r>
            <a:r>
              <a:rPr lang="en-US" sz="2800" dirty="0">
                <a:latin typeface="Arial Narrow" panose="020B0606020202030204" pitchFamily="34" charset="0"/>
              </a:rPr>
              <a:t>r. Vivek Srivastava</a:t>
            </a:r>
            <a:endParaRPr lang="en-US" sz="2800" dirty="0">
              <a:latin typeface="Arial Narrow" panose="020B0606020202030204" pitchFamily="34" charset="0"/>
            </a:endParaRPr>
          </a:p>
          <a:p>
            <a:pPr algn="just"/>
            <a:r>
              <a:rPr lang="en-US" sz="2800" b="1" dirty="0">
                <a:latin typeface="Arial Narrow" panose="020B0606020202030204" pitchFamily="34" charset="0"/>
              </a:rPr>
              <a:t>Session: </a:t>
            </a:r>
            <a:r>
              <a:rPr lang="en-US" sz="2800" dirty="0">
                <a:latin typeface="Arial Narrow" panose="020B0606020202030204" pitchFamily="34" charset="0"/>
              </a:rPr>
              <a:t>2023-24</a:t>
            </a:r>
            <a:endParaRPr lang="en-US" sz="2800" b="1" dirty="0">
              <a:latin typeface="Arial Narrow" panose="020B0606020202030204" pitchFamily="34" charset="0"/>
            </a:endParaRPr>
          </a:p>
          <a:p>
            <a:pPr algn="just"/>
            <a:r>
              <a:rPr lang="en-US" sz="2800" b="1" dirty="0">
                <a:latin typeface="Arial Narrow" panose="020B0606020202030204" pitchFamily="34" charset="0"/>
              </a:rPr>
              <a:t>Team Members: </a:t>
            </a:r>
            <a:r>
              <a:rPr lang="en-US" sz="2800" dirty="0">
                <a:latin typeface="Arial Narrow" panose="020B0606020202030204" pitchFamily="34" charset="0"/>
              </a:rPr>
              <a:t>1.Manasvi </a:t>
            </a:r>
            <a:r>
              <a:rPr lang="en-US" sz="2800" dirty="0" err="1">
                <a:latin typeface="Arial Narrow" panose="020B0606020202030204" pitchFamily="34" charset="0"/>
              </a:rPr>
              <a:t>Kansal</a:t>
            </a:r>
            <a:r>
              <a:rPr lang="en-US" sz="2800" dirty="0">
                <a:latin typeface="Arial Narrow" panose="020B0606020202030204" pitchFamily="34" charset="0"/>
              </a:rPr>
              <a:t> (2100320100099) </a:t>
            </a:r>
            <a:endParaRPr lang="en-US" sz="2800" dirty="0">
              <a:latin typeface="Arial Narrow" panose="020B0606020202030204" pitchFamily="34" charset="0"/>
            </a:endParaRPr>
          </a:p>
          <a:p>
            <a:pPr algn="just"/>
            <a:r>
              <a:rPr lang="en-US" sz="2800" dirty="0">
                <a:latin typeface="Arial Narrow" panose="020B0606020202030204" pitchFamily="34" charset="0"/>
              </a:rPr>
              <a:t>                            2.Manya Khare     (2100320130106)			      	</a:t>
            </a:r>
            <a:endParaRPr kumimoji="0" lang="en-US" sz="32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Outcomes</a:t>
            </a:r>
            <a:endParaRPr lang="en-US" dirty="0"/>
          </a:p>
        </p:txBody>
      </p:sp>
      <p:pic>
        <p:nvPicPr>
          <p:cNvPr id="8" name="Picture 7"/>
          <p:cNvPicPr>
            <a:picLocks noChangeAspect="1"/>
          </p:cNvPicPr>
          <p:nvPr/>
        </p:nvPicPr>
        <p:blipFill>
          <a:blip r:embed="rId1"/>
          <a:stretch>
            <a:fillRect/>
          </a:stretch>
        </p:blipFill>
        <p:spPr>
          <a:xfrm>
            <a:off x="618582" y="1933904"/>
            <a:ext cx="5477418" cy="3381072"/>
          </a:xfrm>
          <a:prstGeom prst="rect">
            <a:avLst/>
          </a:prstGeom>
        </p:spPr>
      </p:pic>
      <p:pic>
        <p:nvPicPr>
          <p:cNvPr id="10" name="Picture 9"/>
          <p:cNvPicPr>
            <a:picLocks noChangeAspect="1"/>
          </p:cNvPicPr>
          <p:nvPr/>
        </p:nvPicPr>
        <p:blipFill>
          <a:blip r:embed="rId2"/>
          <a:stretch>
            <a:fillRect/>
          </a:stretch>
        </p:blipFill>
        <p:spPr>
          <a:xfrm>
            <a:off x="6504375" y="707697"/>
            <a:ext cx="4397507" cy="3669119"/>
          </a:xfrm>
          <a:prstGeom prst="rect">
            <a:avLst/>
          </a:prstGeom>
        </p:spPr>
      </p:pic>
      <p:pic>
        <p:nvPicPr>
          <p:cNvPr id="12" name="Picture 11"/>
          <p:cNvPicPr>
            <a:picLocks noChangeAspect="1"/>
          </p:cNvPicPr>
          <p:nvPr/>
        </p:nvPicPr>
        <p:blipFill>
          <a:blip r:embed="rId3"/>
          <a:stretch>
            <a:fillRect/>
          </a:stretch>
        </p:blipFill>
        <p:spPr>
          <a:xfrm>
            <a:off x="4594550" y="3334568"/>
            <a:ext cx="3489780" cy="34314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review</a:t>
            </a:r>
            <a:endParaRPr lang="en-US" dirty="0"/>
          </a:p>
        </p:txBody>
      </p:sp>
      <p:graphicFrame>
        <p:nvGraphicFramePr>
          <p:cNvPr id="9" name="Table 8"/>
          <p:cNvGraphicFramePr>
            <a:graphicFrameLocks noGrp="1"/>
          </p:cNvGraphicFramePr>
          <p:nvPr/>
        </p:nvGraphicFramePr>
        <p:xfrm>
          <a:off x="731520" y="2215992"/>
          <a:ext cx="10850881" cy="3000602"/>
        </p:xfrm>
        <a:graphic>
          <a:graphicData uri="http://schemas.openxmlformats.org/drawingml/2006/table">
            <a:tbl>
              <a:tblPr firstRow="1" bandRow="1">
                <a:tableStyleId>{5C22544A-7EE6-4342-B048-85BDC9FD1C3A}</a:tableStyleId>
              </a:tblPr>
              <a:tblGrid>
                <a:gridCol w="904775"/>
                <a:gridCol w="2290812"/>
                <a:gridCol w="3349592"/>
                <a:gridCol w="741145"/>
                <a:gridCol w="3564557"/>
              </a:tblGrid>
              <a:tr h="359653">
                <a:tc>
                  <a:txBody>
                    <a:bodyPr/>
                    <a:lstStyle/>
                    <a:p>
                      <a:pPr algn="ctr"/>
                      <a:r>
                        <a:rPr lang="en-US" dirty="0" err="1"/>
                        <a:t>S.No</a:t>
                      </a:r>
                      <a:r>
                        <a:rPr lang="en-US" dirty="0"/>
                        <a:t>.</a:t>
                      </a:r>
                      <a:endParaRPr lang="en-IN" dirty="0"/>
                    </a:p>
                  </a:txBody>
                  <a:tcPr/>
                </a:tc>
                <a:tc>
                  <a:txBody>
                    <a:bodyPr/>
                    <a:lstStyle/>
                    <a:p>
                      <a:r>
                        <a:rPr lang="en-US" dirty="0"/>
                        <a:t>Title &amp; Author</a:t>
                      </a:r>
                      <a:endParaRPr lang="en-IN" dirty="0"/>
                    </a:p>
                  </a:txBody>
                  <a:tcPr/>
                </a:tc>
                <a:tc>
                  <a:txBody>
                    <a:bodyPr/>
                    <a:lstStyle/>
                    <a:p>
                      <a:r>
                        <a:rPr lang="en-US" dirty="0"/>
                        <a:t>Source</a:t>
                      </a:r>
                      <a:endParaRPr lang="en-IN" dirty="0"/>
                    </a:p>
                  </a:txBody>
                  <a:tcPr/>
                </a:tc>
                <a:tc>
                  <a:txBody>
                    <a:bodyPr/>
                    <a:lstStyle/>
                    <a:p>
                      <a:r>
                        <a:rPr lang="en-US" dirty="0"/>
                        <a:t>Year</a:t>
                      </a:r>
                      <a:endParaRPr lang="en-IN" dirty="0"/>
                    </a:p>
                  </a:txBody>
                  <a:tcPr/>
                </a:tc>
                <a:tc>
                  <a:txBody>
                    <a:bodyPr/>
                    <a:lstStyle/>
                    <a:p>
                      <a:r>
                        <a:rPr lang="en-US" dirty="0"/>
                        <a:t>Findings</a:t>
                      </a:r>
                      <a:endParaRPr lang="en-IN" dirty="0"/>
                    </a:p>
                  </a:txBody>
                  <a:tcPr/>
                </a:tc>
              </a:tr>
              <a:tr h="2269082">
                <a:tc>
                  <a:txBody>
                    <a:bodyPr/>
                    <a:lstStyle/>
                    <a:p>
                      <a:pPr algn="ctr"/>
                      <a:r>
                        <a:rPr lang="en-US" dirty="0"/>
                        <a:t>1</a:t>
                      </a:r>
                      <a:endParaRPr lang="en-IN" dirty="0"/>
                    </a:p>
                  </a:txBody>
                  <a:tcPr/>
                </a:tc>
                <a:tc>
                  <a:txBody>
                    <a:bodyPr/>
                    <a:lstStyle/>
                    <a:p>
                      <a:pPr algn="l">
                        <a:lnSpc>
                          <a:spcPts val="2280"/>
                        </a:lnSpc>
                      </a:pPr>
                      <a:endParaRPr lang="en-IN" sz="4000" b="1" kern="2200" dirty="0">
                        <a:effectLst/>
                        <a:latin typeface="SimSun" panose="02010600030101010101" pitchFamily="2" charset="-122"/>
                        <a:ea typeface="SimSun" panose="02010600030101010101" pitchFamily="2" charset="-122"/>
                      </a:endParaRPr>
                    </a:p>
                  </a:txBody>
                  <a:tcPr marL="114300" marR="114300" marT="0" marB="0"/>
                </a:tc>
                <a:tc>
                  <a:txBody>
                    <a:bodyPr/>
                    <a:lstStyle/>
                    <a:p>
                      <a:pPr algn="l">
                        <a:lnSpc>
                          <a:spcPct val="173000"/>
                        </a:lnSpc>
                        <a:spcBef>
                          <a:spcPts val="1300"/>
                        </a:spcBef>
                        <a:spcAft>
                          <a:spcPts val="1300"/>
                        </a:spcAft>
                      </a:pPr>
                      <a:endParaRPr lang="en-IN" sz="14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endParaRPr lang="en-IN" dirty="0"/>
                    </a:p>
                  </a:txBody>
                  <a:tcPr/>
                </a:tc>
                <a:tc>
                  <a:txBody>
                    <a:bodyPr/>
                    <a:lstStyle/>
                    <a:p>
                      <a:pPr marL="0" lvl="0" indent="0" algn="l">
                        <a:lnSpc>
                          <a:spcPct val="173000"/>
                        </a:lnSpc>
                        <a:spcBef>
                          <a:spcPts val="1300"/>
                        </a:spcBef>
                        <a:spcAft>
                          <a:spcPts val="1300"/>
                        </a:spcAft>
                        <a:buFont typeface="+mj-lt"/>
                        <a:buNone/>
                      </a:pPr>
                      <a:endParaRPr lang="en-IN" sz="1600" b="1" dirty="0">
                        <a:effectLst/>
                        <a:latin typeface="Calibri" panose="020F0502020204030204" pitchFamily="34" charset="0"/>
                        <a:ea typeface="SimSun" panose="02010600030101010101" pitchFamily="2" charset="-122"/>
                        <a:cs typeface="Times New Roman" panose="02020603050405020304" pitchFamily="18" charset="0"/>
                      </a:endParaRPr>
                    </a:p>
                  </a:txBody>
                  <a:tcPr marL="114300" marR="114300" marT="0" marB="0"/>
                </a:tc>
              </a:tr>
              <a:tr h="359653">
                <a:tc>
                  <a:txBody>
                    <a:bodyPr/>
                    <a:lstStyle/>
                    <a:p>
                      <a:pPr algn="ctr"/>
                      <a:endParaRPr lang="en-IN" dirty="0"/>
                    </a:p>
                  </a:txBody>
                  <a:tcPr/>
                </a:tc>
                <a:tc>
                  <a:txBody>
                    <a:bodyPr/>
                    <a:lstStyle/>
                    <a:p>
                      <a:pPr algn="just">
                        <a:lnSpc>
                          <a:spcPts val="2280"/>
                        </a:lnSpc>
                      </a:pPr>
                      <a:endParaRPr lang="en-IN" sz="1400" b="1" kern="2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lnSpc>
                          <a:spcPct val="173000"/>
                        </a:lnSpc>
                        <a:spcBef>
                          <a:spcPts val="1300"/>
                        </a:spcBef>
                        <a:spcAft>
                          <a:spcPts val="1300"/>
                        </a:spcAft>
                      </a:pPr>
                      <a:endParaRPr lang="en-IN" sz="1400" b="0" i="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endParaRPr lang="en-IN" dirty="0"/>
                    </a:p>
                  </a:txBody>
                  <a:tcPr/>
                </a:tc>
                <a:tc>
                  <a:txBody>
                    <a:bodyPr/>
                    <a:lstStyle/>
                    <a:p>
                      <a:endParaRPr lang="en-IN" sz="1400" b="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7240"/>
            <a:ext cx="10972800" cy="1066800"/>
          </a:xfrm>
        </p:spPr>
        <p:txBody>
          <a:bodyPr>
            <a:normAutofit/>
          </a:bodyPr>
          <a:lstStyle/>
          <a:p>
            <a:r>
              <a:rPr lang="en-US" dirty="0"/>
              <a:t>Literature review</a:t>
            </a:r>
            <a:endParaRPr lang="en-US" dirty="0"/>
          </a:p>
        </p:txBody>
      </p:sp>
      <p:graphicFrame>
        <p:nvGraphicFramePr>
          <p:cNvPr id="3" name="Table 2"/>
          <p:cNvGraphicFramePr>
            <a:graphicFrameLocks noGrp="1"/>
          </p:cNvGraphicFramePr>
          <p:nvPr/>
        </p:nvGraphicFramePr>
        <p:xfrm>
          <a:off x="609600" y="1624478"/>
          <a:ext cx="10972800" cy="1468518"/>
        </p:xfrm>
        <a:graphic>
          <a:graphicData uri="http://schemas.openxmlformats.org/drawingml/2006/table">
            <a:tbl>
              <a:tblPr firstRow="1" bandRow="1">
                <a:tableStyleId>{5C22544A-7EE6-4342-B048-85BDC9FD1C3A}</a:tableStyleId>
              </a:tblPr>
              <a:tblGrid>
                <a:gridCol w="709061"/>
                <a:gridCol w="3680059"/>
                <a:gridCol w="2075848"/>
                <a:gridCol w="741146"/>
                <a:gridCol w="3766686"/>
              </a:tblGrid>
              <a:tr h="542624">
                <a:tc>
                  <a:txBody>
                    <a:bodyPr/>
                    <a:lstStyle/>
                    <a:p>
                      <a:pPr algn="ctr"/>
                      <a:endParaRPr lang="en-IN" b="0" dirty="0">
                        <a:solidFill>
                          <a:schemeClr val="tx1"/>
                        </a:solidFill>
                      </a:endParaRPr>
                    </a:p>
                  </a:txBody>
                  <a:tcPr>
                    <a:solidFill>
                      <a:schemeClr val="bg1">
                        <a:lumMod val="95000"/>
                      </a:schemeClr>
                    </a:solidFill>
                  </a:tcPr>
                </a:tc>
                <a:tc>
                  <a:txBody>
                    <a:bodyPr/>
                    <a:lstStyle/>
                    <a:p>
                      <a:pPr algn="l">
                        <a:lnSpc>
                          <a:spcPts val="2280"/>
                        </a:lnSpc>
                      </a:pPr>
                      <a:endParaRPr lang="en-IN"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114300" marR="114300" marT="0" marB="0">
                    <a:solidFill>
                      <a:schemeClr val="bg1">
                        <a:lumMod val="95000"/>
                      </a:schemeClr>
                    </a:solidFill>
                  </a:tcPr>
                </a:tc>
                <a:tc>
                  <a:txBody>
                    <a:bodyPr/>
                    <a:lstStyle/>
                    <a:p>
                      <a:endParaRPr lang="en-IN" sz="1400" b="0" dirty="0">
                        <a:solidFill>
                          <a:schemeClr val="tx1"/>
                        </a:solidFill>
                      </a:endParaRPr>
                    </a:p>
                  </a:txBody>
                  <a:tcPr>
                    <a:solidFill>
                      <a:schemeClr val="bg1">
                        <a:lumMod val="95000"/>
                      </a:schemeClr>
                    </a:solidFill>
                  </a:tcPr>
                </a:tc>
                <a:tc>
                  <a:txBody>
                    <a:bodyPr/>
                    <a:lstStyle/>
                    <a:p>
                      <a:pPr algn="ctr"/>
                      <a:endParaRPr lang="en-IN" b="0" dirty="0">
                        <a:solidFill>
                          <a:schemeClr val="tx1"/>
                        </a:solidFill>
                      </a:endParaRPr>
                    </a:p>
                  </a:txBody>
                  <a:tcPr>
                    <a:solidFill>
                      <a:schemeClr val="bg1">
                        <a:lumMod val="95000"/>
                      </a:schemeClr>
                    </a:solidFill>
                  </a:tcPr>
                </a:tc>
                <a:tc>
                  <a:txBody>
                    <a:bodyPr/>
                    <a:lstStyle/>
                    <a:p>
                      <a:pPr marL="0" lvl="0" indent="0" algn="l">
                        <a:lnSpc>
                          <a:spcPct val="173000"/>
                        </a:lnSpc>
                        <a:spcBef>
                          <a:spcPts val="1300"/>
                        </a:spcBef>
                        <a:spcAft>
                          <a:spcPts val="1300"/>
                        </a:spcAft>
                        <a:buFont typeface="+mj-lt"/>
                        <a:buNone/>
                      </a:pPr>
                      <a:endParaRPr lang="en-IN" sz="1400" b="1" dirty="0">
                        <a:effectLst/>
                        <a:latin typeface="Calibri" panose="020F0502020204030204" pitchFamily="34" charset="0"/>
                        <a:ea typeface="SimSun" panose="02010600030101010101" pitchFamily="2" charset="-122"/>
                        <a:cs typeface="Times New Roman" panose="02020603050405020304" pitchFamily="18" charset="0"/>
                      </a:endParaRPr>
                    </a:p>
                  </a:txBody>
                  <a:tcPr marL="114300" marR="114300" marT="0" marB="0">
                    <a:solidFill>
                      <a:schemeClr val="bg1">
                        <a:lumMod val="95000"/>
                      </a:schemeClr>
                    </a:solidFill>
                  </a:tcPr>
                </a:tc>
              </a:tr>
              <a:tr h="370840">
                <a:tc>
                  <a:txBody>
                    <a:bodyPr/>
                    <a:lstStyle/>
                    <a:p>
                      <a:pPr algn="ctr"/>
                      <a:endParaRPr lang="en-IN" dirty="0"/>
                    </a:p>
                  </a:txBody>
                  <a:tcPr/>
                </a:tc>
                <a:tc>
                  <a:txBody>
                    <a:bodyPr/>
                    <a:lstStyle/>
                    <a:p>
                      <a:pPr algn="just">
                        <a:lnSpc>
                          <a:spcPct val="100000"/>
                        </a:lnSpc>
                        <a:spcBef>
                          <a:spcPts val="1300"/>
                        </a:spcBef>
                        <a:spcAft>
                          <a:spcPts val="1300"/>
                        </a:spcAft>
                      </a:pPr>
                      <a:endParaRPr lang="en-IN" sz="1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just">
                        <a:lnSpc>
                          <a:spcPct val="173000"/>
                        </a:lnSpc>
                        <a:spcBef>
                          <a:spcPts val="1300"/>
                        </a:spcBef>
                        <a:spcAft>
                          <a:spcPts val="1300"/>
                        </a:spcAft>
                      </a:pPr>
                      <a:endParaRPr lang="en-IN" sz="1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endParaRPr lang="en-IN" dirty="0"/>
                    </a:p>
                  </a:txBody>
                  <a:tcPr/>
                </a:tc>
                <a:tc>
                  <a:txBody>
                    <a:bodyPr/>
                    <a:lstStyle/>
                    <a:p>
                      <a:endParaRPr lang="en-IN" sz="1400" b="0" dirty="0"/>
                    </a:p>
                  </a:txBody>
                  <a:tcPr/>
                </a:tc>
              </a:tr>
              <a:tr h="370840">
                <a:tc>
                  <a:txBody>
                    <a:bodyPr/>
                    <a:lstStyle/>
                    <a:p>
                      <a:pPr algn="ctr"/>
                      <a:endParaRPr lang="en-IN" dirty="0"/>
                    </a:p>
                  </a:txBody>
                  <a:tcPr/>
                </a:tc>
                <a:tc>
                  <a:txBody>
                    <a:bodyPr/>
                    <a:lstStyle/>
                    <a:p>
                      <a:pPr algn="l">
                        <a:lnSpc>
                          <a:spcPts val="2280"/>
                        </a:lnSpc>
                      </a:pPr>
                      <a:endParaRPr lang="en-IN" sz="1400" b="1" kern="2200" dirty="0">
                        <a:effectLst/>
                        <a:latin typeface="SimSun" panose="02010600030101010101" pitchFamily="2" charset="-122"/>
                        <a:ea typeface="SimSun" panose="02010600030101010101" pitchFamily="2" charset="-122"/>
                      </a:endParaRPr>
                    </a:p>
                  </a:txBody>
                  <a:tcPr marL="114300" marR="114300" marT="0" marB="0"/>
                </a:tc>
                <a:tc>
                  <a:txBody>
                    <a:bodyPr/>
                    <a:lstStyle/>
                    <a:p>
                      <a:endParaRPr lang="en-IN" sz="1400" dirty="0"/>
                    </a:p>
                  </a:txBody>
                  <a:tcPr/>
                </a:tc>
                <a:tc>
                  <a:txBody>
                    <a:bodyPr/>
                    <a:lstStyle/>
                    <a:p>
                      <a:endParaRPr lang="en-IN" dirty="0"/>
                    </a:p>
                  </a:txBody>
                  <a:tcPr/>
                </a:tc>
                <a:tc>
                  <a:txBody>
                    <a:bodyPr/>
                    <a:lstStyle/>
                    <a:p>
                      <a:pPr marL="0" lvl="0" indent="0" algn="l">
                        <a:lnSpc>
                          <a:spcPct val="173000"/>
                        </a:lnSpc>
                        <a:spcBef>
                          <a:spcPts val="1300"/>
                        </a:spcBef>
                        <a:spcAft>
                          <a:spcPts val="1300"/>
                        </a:spcAft>
                        <a:buFont typeface="+mj-lt"/>
                        <a:buNone/>
                      </a:pPr>
                      <a:endParaRPr lang="en-IN" sz="2400" b="1" dirty="0">
                        <a:effectLst/>
                        <a:latin typeface="Calibri" panose="020F0502020204030204" pitchFamily="34" charset="0"/>
                        <a:ea typeface="SimSun" panose="02010600030101010101" pitchFamily="2" charset="-122"/>
                        <a:cs typeface="Times New Roman" panose="02020603050405020304" pitchFamily="18" charset="0"/>
                      </a:endParaRPr>
                    </a:p>
                  </a:txBody>
                  <a:tcPr marL="114300" marR="11430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US" dirty="0"/>
          </a:p>
        </p:txBody>
      </p:sp>
      <p:sp>
        <p:nvSpPr>
          <p:cNvPr id="3" name="Content Placeholder 2"/>
          <p:cNvSpPr>
            <a:spLocks noGrp="1"/>
          </p:cNvSpPr>
          <p:nvPr>
            <p:ph idx="1"/>
          </p:nvPr>
        </p:nvSpPr>
        <p:spPr>
          <a:xfrm>
            <a:off x="609600" y="2064489"/>
            <a:ext cx="10972800" cy="4325112"/>
          </a:xfrm>
        </p:spPr>
        <p:txBody>
          <a:bodyPr>
            <a:normAutofit/>
          </a:bodyPr>
          <a:lstStyle/>
          <a:p>
            <a:endParaRPr lang="en-US" sz="2400" dirty="0">
              <a:latin typeface="Söhne"/>
              <a:cs typeface="Arial" panose="020B0604020202020204" pitchFamily="34" charset="0"/>
            </a:endParaRPr>
          </a:p>
          <a:p>
            <a:endParaRPr lang="en-US" i="0" dirty="0">
              <a:effectLst/>
              <a:latin typeface="Arial" panose="020B0604020202020204" pitchFamily="34" charset="0"/>
              <a:cs typeface="Arial" panose="020B0604020202020204" pitchFamily="34" charset="0"/>
            </a:endParaRPr>
          </a:p>
          <a:p>
            <a:endParaRPr lang="en-US" dirty="0"/>
          </a:p>
        </p:txBody>
      </p:sp>
      <p:sp>
        <p:nvSpPr>
          <p:cNvPr id="4" name="TextBox 3"/>
          <p:cNvSpPr txBox="1"/>
          <p:nvPr/>
        </p:nvSpPr>
        <p:spPr>
          <a:xfrm>
            <a:off x="689810" y="1959919"/>
            <a:ext cx="10812379" cy="4801314"/>
          </a:xfrm>
          <a:prstGeom prst="rect">
            <a:avLst/>
          </a:prstGeom>
          <a:noFill/>
        </p:spPr>
        <p:txBody>
          <a:bodyPr wrap="square" rtlCol="0">
            <a:spAutoFit/>
          </a:bodyPr>
          <a:lstStyle/>
          <a:p>
            <a:pPr marL="285750" indent="-285750">
              <a:buFont typeface="Arial" panose="020B0604020202020204" pitchFamily="34" charset="0"/>
              <a:buChar char="•"/>
            </a:pPr>
            <a:r>
              <a:rPr lang="en-IN" dirty="0"/>
              <a:t>“A new approach for simulating and forecasting the rainfall-runoff process within the next two months” by M.J Alizadeh, M.R. </a:t>
            </a:r>
            <a:r>
              <a:rPr lang="en-IN" dirty="0" err="1"/>
              <a:t>Kavianpour</a:t>
            </a:r>
            <a:r>
              <a:rPr lang="en-IN" dirty="0"/>
              <a:t>, Ozgur Kisi; Vahid </a:t>
            </a:r>
            <a:r>
              <a:rPr lang="en-IN" dirty="0" err="1"/>
              <a:t>Nourani</a:t>
            </a:r>
            <a:r>
              <a:rPr lang="en-IN" dirty="0"/>
              <a:t>, Journal of Hydrology (Vol – 548); May-2017 .</a:t>
            </a:r>
            <a:endParaRPr lang="en-IN" dirty="0"/>
          </a:p>
          <a:p>
            <a:pPr marL="285750" indent="-285750">
              <a:buFont typeface="Arial" panose="020B0604020202020204" pitchFamily="34" charset="0"/>
              <a:buChar char="•"/>
            </a:pPr>
            <a:r>
              <a:rPr lang="en-IN" dirty="0"/>
              <a:t>“Monthly prediction of air temperature in Australia and New Zealand with machine learning algorithms” by S. Salcedo-Sanz, R. C. Deo, L. </a:t>
            </a:r>
            <a:r>
              <a:rPr lang="en-IN" dirty="0" err="1"/>
              <a:t>Carro</a:t>
            </a:r>
            <a:r>
              <a:rPr lang="en-IN" dirty="0"/>
              <a:t>-Calvo, B. </a:t>
            </a:r>
            <a:r>
              <a:rPr lang="en-IN" dirty="0" err="1"/>
              <a:t>SaavedraMoreno</a:t>
            </a:r>
            <a:r>
              <a:rPr lang="en-IN" dirty="0"/>
              <a:t>; Theoretical and Applied Climatology (Vol – 125); July-2016 .</a:t>
            </a:r>
            <a:endParaRPr lang="en-IN" dirty="0"/>
          </a:p>
          <a:p>
            <a:pPr marL="285750" indent="-285750">
              <a:buFont typeface="Arial" panose="020B0604020202020204" pitchFamily="34" charset="0"/>
              <a:buChar char="•"/>
            </a:pPr>
            <a:r>
              <a:rPr lang="en-IN" dirty="0"/>
              <a:t>“Multiple regression and Artificial Neural Network for long-term rainfall forecasting using large scale climate modes” by F. </a:t>
            </a:r>
            <a:r>
              <a:rPr lang="en-IN" dirty="0" err="1"/>
              <a:t>Mekanik</a:t>
            </a:r>
            <a:r>
              <a:rPr lang="en-IN" dirty="0"/>
              <a:t>, M.A. </a:t>
            </a:r>
            <a:r>
              <a:rPr lang="en-IN" dirty="0" err="1"/>
              <a:t>Imteaz</a:t>
            </a:r>
            <a:r>
              <a:rPr lang="en-IN" dirty="0"/>
              <a:t>, S. Gato-Trinidad, A. </a:t>
            </a:r>
            <a:r>
              <a:rPr lang="en-IN" dirty="0" err="1"/>
              <a:t>Elmahdi</a:t>
            </a:r>
            <a:r>
              <a:rPr lang="en-IN" dirty="0"/>
              <a:t>; Journal of Hydrology (Vol – 503); October-2013.</a:t>
            </a:r>
            <a:endParaRPr lang="en-IN" dirty="0"/>
          </a:p>
          <a:p>
            <a:pPr marL="285750" indent="-285750">
              <a:buFont typeface="Arial" panose="020B0604020202020204" pitchFamily="34" charset="0"/>
              <a:buChar char="•"/>
            </a:pPr>
            <a:r>
              <a:rPr lang="en-IN" dirty="0"/>
              <a:t> “Development and Analysis of ANN Models for Rainfall Prediction by Using Time-Series Data” by Neelam Mishra, Hemant Kumar Soni, Sanjiv Sharma, AK Upadhyay; International Journal of Intelligent Systems and Applications; January-2018.</a:t>
            </a:r>
            <a:endParaRPr lang="en-IN" dirty="0"/>
          </a:p>
          <a:p>
            <a:pPr marL="285750" indent="-285750">
              <a:buFont typeface="Arial" panose="020B0604020202020204" pitchFamily="34" charset="0"/>
              <a:buChar char="•"/>
            </a:pPr>
            <a:r>
              <a:rPr lang="en-IN" dirty="0"/>
              <a:t> “Application of Artificial Neural Networks to Rainfall Forecasting in Queensland, Australia” by John Abbot and Jennifer </a:t>
            </a:r>
            <a:r>
              <a:rPr lang="en-IN" dirty="0" err="1"/>
              <a:t>Marohasy</a:t>
            </a:r>
            <a:r>
              <a:rPr lang="en-IN" dirty="0"/>
              <a:t>, Advances in Atmospheric Sciences; July-2012</a:t>
            </a:r>
            <a:endParaRPr lang="en-IN" dirty="0"/>
          </a:p>
          <a:p>
            <a:pPr marL="285750" indent="-285750">
              <a:buFont typeface="Arial" panose="020B0604020202020204" pitchFamily="34" charset="0"/>
              <a:buChar char="•"/>
            </a:pPr>
            <a:r>
              <a:rPr lang="en-IN" dirty="0"/>
              <a:t> “Comparison of neural network configuration in the long-range forecast of southwest monsoon rainfall over India” by </a:t>
            </a:r>
            <a:r>
              <a:rPr lang="en-IN" dirty="0" err="1"/>
              <a:t>Snehasish</a:t>
            </a:r>
            <a:r>
              <a:rPr lang="en-IN" dirty="0"/>
              <a:t> </a:t>
            </a:r>
            <a:r>
              <a:rPr lang="en-IN" dirty="0" err="1"/>
              <a:t>Chakraverty</a:t>
            </a:r>
            <a:r>
              <a:rPr lang="en-IN" dirty="0"/>
              <a:t> and Pallavi Gupta; Neural Computing and Applications (Vol – 17); March2008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275" y="2861482"/>
            <a:ext cx="9838267" cy="1143000"/>
          </a:xfrm>
        </p:spPr>
        <p:txBody>
          <a:bodyPr>
            <a:normAutofit fontScale="90000"/>
          </a:bodyPr>
          <a:lstStyle/>
          <a:p>
            <a:r>
              <a:rPr lang="en-US" sz="7200" dirty="0"/>
              <a:t>Thank You !</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838200"/>
          </a:xfrm>
        </p:spPr>
        <p:txBody>
          <a:bodyPr/>
          <a:lstStyle/>
          <a:p>
            <a:pPr algn="ctr"/>
            <a:r>
              <a:rPr lang="en-US" b="1" dirty="0"/>
              <a:t>Contents</a:t>
            </a:r>
            <a:endParaRPr lang="en-US" b="1" dirty="0"/>
          </a:p>
        </p:txBody>
      </p:sp>
      <p:sp>
        <p:nvSpPr>
          <p:cNvPr id="3" name="Content Placeholder 2"/>
          <p:cNvSpPr>
            <a:spLocks noGrp="1"/>
          </p:cNvSpPr>
          <p:nvPr>
            <p:ph idx="1"/>
          </p:nvPr>
        </p:nvSpPr>
        <p:spPr>
          <a:xfrm>
            <a:off x="1176488" y="2049439"/>
            <a:ext cx="9684130" cy="4198961"/>
          </a:xfrm>
        </p:spPr>
        <p:txBody>
          <a:bodyPr>
            <a:normAutofit fontScale="92500" lnSpcReduction="10000"/>
          </a:bodyPr>
          <a:lstStyle/>
          <a:p>
            <a:r>
              <a:rPr lang="en-US" dirty="0">
                <a:latin typeface="Söhne"/>
              </a:rPr>
              <a:t>Abstract</a:t>
            </a:r>
            <a:endParaRPr lang="en-US" dirty="0">
              <a:latin typeface="Söhne"/>
            </a:endParaRPr>
          </a:p>
          <a:p>
            <a:r>
              <a:rPr lang="en-US" dirty="0">
                <a:latin typeface="Söhne"/>
              </a:rPr>
              <a:t>Introduction</a:t>
            </a:r>
            <a:endParaRPr lang="en-US" dirty="0">
              <a:latin typeface="Söhne"/>
            </a:endParaRPr>
          </a:p>
          <a:p>
            <a:r>
              <a:rPr lang="en-US" dirty="0">
                <a:latin typeface="Söhne"/>
              </a:rPr>
              <a:t>Objectives</a:t>
            </a:r>
            <a:endParaRPr lang="en-US" dirty="0">
              <a:latin typeface="Söhne"/>
            </a:endParaRPr>
          </a:p>
          <a:p>
            <a:r>
              <a:rPr lang="en-US" dirty="0">
                <a:latin typeface="Söhne"/>
              </a:rPr>
              <a:t>Existing Work related to Project</a:t>
            </a:r>
            <a:endParaRPr lang="en-US" dirty="0">
              <a:latin typeface="Söhne"/>
            </a:endParaRPr>
          </a:p>
          <a:p>
            <a:r>
              <a:rPr lang="en-US" dirty="0">
                <a:latin typeface="Söhne"/>
              </a:rPr>
              <a:t>Requirements of Project</a:t>
            </a:r>
            <a:endParaRPr lang="en-US" dirty="0">
              <a:latin typeface="Söhne"/>
            </a:endParaRPr>
          </a:p>
          <a:p>
            <a:r>
              <a:rPr lang="en-US" dirty="0">
                <a:latin typeface="Söhne"/>
              </a:rPr>
              <a:t>Methodology</a:t>
            </a:r>
            <a:endParaRPr lang="en-US" dirty="0">
              <a:latin typeface="Söhne"/>
            </a:endParaRPr>
          </a:p>
          <a:p>
            <a:r>
              <a:rPr lang="en-US" dirty="0">
                <a:latin typeface="Söhne"/>
              </a:rPr>
              <a:t>Implementation</a:t>
            </a:r>
            <a:endParaRPr lang="en-US" dirty="0">
              <a:latin typeface="Söhne"/>
            </a:endParaRPr>
          </a:p>
          <a:p>
            <a:r>
              <a:rPr lang="en-US" dirty="0">
                <a:latin typeface="Söhne"/>
              </a:rPr>
              <a:t>Outcome</a:t>
            </a:r>
            <a:endParaRPr lang="en-US" dirty="0">
              <a:latin typeface="Söhne"/>
            </a:endParaRPr>
          </a:p>
          <a:p>
            <a:r>
              <a:rPr lang="en-US" dirty="0">
                <a:latin typeface="Söhne"/>
              </a:rPr>
              <a:t>Literature review</a:t>
            </a:r>
            <a:endParaRPr lang="en-US" dirty="0">
              <a:latin typeface="Söhne"/>
            </a:endParaRPr>
          </a:p>
          <a:p>
            <a:r>
              <a:rPr lang="en-US" dirty="0">
                <a:latin typeface="Söhne"/>
              </a:rPr>
              <a:t>References</a:t>
            </a:r>
            <a:endParaRPr lang="en-US" dirty="0">
              <a:latin typeface="Söh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algn="just"/>
            <a:r>
              <a:rPr lang="en-US" sz="2400" dirty="0">
                <a:latin typeface="Söhne"/>
              </a:rPr>
              <a:t>The forecast of long-term global warming could be of huge significance in various fields, such as climate research, farming, electricity, medicine, and many more. The data is calculated and predicted by linear regression since, of all the techniques that can be used, it obtains the highest precision for global warming. Global temperature reduction will benefit the entire globe because not only Humans but also various animals suffer from global warming.</a:t>
            </a:r>
            <a:endParaRPr lang="en-US" sz="2400" dirty="0">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bwMode="auto">
          <a:xfrm>
            <a:off x="7041929" y="2133596"/>
            <a:ext cx="4829503" cy="37856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05655" y="2701158"/>
            <a:ext cx="1545021" cy="727841"/>
          </a:xfrm>
          <a:prstGeom prst="rect">
            <a:avLst/>
          </a:prstGeom>
          <a:noFill/>
        </p:spPr>
        <p:txBody>
          <a:bodyPr wrap="square" rtlCol="0">
            <a:spAutoFit/>
          </a:bodyPr>
          <a:lstStyle/>
          <a:p>
            <a:endParaRPr lang="en-IN" dirty="0"/>
          </a:p>
        </p:txBody>
      </p:sp>
      <p:sp>
        <p:nvSpPr>
          <p:cNvPr id="10" name="TextBox 9"/>
          <p:cNvSpPr txBox="1"/>
          <p:nvPr/>
        </p:nvSpPr>
        <p:spPr>
          <a:xfrm>
            <a:off x="641130" y="2133596"/>
            <a:ext cx="6369269" cy="3785652"/>
          </a:xfrm>
          <a:prstGeom prst="rect">
            <a:avLst/>
          </a:prstGeom>
          <a:noFill/>
        </p:spPr>
        <p:txBody>
          <a:bodyPr wrap="square" rtlCol="0">
            <a:spAutoFit/>
          </a:bodyPr>
          <a:lstStyle/>
          <a:p>
            <a:pPr algn="just"/>
            <a:r>
              <a:rPr lang="en-US" sz="2400" i="0" dirty="0">
                <a:effectLst/>
                <a:latin typeface="Söhne"/>
              </a:rPr>
              <a:t>In this presentation, we navigate the complexities of climate change, analyzing historical data to predict future scenarios. Through the precision of linear regression, we aim to decipher the patterns of temperature fluctuations, greenhouse gas emissions, and their impact on our planet. Join us in this journey of data-driven exploration, where predictive modeling meets environmental consciousness, guiding us towards a more sustainable future.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Content Placeholder 2"/>
          <p:cNvSpPr>
            <a:spLocks noGrp="1"/>
          </p:cNvSpPr>
          <p:nvPr>
            <p:ph idx="1"/>
          </p:nvPr>
        </p:nvSpPr>
        <p:spPr>
          <a:xfrm>
            <a:off x="609600" y="2249424"/>
            <a:ext cx="10972800" cy="3298621"/>
          </a:xfrm>
        </p:spPr>
        <p:txBody>
          <a:bodyPr/>
          <a:lstStyle/>
          <a:p>
            <a:pPr algn="just"/>
            <a:r>
              <a:rPr lang="en-IN" sz="2400" dirty="0">
                <a:effectLst/>
                <a:latin typeface="Söhne"/>
                <a:ea typeface="Calibri" panose="020F0502020204030204" pitchFamily="34" charset="0"/>
              </a:rPr>
              <a:t>The primary objective of this project is to employ linear regression analysis to model and understand the relationships between various environmental factors and global temperature changes.</a:t>
            </a:r>
            <a:endParaRPr lang="en-US" sz="2400" dirty="0">
              <a:latin typeface="Söhne"/>
            </a:endParaRPr>
          </a:p>
          <a:p>
            <a:pPr algn="just"/>
            <a:r>
              <a:rPr lang="en-US" sz="2400" dirty="0">
                <a:latin typeface="Söhne"/>
              </a:rPr>
              <a:t>Global temperature reduction will benefit the entire globe because not only Humans but also various animals suffer from global warming.</a:t>
            </a:r>
            <a:endParaRPr lang="en-US" sz="2400" dirty="0">
              <a:latin typeface="Söhne"/>
            </a:endParaRPr>
          </a:p>
          <a:p>
            <a:pPr algn="just"/>
            <a:r>
              <a:rPr lang="en-US" sz="2400" dirty="0">
                <a:latin typeface="Söhne"/>
              </a:rPr>
              <a:t>A model for forecasting data for next 10 years is trained and tested with different input variables is generated</a:t>
            </a:r>
            <a:endParaRPr lang="en-US" sz="2400" dirty="0">
              <a:latin typeface="Söhne"/>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Existing Work of Project</a:t>
            </a:r>
            <a:endParaRPr lang="en-US" sz="3600" dirty="0"/>
          </a:p>
        </p:txBody>
      </p:sp>
      <p:sp>
        <p:nvSpPr>
          <p:cNvPr id="3" name="Content Placeholder 2"/>
          <p:cNvSpPr>
            <a:spLocks noGrp="1"/>
          </p:cNvSpPr>
          <p:nvPr>
            <p:ph idx="1"/>
          </p:nvPr>
        </p:nvSpPr>
        <p:spPr/>
        <p:txBody>
          <a:bodyPr>
            <a:noAutofit/>
          </a:bodyPr>
          <a:lstStyle/>
          <a:p>
            <a:pPr marL="109855" indent="0" algn="just">
              <a:buNone/>
            </a:pPr>
            <a:r>
              <a:rPr lang="en-US" sz="2400" dirty="0">
                <a:effectLst/>
                <a:latin typeface="Söhne"/>
                <a:ea typeface="Calibri" panose="020F0502020204030204" pitchFamily="34" charset="0"/>
              </a:rPr>
              <a:t>Here are some examples of related previous work:</a:t>
            </a:r>
            <a:endParaRPr lang="en-US" sz="2400" dirty="0">
              <a:effectLst/>
              <a:latin typeface="Söhne"/>
              <a:ea typeface="Calibri" panose="020F0502020204030204" pitchFamily="34" charset="0"/>
            </a:endParaRPr>
          </a:p>
          <a:p>
            <a:pPr marL="624205" indent="-514350" algn="just">
              <a:buFont typeface="+mj-lt"/>
              <a:buAutoNum type="arabicPeriod"/>
            </a:pPr>
            <a:r>
              <a:rPr lang="en-US" sz="2400" dirty="0">
                <a:effectLst/>
                <a:latin typeface="Söhne"/>
                <a:ea typeface="Calibri" panose="020F0502020204030204" pitchFamily="34" charset="0"/>
              </a:rPr>
              <a:t>Climate Modeling Studies</a:t>
            </a:r>
            <a:endParaRPr lang="en-US" sz="2400" dirty="0">
              <a:effectLst/>
              <a:latin typeface="Söhne"/>
              <a:ea typeface="Calibri" panose="020F0502020204030204" pitchFamily="34" charset="0"/>
            </a:endParaRPr>
          </a:p>
          <a:p>
            <a:pPr marL="624205" indent="-514350" algn="just">
              <a:buFont typeface="+mj-lt"/>
              <a:buAutoNum type="arabicPeriod"/>
            </a:pPr>
            <a:r>
              <a:rPr lang="en-US" sz="2400" dirty="0">
                <a:effectLst/>
                <a:latin typeface="Söhne"/>
                <a:ea typeface="Calibri" panose="020F0502020204030204" pitchFamily="34" charset="0"/>
                <a:cs typeface="Times New Roman" panose="02020603050405020304" pitchFamily="18" charset="0"/>
              </a:rPr>
              <a:t>Historical Climate Data Analysis</a:t>
            </a:r>
            <a:endParaRPr lang="en-IN" sz="2400" dirty="0">
              <a:effectLst/>
              <a:latin typeface="Söhne"/>
              <a:ea typeface="Calibri" panose="020F0502020204030204" pitchFamily="34" charset="0"/>
              <a:cs typeface="Times New Roman" panose="02020603050405020304" pitchFamily="18" charset="0"/>
            </a:endParaRPr>
          </a:p>
          <a:p>
            <a:pPr marL="624205" indent="-514350" algn="just">
              <a:buFont typeface="+mj-lt"/>
              <a:buAutoNum type="arabicPeriod"/>
            </a:pPr>
            <a:r>
              <a:rPr lang="en-US" sz="2400" dirty="0">
                <a:effectLst/>
                <a:latin typeface="Söhne"/>
                <a:ea typeface="Calibri" panose="020F0502020204030204" pitchFamily="34" charset="0"/>
              </a:rPr>
              <a:t>Regression Analysis in Climate Science</a:t>
            </a:r>
            <a:endParaRPr lang="en-US" sz="2400" dirty="0">
              <a:effectLst/>
              <a:latin typeface="Söhne"/>
              <a:ea typeface="Calibri" panose="020F0502020204030204" pitchFamily="34" charset="0"/>
            </a:endParaRPr>
          </a:p>
          <a:p>
            <a:pPr marL="624205" indent="-514350" algn="just">
              <a:buFont typeface="+mj-lt"/>
              <a:buAutoNum type="arabicPeriod"/>
            </a:pPr>
            <a:r>
              <a:rPr lang="en-US" sz="2400" dirty="0">
                <a:effectLst/>
                <a:latin typeface="Söhne"/>
                <a:ea typeface="Calibri" panose="020F0502020204030204" pitchFamily="34" charset="0"/>
              </a:rPr>
              <a:t>Policy and Decision Support Studies</a:t>
            </a:r>
            <a:endParaRPr lang="en-US" sz="2400" dirty="0">
              <a:effectLst/>
              <a:latin typeface="Söhne"/>
              <a:ea typeface="Calibri" panose="020F0502020204030204" pitchFamily="34" charset="0"/>
            </a:endParaRPr>
          </a:p>
          <a:p>
            <a:pPr marL="624205" indent="-514350" algn="just">
              <a:buFont typeface="+mj-lt"/>
              <a:buAutoNum type="arabicPeriod"/>
            </a:pPr>
            <a:r>
              <a:rPr lang="en-US" sz="2400" dirty="0">
                <a:effectLst/>
                <a:latin typeface="Söhne"/>
                <a:ea typeface="Calibri" panose="020F0502020204030204" pitchFamily="34" charset="0"/>
              </a:rPr>
              <a:t>Predictive Modeling for Climate Change</a:t>
            </a:r>
            <a:endParaRPr lang="en-US" sz="2400" dirty="0">
              <a:latin typeface="Söhne"/>
              <a:ea typeface="Calibri" panose="020F0502020204030204" pitchFamily="34" charset="0"/>
            </a:endParaRPr>
          </a:p>
          <a:p>
            <a:pPr marL="624205" indent="-514350" algn="just">
              <a:buFont typeface="+mj-lt"/>
              <a:buAutoNum type="arabicPeriod"/>
            </a:pPr>
            <a:r>
              <a:rPr lang="en-US" sz="2400" dirty="0">
                <a:effectLst/>
                <a:latin typeface="Söhne"/>
                <a:ea typeface="Calibri" panose="020F0502020204030204" pitchFamily="34" charset="0"/>
              </a:rPr>
              <a:t>Interdisciplinary Research</a:t>
            </a:r>
            <a:endParaRPr lang="en-US" sz="2400" dirty="0">
              <a:effectLst/>
              <a:latin typeface="Söhne"/>
              <a:ea typeface="Calibri" panose="020F0502020204030204" pitchFamily="34" charset="0"/>
            </a:endParaRPr>
          </a:p>
          <a:p>
            <a:pPr marL="624205" indent="-514350" algn="just">
              <a:buFont typeface="+mj-lt"/>
              <a:buAutoNum type="arabicPeriod"/>
            </a:pPr>
            <a:r>
              <a:rPr lang="en-US" sz="2400" dirty="0">
                <a:effectLst/>
                <a:latin typeface="Söhne"/>
                <a:ea typeface="Calibri" panose="020F0502020204030204" pitchFamily="34" charset="0"/>
              </a:rPr>
              <a:t>Environmental Impact Assessments</a:t>
            </a:r>
            <a:endParaRPr lang="en-US" sz="2400" dirty="0">
              <a:latin typeface="Söhne"/>
              <a:ea typeface="Calibri" panose="020F0502020204030204" pitchFamily="34" charset="0"/>
            </a:endParaRPr>
          </a:p>
          <a:p>
            <a:pPr marL="624205" indent="-514350" algn="just">
              <a:buFont typeface="+mj-lt"/>
              <a:buAutoNum type="arabicPeriod"/>
            </a:pPr>
            <a:r>
              <a:rPr lang="en-US" sz="2400" dirty="0">
                <a:effectLst/>
                <a:latin typeface="Söhne"/>
                <a:ea typeface="Calibri" panose="020F0502020204030204" pitchFamily="34" charset="0"/>
              </a:rPr>
              <a:t>Public Awareness Campaigns</a:t>
            </a:r>
            <a:endParaRPr lang="en-US" sz="2400" dirty="0">
              <a:effectLst/>
              <a:latin typeface="Söhne"/>
              <a:ea typeface="Calibri" panose="020F0502020204030204" pitchFamily="34" charset="0"/>
            </a:endParaRPr>
          </a:p>
          <a:p>
            <a:pPr marL="624205" indent="-514350" algn="just">
              <a:buFont typeface="+mj-lt"/>
              <a:buAutoNum type="arabicPeriod"/>
            </a:pPr>
            <a:r>
              <a:rPr lang="en-US" sz="2400" dirty="0">
                <a:effectLst/>
                <a:latin typeface="Söhne"/>
                <a:ea typeface="Calibri" panose="020F0502020204030204" pitchFamily="34" charset="0"/>
              </a:rPr>
              <a:t>Economic Studies</a:t>
            </a:r>
            <a:endParaRPr lang="en-US" sz="2400" dirty="0">
              <a:latin typeface="Söhne"/>
              <a:ea typeface="Calibri" panose="020F0502020204030204" pitchFamily="34" charset="0"/>
            </a:endParaRPr>
          </a:p>
          <a:p>
            <a:pPr marL="624205" indent="-514350" algn="just">
              <a:buFont typeface="+mj-lt"/>
              <a:buAutoNum type="arabicPeriod"/>
            </a:pPr>
            <a:r>
              <a:rPr lang="en-US" sz="2400" dirty="0">
                <a:effectLst/>
                <a:latin typeface="Söhne"/>
                <a:ea typeface="Calibri" panose="020F0502020204030204" pitchFamily="34" charset="0"/>
              </a:rPr>
              <a:t>Global Agreements and Protocols</a:t>
            </a:r>
            <a:endParaRPr lang="en-US" sz="2400" dirty="0">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 of Project</a:t>
            </a:r>
            <a:br>
              <a:rPr lang="en-US" dirty="0"/>
            </a:br>
            <a:endParaRPr lang="en-US" dirty="0"/>
          </a:p>
        </p:txBody>
      </p:sp>
      <p:sp>
        <p:nvSpPr>
          <p:cNvPr id="3" name="Content Placeholder 2"/>
          <p:cNvSpPr>
            <a:spLocks noGrp="1"/>
          </p:cNvSpPr>
          <p:nvPr>
            <p:ph idx="1"/>
          </p:nvPr>
        </p:nvSpPr>
        <p:spPr>
          <a:xfrm>
            <a:off x="609600" y="1844565"/>
            <a:ext cx="10972800" cy="4325112"/>
          </a:xfrm>
        </p:spPr>
        <p:txBody>
          <a:bodyPr>
            <a:normAutofit/>
          </a:bodyPr>
          <a:lstStyle/>
          <a:p>
            <a:pPr lvl="1" algn="just">
              <a:buFont typeface="Arial" panose="020B0604020202020204" pitchFamily="34" charset="0"/>
              <a:buChar char="•"/>
            </a:pPr>
            <a:r>
              <a:rPr lang="en-US" sz="2400" dirty="0">
                <a:solidFill>
                  <a:srgbClr val="222222"/>
                </a:solidFill>
                <a:effectLst/>
                <a:latin typeface="Söhne"/>
                <a:ea typeface="Times New Roman" panose="02020603050405020304" pitchFamily="18" charset="0"/>
              </a:rPr>
              <a:t>Statistical software packages like R, Python (with libraries such as NumPy, Pandas, and SciPy), or statistical software like SPSS or SAS are commonly used for data analysis and linear regression modeling.</a:t>
            </a:r>
            <a:endParaRPr lang="en-US" sz="2400" dirty="0">
              <a:solidFill>
                <a:srgbClr val="222222"/>
              </a:solidFill>
              <a:effectLst/>
              <a:latin typeface="Söhne"/>
              <a:ea typeface="Times New Roman" panose="02020603050405020304" pitchFamily="18" charset="0"/>
            </a:endParaRPr>
          </a:p>
          <a:p>
            <a:pPr lvl="1" algn="just">
              <a:buFont typeface="Arial" panose="020B0604020202020204" pitchFamily="34" charset="0"/>
              <a:buChar char="•"/>
            </a:pPr>
            <a:r>
              <a:rPr lang="en-US" sz="2400" dirty="0">
                <a:solidFill>
                  <a:srgbClr val="222222"/>
                </a:solidFill>
                <a:effectLst/>
                <a:latin typeface="Söhne"/>
                <a:ea typeface="Times New Roman" panose="02020603050405020304" pitchFamily="18" charset="0"/>
              </a:rPr>
              <a:t>Software like Matplotlib, Seaborn, ggplot2 (for R), or Tableau for creating data visualizations and graphs to present your findings.</a:t>
            </a:r>
            <a:endParaRPr lang="en-IN" sz="2400" dirty="0">
              <a:effectLst/>
              <a:latin typeface="Söhne"/>
              <a:ea typeface="Times New Roman" panose="02020603050405020304" pitchFamily="18" charset="0"/>
            </a:endParaRPr>
          </a:p>
          <a:p>
            <a:pPr lvl="1" algn="just">
              <a:buFont typeface="Arial" panose="020B0604020202020204" pitchFamily="34" charset="0"/>
              <a:buChar char="•"/>
            </a:pPr>
            <a:r>
              <a:rPr lang="en-US" sz="2400" dirty="0">
                <a:solidFill>
                  <a:srgbClr val="222222"/>
                </a:solidFill>
                <a:effectLst/>
                <a:latin typeface="Söhne"/>
                <a:ea typeface="Times New Roman" panose="02020603050405020304" pitchFamily="18" charset="0"/>
              </a:rPr>
              <a:t>Tools for data cleaning, transformation, and preprocessing, such as Excel, </a:t>
            </a:r>
            <a:r>
              <a:rPr lang="en-US" sz="2400" dirty="0" err="1">
                <a:solidFill>
                  <a:srgbClr val="222222"/>
                </a:solidFill>
                <a:effectLst/>
                <a:latin typeface="Söhne"/>
                <a:ea typeface="Times New Roman" panose="02020603050405020304" pitchFamily="18" charset="0"/>
              </a:rPr>
              <a:t>OpenRefine</a:t>
            </a:r>
            <a:r>
              <a:rPr lang="en-US" sz="2400" dirty="0">
                <a:solidFill>
                  <a:srgbClr val="222222"/>
                </a:solidFill>
                <a:effectLst/>
                <a:latin typeface="Söhne"/>
                <a:ea typeface="Times New Roman" panose="02020603050405020304" pitchFamily="18" charset="0"/>
              </a:rPr>
              <a:t>, or Python libraries like Pandas and NumPy.</a:t>
            </a:r>
            <a:endParaRPr lang="en-IN" sz="2400" dirty="0">
              <a:effectLst/>
              <a:latin typeface="Söhne"/>
              <a:ea typeface="Times New Roman" panose="02020603050405020304" pitchFamily="18" charset="0"/>
            </a:endParaRPr>
          </a:p>
          <a:p>
            <a:pPr lvl="1" algn="just">
              <a:buFont typeface="Arial" panose="020B0604020202020204" pitchFamily="34" charset="0"/>
              <a:buChar char="•"/>
            </a:pPr>
            <a:r>
              <a:rPr lang="en-US" sz="2400" dirty="0">
                <a:solidFill>
                  <a:srgbClr val="222222"/>
                </a:solidFill>
                <a:effectLst/>
                <a:latin typeface="Söhne"/>
                <a:ea typeface="Times New Roman" panose="02020603050405020304" pitchFamily="18" charset="0"/>
              </a:rPr>
              <a:t>Python libraries like Scikit-Learn and </a:t>
            </a:r>
            <a:r>
              <a:rPr lang="en-US" sz="2400" dirty="0" err="1">
                <a:solidFill>
                  <a:srgbClr val="222222"/>
                </a:solidFill>
                <a:effectLst/>
                <a:latin typeface="Söhne"/>
                <a:ea typeface="Times New Roman" panose="02020603050405020304" pitchFamily="18" charset="0"/>
              </a:rPr>
              <a:t>StatsModels</a:t>
            </a:r>
            <a:r>
              <a:rPr lang="en-US" sz="2400" dirty="0">
                <a:solidFill>
                  <a:srgbClr val="222222"/>
                </a:solidFill>
                <a:effectLst/>
                <a:latin typeface="Söhne"/>
                <a:ea typeface="Times New Roman" panose="02020603050405020304" pitchFamily="18" charset="0"/>
              </a:rPr>
              <a:t> for building and validating linear regression models.</a:t>
            </a:r>
            <a:endParaRPr lang="en-US" sz="2400" dirty="0">
              <a:solidFill>
                <a:srgbClr val="222222"/>
              </a:solidFill>
              <a:effectLst/>
              <a:latin typeface="Söhne"/>
              <a:ea typeface="Times New Roman" panose="02020603050405020304" pitchFamily="18" charset="0"/>
            </a:endParaRPr>
          </a:p>
          <a:p>
            <a:pPr lvl="1" algn="jus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lvl="2">
              <a:buFont typeface="Arial" panose="020B0604020202020204" pitchFamily="34" charset="0"/>
              <a:buChar char="•"/>
            </a:pPr>
            <a:endParaRPr lang="en-IN" sz="1600"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 </a:t>
            </a:r>
            <a:endParaRPr lang="en-US" dirty="0"/>
          </a:p>
        </p:txBody>
      </p:sp>
      <p:pic>
        <p:nvPicPr>
          <p:cNvPr id="5" name="Content Placeholder 4"/>
          <p:cNvPicPr>
            <a:picLocks noGrp="1" noChangeAspect="1"/>
          </p:cNvPicPr>
          <p:nvPr>
            <p:ph idx="1"/>
          </p:nvPr>
        </p:nvPicPr>
        <p:blipFill>
          <a:blip r:embed="rId1"/>
          <a:stretch>
            <a:fillRect/>
          </a:stretch>
        </p:blipFill>
        <p:spPr>
          <a:xfrm>
            <a:off x="783952" y="2505121"/>
            <a:ext cx="10624096" cy="2730640"/>
          </a:xfrm>
        </p:spPr>
      </p:pic>
      <p:sp>
        <p:nvSpPr>
          <p:cNvPr id="6" name="TextBox 5"/>
          <p:cNvSpPr txBox="1"/>
          <p:nvPr/>
        </p:nvSpPr>
        <p:spPr>
          <a:xfrm>
            <a:off x="3620813" y="5441010"/>
            <a:ext cx="5102773" cy="461665"/>
          </a:xfrm>
          <a:prstGeom prst="rect">
            <a:avLst/>
          </a:prstGeom>
          <a:noFill/>
        </p:spPr>
        <p:txBody>
          <a:bodyPr wrap="square" rtlCol="0">
            <a:spAutoFit/>
          </a:bodyPr>
          <a:lstStyle/>
          <a:p>
            <a:r>
              <a:rPr lang="en-IN" sz="2400" b="1" dirty="0"/>
              <a:t>Proposed System Architecture</a:t>
            </a:r>
            <a:endParaRPr lang="en-IN"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US" dirty="0"/>
          </a:p>
        </p:txBody>
      </p:sp>
      <p:pic>
        <p:nvPicPr>
          <p:cNvPr id="15" name="Picture 14"/>
          <p:cNvPicPr>
            <a:picLocks noChangeAspect="1"/>
          </p:cNvPicPr>
          <p:nvPr/>
        </p:nvPicPr>
        <p:blipFill rotWithShape="1">
          <a:blip r:embed="rId1"/>
          <a:srcRect l="6578" t="9520" r="7740" b="24213"/>
          <a:stretch>
            <a:fillRect/>
          </a:stretch>
        </p:blipFill>
        <p:spPr>
          <a:xfrm>
            <a:off x="609600" y="2067910"/>
            <a:ext cx="6257315" cy="2722180"/>
          </a:xfrm>
          <a:prstGeom prst="rect">
            <a:avLst/>
          </a:prstGeom>
        </p:spPr>
      </p:pic>
      <p:pic>
        <p:nvPicPr>
          <p:cNvPr id="17" name="Picture 16"/>
          <p:cNvPicPr>
            <a:picLocks noChangeAspect="1"/>
          </p:cNvPicPr>
          <p:nvPr/>
        </p:nvPicPr>
        <p:blipFill>
          <a:blip r:embed="rId2"/>
          <a:stretch>
            <a:fillRect/>
          </a:stretch>
        </p:blipFill>
        <p:spPr>
          <a:xfrm>
            <a:off x="6316717" y="1516566"/>
            <a:ext cx="5265683" cy="3824868"/>
          </a:xfrm>
          <a:prstGeom prst="rect">
            <a:avLst/>
          </a:prstGeom>
        </p:spPr>
      </p:pic>
      <p:pic>
        <p:nvPicPr>
          <p:cNvPr id="19" name="Picture 18"/>
          <p:cNvPicPr>
            <a:picLocks noChangeAspect="1"/>
          </p:cNvPicPr>
          <p:nvPr/>
        </p:nvPicPr>
        <p:blipFill>
          <a:blip r:embed="rId3"/>
          <a:stretch>
            <a:fillRect/>
          </a:stretch>
        </p:blipFill>
        <p:spPr>
          <a:xfrm>
            <a:off x="2193898" y="4349107"/>
            <a:ext cx="5520270" cy="244800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0</TotalTime>
  <Words>4242</Words>
  <Application>WPS Presentation</Application>
  <PresentationFormat>Widescreen</PresentationFormat>
  <Paragraphs>103</Paragraphs>
  <Slides>14</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Georgia</vt:lpstr>
      <vt:lpstr>Wingdings 2</vt:lpstr>
      <vt:lpstr>Calibri</vt:lpstr>
      <vt:lpstr>Times New Roman</vt:lpstr>
      <vt:lpstr>Arial Narrow</vt:lpstr>
      <vt:lpstr>Söhne</vt:lpstr>
      <vt:lpstr>Segoe Print</vt:lpstr>
      <vt:lpstr>Trebuchet MS</vt:lpstr>
      <vt:lpstr>Microsoft YaHei</vt:lpstr>
      <vt:lpstr>Arial Unicode MS</vt:lpstr>
      <vt:lpstr>Georgia</vt:lpstr>
      <vt:lpstr>Urban</vt:lpstr>
      <vt:lpstr>Global Warming Analysis and Prediction</vt:lpstr>
      <vt:lpstr>Contents</vt:lpstr>
      <vt:lpstr>Abstract</vt:lpstr>
      <vt:lpstr>Introduction</vt:lpstr>
      <vt:lpstr>Objectives</vt:lpstr>
      <vt:lpstr>Existing Work of Project</vt:lpstr>
      <vt:lpstr>Requirements of Project </vt:lpstr>
      <vt:lpstr>Methodology </vt:lpstr>
      <vt:lpstr>Implementation</vt:lpstr>
      <vt:lpstr>Outcomes</vt:lpstr>
      <vt:lpstr>Literature review</vt:lpstr>
      <vt:lpstr>Literature review</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Manasvi Kansal</cp:lastModifiedBy>
  <cp:revision>41</cp:revision>
  <dcterms:created xsi:type="dcterms:W3CDTF">2019-09-25T05:42:00Z</dcterms:created>
  <dcterms:modified xsi:type="dcterms:W3CDTF">2023-12-13T17:30:48Z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6615DE217BE247859DDBB875D668251D_12</vt:lpwstr>
  </property>
  <property fmtid="{D5CDD505-2E9C-101B-9397-08002B2CF9AE}" pid="3" name="KSOProductBuildVer">
    <vt:lpwstr>1033-12.2.0.13359</vt:lpwstr>
  </property>
</Properties>
</file>