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72" r:id="rId9"/>
    <p:sldId id="273" r:id="rId10"/>
    <p:sldId id="274" r:id="rId11"/>
    <p:sldId id="275" r:id="rId12"/>
    <p:sldId id="263" r:id="rId13"/>
    <p:sldId id="271" r:id="rId14"/>
    <p:sldId id="264" r:id="rId15"/>
    <p:sldId id="266" r:id="rId16"/>
    <p:sldId id="265" r:id="rId17"/>
    <p:sldId id="27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89305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76D0A-83F2-4856-8458-A30A7DFA399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46688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19730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1350929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92112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2769959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60210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275908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225868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279280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76D0A-83F2-4856-8458-A30A7DFA3992}" type="datetimeFigureOut">
              <a:rPr lang="en-IN" smtClean="0"/>
              <a:t>15-05-2021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11784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76D0A-83F2-4856-8458-A30A7DFA399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54448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76D0A-83F2-4856-8458-A30A7DFA3992}" type="datetimeFigureOut">
              <a:rPr lang="en-IN" smtClean="0"/>
              <a:t>15-05-2021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23111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C76D0A-83F2-4856-8458-A30A7DFA3992}" type="datetimeFigureOut">
              <a:rPr lang="en-IN" smtClean="0"/>
              <a:t>15-05-2021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43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76D0A-83F2-4856-8458-A30A7DFA3992}" type="datetimeFigureOut">
              <a:rPr lang="en-IN" smtClean="0"/>
              <a:t>15-05-2021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58145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76D0A-83F2-4856-8458-A30A7DFA399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49252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76D0A-83F2-4856-8458-A30A7DFA3992}" type="datetimeFigureOut">
              <a:rPr lang="en-IN" smtClean="0"/>
              <a:t>15-05-2021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31174-CAC2-4CD4-9F9E-46BF55C26283}" type="slidenum">
              <a:rPr lang="en-IN" smtClean="0"/>
              <a:t>‹#›</a:t>
            </a:fld>
            <a:endParaRPr lang="en-IN"/>
          </a:p>
        </p:txBody>
      </p:sp>
    </p:spTree>
    <p:extLst>
      <p:ext uri="{BB962C8B-B14F-4D97-AF65-F5344CB8AC3E}">
        <p14:creationId xmlns:p14="http://schemas.microsoft.com/office/powerpoint/2010/main" val="339041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C76D0A-83F2-4856-8458-A30A7DFA3992}" type="datetimeFigureOut">
              <a:rPr lang="en-IN" smtClean="0"/>
              <a:t>15-05-2021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F31174-CAC2-4CD4-9F9E-46BF55C26283}" type="slidenum">
              <a:rPr lang="en-IN" smtClean="0"/>
              <a:t>‹#›</a:t>
            </a:fld>
            <a:endParaRPr lang="en-IN"/>
          </a:p>
        </p:txBody>
      </p:sp>
    </p:spTree>
    <p:extLst>
      <p:ext uri="{BB962C8B-B14F-4D97-AF65-F5344CB8AC3E}">
        <p14:creationId xmlns:p14="http://schemas.microsoft.com/office/powerpoint/2010/main" val="29007744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F06156D-009C-485B-A0E7-F4FBC73A0023}"/>
              </a:ext>
            </a:extLst>
          </p:cNvPr>
          <p:cNvSpPr>
            <a:spLocks noChangeArrowheads="1"/>
          </p:cNvSpPr>
          <p:nvPr/>
        </p:nvSpPr>
        <p:spPr bwMode="auto">
          <a:xfrm>
            <a:off x="2687093" y="1612011"/>
            <a:ext cx="640328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CC0000"/>
                </a:solidFill>
                <a:effectLst/>
                <a:latin typeface="Arial" panose="020B0604020202020204" pitchFamily="34" charset="0"/>
                <a:ea typeface="Times New Roman" panose="02020603050405020304" pitchFamily="18" charset="0"/>
              </a:rPr>
              <a:t>Malwa Institute Of Technology, Indore.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02124"/>
                </a:solidFill>
                <a:effectLst/>
                <a:latin typeface="Arial" panose="020B0604020202020204" pitchFamily="34" charset="0"/>
                <a:ea typeface="Arial" panose="020B0604020202020204" pitchFamily="34" charset="0"/>
              </a:rPr>
              <a:t>     </a:t>
            </a:r>
            <a:r>
              <a:rPr kumimoji="0" lang="en-US" altLang="en-US" sz="1400" b="1" i="0" u="none" strike="noStrike" cap="none" normalizeH="0" baseline="0" dirty="0">
                <a:ln>
                  <a:noFill/>
                </a:ln>
                <a:solidFill>
                  <a:srgbClr val="CC0000"/>
                </a:solidFill>
                <a:effectLst/>
                <a:latin typeface="Arial" panose="020B0604020202020204" pitchFamily="34" charset="0"/>
                <a:ea typeface="Old Standard TT"/>
                <a:cs typeface="Old Standard TT"/>
              </a:rPr>
              <a:t>Bypass Road, Pragati </a:t>
            </a:r>
            <a:r>
              <a:rPr kumimoji="0" lang="en-US" altLang="en-US" sz="1400" b="1" i="0" u="none" strike="noStrike" cap="none" normalizeH="0" baseline="0" dirty="0" err="1">
                <a:ln>
                  <a:noFill/>
                </a:ln>
                <a:solidFill>
                  <a:srgbClr val="CC0000"/>
                </a:solidFill>
                <a:effectLst/>
                <a:latin typeface="Arial" panose="020B0604020202020204" pitchFamily="34" charset="0"/>
                <a:ea typeface="Old Standard TT"/>
                <a:cs typeface="Old Standard TT"/>
              </a:rPr>
              <a:t>Vihar</a:t>
            </a:r>
            <a:r>
              <a:rPr kumimoji="0" lang="en-US" altLang="en-US" sz="1400" b="1" i="0" u="none" strike="noStrike" cap="none" normalizeH="0" baseline="0" dirty="0">
                <a:ln>
                  <a:noFill/>
                </a:ln>
                <a:solidFill>
                  <a:srgbClr val="CC0000"/>
                </a:solidFill>
                <a:effectLst/>
                <a:latin typeface="Arial" panose="020B0604020202020204" pitchFamily="34" charset="0"/>
                <a:ea typeface="Old Standard TT"/>
                <a:cs typeface="Old Standard TT"/>
              </a:rPr>
              <a:t>, Indore, Madhya Pradesh 452016</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image1.png">
            <a:extLst>
              <a:ext uri="{FF2B5EF4-FFF2-40B4-BE49-F238E27FC236}">
                <a16:creationId xmlns:a16="http://schemas.microsoft.com/office/drawing/2014/main" id="{283A6C0F-FA85-4F8A-8DDD-489BDCA7A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360" y="2896139"/>
            <a:ext cx="3730752" cy="2059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D64C1BC-89F4-4E1C-8F77-12BD7C298985}"/>
              </a:ext>
            </a:extLst>
          </p:cNvPr>
          <p:cNvSpPr>
            <a:spLocks noChangeArrowheads="1"/>
          </p:cNvSpPr>
          <p:nvPr/>
        </p:nvSpPr>
        <p:spPr bwMode="auto">
          <a:xfrm>
            <a:off x="2521258" y="3961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4125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6CD2-C242-4D2E-B219-FE6772502B58}"/>
              </a:ext>
            </a:extLst>
          </p:cNvPr>
          <p:cNvSpPr>
            <a:spLocks noGrp="1"/>
          </p:cNvSpPr>
          <p:nvPr>
            <p:ph type="title"/>
          </p:nvPr>
        </p:nvSpPr>
        <p:spPr/>
        <p:txBody>
          <a:bodyPr/>
          <a:lstStyle/>
          <a:p>
            <a:pPr algn="l"/>
            <a:r>
              <a:rPr lang="en-US" dirty="0"/>
              <a:t>NGO </a:t>
            </a:r>
            <a:endParaRPr lang="en-IN" dirty="0"/>
          </a:p>
        </p:txBody>
      </p:sp>
      <p:sp>
        <p:nvSpPr>
          <p:cNvPr id="3" name="Content Placeholder 2">
            <a:extLst>
              <a:ext uri="{FF2B5EF4-FFF2-40B4-BE49-F238E27FC236}">
                <a16:creationId xmlns:a16="http://schemas.microsoft.com/office/drawing/2014/main" id="{FEA0B68B-8D08-450B-BE5F-D5959F55DE10}"/>
              </a:ext>
            </a:extLst>
          </p:cNvPr>
          <p:cNvSpPr>
            <a:spLocks noGrp="1"/>
          </p:cNvSpPr>
          <p:nvPr>
            <p:ph idx="1"/>
          </p:nvPr>
        </p:nvSpPr>
        <p:spPr>
          <a:xfrm>
            <a:off x="1484310" y="2306321"/>
            <a:ext cx="10018713" cy="3484880"/>
          </a:xfrm>
        </p:spPr>
        <p:txBody>
          <a:bodyPr>
            <a:normAutofit/>
          </a:bodyPr>
          <a:lstStyle/>
          <a:p>
            <a:pPr marL="0" marR="0" indent="0">
              <a:lnSpc>
                <a:spcPct val="150000"/>
              </a:lnSpc>
              <a:buNone/>
            </a:pPr>
            <a:r>
              <a:rPr lang="en-US" sz="1800" dirty="0">
                <a:effectLst/>
                <a:latin typeface="Times New Roman" panose="02020603050405020304" pitchFamily="18" charset="0"/>
                <a:ea typeface="Calibri" panose="020F0502020204030204" pitchFamily="34" charset="0"/>
              </a:rPr>
              <a:t>	Since the street animals are continuously being ill treated and beaten up </a:t>
            </a:r>
            <a:r>
              <a:rPr lang="en-US" sz="1800" dirty="0" err="1">
                <a:effectLst/>
                <a:latin typeface="Times New Roman" panose="02020603050405020304" pitchFamily="18" charset="0"/>
                <a:ea typeface="Calibri" panose="020F0502020204030204" pitchFamily="34" charset="0"/>
              </a:rPr>
              <a:t>up</a:t>
            </a:r>
            <a:r>
              <a:rPr lang="en-US" sz="1800" dirty="0">
                <a:effectLst/>
                <a:latin typeface="Times New Roman" panose="02020603050405020304" pitchFamily="18" charset="0"/>
                <a:ea typeface="Calibri" panose="020F0502020204030204" pitchFamily="34" charset="0"/>
              </a:rPr>
              <a:t> by </a:t>
            </a:r>
            <a:r>
              <a:rPr lang="en-US" sz="1800" dirty="0" err="1">
                <a:effectLst/>
                <a:latin typeface="Times New Roman" panose="02020603050405020304" pitchFamily="18" charset="0"/>
                <a:ea typeface="Calibri" panose="020F0502020204030204" pitchFamily="34" charset="0"/>
              </a:rPr>
              <a:t>by</a:t>
            </a:r>
            <a:r>
              <a:rPr lang="en-US" sz="1800" dirty="0">
                <a:effectLst/>
                <a:latin typeface="Times New Roman" panose="02020603050405020304" pitchFamily="18" charset="0"/>
                <a:ea typeface="Calibri" panose="020F0502020204030204" pitchFamily="34" charset="0"/>
              </a:rPr>
              <a:t> humans and in some areas the animals die because of lack of </a:t>
            </a:r>
            <a:r>
              <a:rPr lang="en-US" sz="1800" dirty="0" err="1">
                <a:effectLst/>
                <a:latin typeface="Times New Roman" panose="02020603050405020304" pitchFamily="18" charset="0"/>
                <a:ea typeface="Calibri" panose="020F0502020204030204" pitchFamily="34" charset="0"/>
              </a:rPr>
              <a:t>of</a:t>
            </a:r>
            <a:r>
              <a:rPr lang="en-US" sz="1800" dirty="0">
                <a:effectLst/>
                <a:latin typeface="Times New Roman" panose="02020603050405020304" pitchFamily="18" charset="0"/>
                <a:ea typeface="Calibri" panose="020F0502020204030204" pitchFamily="34" charset="0"/>
              </a:rPr>
              <a:t> food and shelter. If the user is interested in helping those sweet animals, one is free to do so. But sometimes one person or a family or a group of friends are unable to help and rescue all the treat animals of that area. so we have provided a service of contacting the NGOs for animal welfare. </a:t>
            </a:r>
            <a:endParaRPr lang="en-IN" sz="1800" dirty="0">
              <a:effectLst/>
              <a:latin typeface="Arial" panose="020B0604020202020204" pitchFamily="34" charset="0"/>
              <a:ea typeface="Arial Unicode MS"/>
            </a:endParaRPr>
          </a:p>
          <a:p>
            <a:pPr marL="0" marR="0" indent="0">
              <a:lnSpc>
                <a:spcPct val="150000"/>
              </a:lnSpc>
              <a:buNone/>
            </a:pPr>
            <a:r>
              <a:rPr lang="en-US" sz="1800" dirty="0">
                <a:effectLst/>
                <a:latin typeface="Times New Roman" panose="02020603050405020304" pitchFamily="18" charset="0"/>
                <a:ea typeface="Calibri" panose="020F0502020204030204" pitchFamily="34" charset="0"/>
              </a:rPr>
              <a:t>	A person are free inform the NGO or bite take some initiative and work with the NGO for animal welfare through our website.</a:t>
            </a:r>
            <a:endParaRPr lang="en-IN" sz="1800" dirty="0">
              <a:effectLst/>
              <a:latin typeface="Arial" panose="020B0604020202020204" pitchFamily="34" charset="0"/>
              <a:ea typeface="Arial Unicode MS"/>
            </a:endParaRPr>
          </a:p>
          <a:p>
            <a:endParaRPr lang="en-IN" dirty="0"/>
          </a:p>
        </p:txBody>
      </p:sp>
    </p:spTree>
    <p:extLst>
      <p:ext uri="{BB962C8B-B14F-4D97-AF65-F5344CB8AC3E}">
        <p14:creationId xmlns:p14="http://schemas.microsoft.com/office/powerpoint/2010/main" val="148242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A893-F4C4-4867-8F74-3853F8B93B9D}"/>
              </a:ext>
            </a:extLst>
          </p:cNvPr>
          <p:cNvSpPr>
            <a:spLocks noGrp="1"/>
          </p:cNvSpPr>
          <p:nvPr>
            <p:ph type="title"/>
          </p:nvPr>
        </p:nvSpPr>
        <p:spPr/>
        <p:txBody>
          <a:bodyPr>
            <a:normAutofit/>
          </a:bodyPr>
          <a:lstStyle/>
          <a:p>
            <a:pPr algn="l"/>
            <a:r>
              <a:rPr lang="en-US" sz="2800" b="1" dirty="0"/>
              <a:t>Contact</a:t>
            </a:r>
            <a:endParaRPr lang="en-IN" sz="2800" b="1" dirty="0"/>
          </a:p>
        </p:txBody>
      </p:sp>
      <p:sp>
        <p:nvSpPr>
          <p:cNvPr id="3" name="Content Placeholder 2">
            <a:extLst>
              <a:ext uri="{FF2B5EF4-FFF2-40B4-BE49-F238E27FC236}">
                <a16:creationId xmlns:a16="http://schemas.microsoft.com/office/drawing/2014/main" id="{DF782232-0F6A-4194-A133-518DD5A3FE1C}"/>
              </a:ext>
            </a:extLst>
          </p:cNvPr>
          <p:cNvSpPr>
            <a:spLocks noGrp="1"/>
          </p:cNvSpPr>
          <p:nvPr>
            <p:ph idx="1"/>
          </p:nvPr>
        </p:nvSpPr>
        <p:spPr>
          <a:xfrm>
            <a:off x="1484310" y="1645921"/>
            <a:ext cx="10018713" cy="4145280"/>
          </a:xfrm>
        </p:spPr>
        <p:txBody>
          <a:bodyPr/>
          <a:lstStyle/>
          <a:p>
            <a:pPr marL="0" marR="0" indent="0">
              <a:lnSpc>
                <a:spcPct val="150000"/>
              </a:lnSpc>
              <a:buNone/>
            </a:pPr>
            <a:r>
              <a:rPr lang="en-US" sz="1800" dirty="0">
                <a:effectLst/>
                <a:latin typeface="Times New Roman" panose="02020603050405020304" pitchFamily="18" charset="0"/>
                <a:ea typeface="Calibri" panose="020F0502020204030204" pitchFamily="34" charset="0"/>
              </a:rPr>
              <a:t>All the interested people and </a:t>
            </a:r>
            <a:r>
              <a:rPr lang="en-US" sz="1800" dirty="0" err="1">
                <a:effectLst/>
                <a:latin typeface="Times New Roman" panose="02020603050405020304" pitchFamily="18" charset="0"/>
                <a:ea typeface="Calibri" panose="020F0502020204030204" pitchFamily="34" charset="0"/>
              </a:rPr>
              <a:t>organisations</a:t>
            </a:r>
            <a:r>
              <a:rPr lang="en-US" sz="1800" dirty="0">
                <a:effectLst/>
                <a:latin typeface="Times New Roman" panose="02020603050405020304" pitchFamily="18" charset="0"/>
                <a:ea typeface="Calibri" panose="020F0502020204030204" pitchFamily="34" charset="0"/>
              </a:rPr>
              <a:t> can contact the admin to be the part of our project, </a:t>
            </a:r>
            <a:r>
              <a:rPr lang="en-US" sz="1800" dirty="0" err="1">
                <a:effectLst/>
                <a:latin typeface="Times New Roman" panose="02020603050405020304" pitchFamily="18" charset="0"/>
                <a:ea typeface="Calibri" panose="020F0502020204030204" pitchFamily="34" charset="0"/>
              </a:rPr>
              <a:t>AniWorld</a:t>
            </a:r>
            <a:r>
              <a:rPr lang="en-US" sz="1800" dirty="0">
                <a:effectLst/>
                <a:latin typeface="Times New Roman" panose="02020603050405020304" pitchFamily="18" charset="0"/>
                <a:ea typeface="Calibri" panose="020F0502020204030204" pitchFamily="34" charset="0"/>
              </a:rPr>
              <a:t>.</a:t>
            </a:r>
            <a:endParaRPr lang="en-IN" sz="1800" dirty="0">
              <a:effectLst/>
              <a:latin typeface="Arial" panose="020B0604020202020204" pitchFamily="34" charset="0"/>
              <a:ea typeface="Arial Unicode MS"/>
            </a:endParaRPr>
          </a:p>
          <a:p>
            <a:pPr marL="0" marR="0" indent="0">
              <a:lnSpc>
                <a:spcPct val="150000"/>
              </a:lnSpc>
              <a:buNone/>
            </a:pPr>
            <a:r>
              <a:rPr lang="en-US" sz="1800" dirty="0">
                <a:effectLst/>
                <a:latin typeface="Times New Roman" panose="02020603050405020304" pitchFamily="18" charset="0"/>
                <a:ea typeface="Calibri" panose="020F0502020204030204" pitchFamily="34" charset="0"/>
              </a:rPr>
              <a:t>	NGOs, caretakers and veterinary doctor's information and the details would be checked legally and can be the part of </a:t>
            </a:r>
            <a:r>
              <a:rPr lang="en-US" sz="1800" dirty="0" err="1">
                <a:effectLst/>
                <a:latin typeface="Times New Roman" panose="02020603050405020304" pitchFamily="18" charset="0"/>
                <a:ea typeface="Calibri" panose="020F0502020204030204" pitchFamily="34" charset="0"/>
              </a:rPr>
              <a:t>AniWorld</a:t>
            </a:r>
            <a:r>
              <a:rPr lang="en-US" sz="1800" dirty="0">
                <a:effectLst/>
                <a:latin typeface="Times New Roman" panose="02020603050405020304" pitchFamily="18" charset="0"/>
                <a:ea typeface="Calibri" panose="020F0502020204030204" pitchFamily="34" charset="0"/>
              </a:rPr>
              <a:t> after the verification. </a:t>
            </a:r>
            <a:endParaRPr lang="en-IN" sz="1800" dirty="0">
              <a:effectLst/>
              <a:latin typeface="Arial" panose="020B0604020202020204" pitchFamily="34" charset="0"/>
              <a:ea typeface="Arial Unicode MS"/>
            </a:endParaRPr>
          </a:p>
          <a:p>
            <a:pPr marL="0" marR="0" indent="0">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rPr>
              <a:t>	Sign up and sign in services are provided for the user. In case of any query or dispute, admin can be contacted.</a:t>
            </a:r>
            <a:endParaRPr lang="en-IN" sz="1800" dirty="0">
              <a:effectLst/>
              <a:latin typeface="Arial" panose="020B0604020202020204" pitchFamily="34" charset="0"/>
              <a:ea typeface="Arial Unicode MS"/>
            </a:endParaRPr>
          </a:p>
          <a:p>
            <a:endParaRPr lang="en-IN" dirty="0"/>
          </a:p>
        </p:txBody>
      </p:sp>
    </p:spTree>
    <p:extLst>
      <p:ext uri="{BB962C8B-B14F-4D97-AF65-F5344CB8AC3E}">
        <p14:creationId xmlns:p14="http://schemas.microsoft.com/office/powerpoint/2010/main" val="197034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D6AC-5AA3-4EE1-BFA5-97EBEDC02FA7}"/>
              </a:ext>
            </a:extLst>
          </p:cNvPr>
          <p:cNvSpPr>
            <a:spLocks noGrp="1"/>
          </p:cNvSpPr>
          <p:nvPr>
            <p:ph type="title"/>
          </p:nvPr>
        </p:nvSpPr>
        <p:spPr>
          <a:xfrm>
            <a:off x="1484311" y="685800"/>
            <a:ext cx="6796089" cy="1752599"/>
          </a:xfrm>
        </p:spPr>
        <p:txBody>
          <a:bodyPr/>
          <a:lstStyle/>
          <a:p>
            <a:r>
              <a:rPr lang="en-US" b="1" dirty="0"/>
              <a:t>Software Requirements </a:t>
            </a:r>
            <a:endParaRPr lang="en-IN" b="1" dirty="0"/>
          </a:p>
        </p:txBody>
      </p:sp>
      <p:sp>
        <p:nvSpPr>
          <p:cNvPr id="3" name="Content Placeholder 2">
            <a:extLst>
              <a:ext uri="{FF2B5EF4-FFF2-40B4-BE49-F238E27FC236}">
                <a16:creationId xmlns:a16="http://schemas.microsoft.com/office/drawing/2014/main" id="{5D3A9D3E-9883-4BD3-A9F8-7919090BD752}"/>
              </a:ext>
            </a:extLst>
          </p:cNvPr>
          <p:cNvSpPr>
            <a:spLocks noGrp="1"/>
          </p:cNvSpPr>
          <p:nvPr>
            <p:ph idx="1"/>
          </p:nvPr>
        </p:nvSpPr>
        <p:spPr>
          <a:xfrm>
            <a:off x="2336800" y="2143761"/>
            <a:ext cx="9166223" cy="3068319"/>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Django</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VScode</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PostgreSQL</a:t>
            </a:r>
            <a:endParaRPr lang="en-IN" sz="18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rPr>
              <a:t>PGadmin</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3741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356D-3DAF-47D2-AA37-5A434AAB1941}"/>
              </a:ext>
            </a:extLst>
          </p:cNvPr>
          <p:cNvSpPr>
            <a:spLocks noGrp="1"/>
          </p:cNvSpPr>
          <p:nvPr>
            <p:ph type="title"/>
          </p:nvPr>
        </p:nvSpPr>
        <p:spPr>
          <a:xfrm>
            <a:off x="1484311" y="685801"/>
            <a:ext cx="7476809" cy="1457960"/>
          </a:xfrm>
        </p:spPr>
        <p:txBody>
          <a:bodyPr/>
          <a:lstStyle/>
          <a:p>
            <a:r>
              <a:rPr lang="en-US" b="1" dirty="0"/>
              <a:t>Technologies used in Project</a:t>
            </a:r>
            <a:endParaRPr lang="en-IN" b="1" dirty="0"/>
          </a:p>
        </p:txBody>
      </p:sp>
      <p:sp>
        <p:nvSpPr>
          <p:cNvPr id="3" name="Content Placeholder 2">
            <a:extLst>
              <a:ext uri="{FF2B5EF4-FFF2-40B4-BE49-F238E27FC236}">
                <a16:creationId xmlns:a16="http://schemas.microsoft.com/office/drawing/2014/main" id="{49A6C20B-0DB5-413F-8E49-DFF9503E7AAE}"/>
              </a:ext>
            </a:extLst>
          </p:cNvPr>
          <p:cNvSpPr>
            <a:spLocks noGrp="1"/>
          </p:cNvSpPr>
          <p:nvPr>
            <p:ph idx="1"/>
          </p:nvPr>
        </p:nvSpPr>
        <p:spPr>
          <a:xfrm>
            <a:off x="1950720" y="2296161"/>
            <a:ext cx="9552303" cy="3495040"/>
          </a:xfrm>
        </p:spPr>
        <p:txBody>
          <a:bodyPr anchor="t"/>
          <a:lstStyle/>
          <a:p>
            <a:r>
              <a:rPr lang="en-US" dirty="0"/>
              <a:t>HTML</a:t>
            </a:r>
          </a:p>
          <a:p>
            <a:r>
              <a:rPr lang="en-US" dirty="0"/>
              <a:t>CSS</a:t>
            </a:r>
          </a:p>
          <a:p>
            <a:r>
              <a:rPr lang="en-US" dirty="0"/>
              <a:t>JavaScript</a:t>
            </a:r>
          </a:p>
          <a:p>
            <a:r>
              <a:rPr lang="en-US" dirty="0"/>
              <a:t>Django</a:t>
            </a:r>
          </a:p>
          <a:p>
            <a:r>
              <a:rPr lang="en-US" dirty="0" err="1"/>
              <a:t>Pgadmin</a:t>
            </a:r>
            <a:endParaRPr lang="en-US" dirty="0"/>
          </a:p>
        </p:txBody>
      </p:sp>
    </p:spTree>
    <p:extLst>
      <p:ext uri="{BB962C8B-B14F-4D97-AF65-F5344CB8AC3E}">
        <p14:creationId xmlns:p14="http://schemas.microsoft.com/office/powerpoint/2010/main" val="374363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67FE-2389-4C11-AF8E-F6BD264F88E9}"/>
              </a:ext>
            </a:extLst>
          </p:cNvPr>
          <p:cNvSpPr>
            <a:spLocks noGrp="1"/>
          </p:cNvSpPr>
          <p:nvPr>
            <p:ph type="title"/>
          </p:nvPr>
        </p:nvSpPr>
        <p:spPr>
          <a:xfrm>
            <a:off x="1484311" y="685800"/>
            <a:ext cx="7243129" cy="1752599"/>
          </a:xfrm>
        </p:spPr>
        <p:txBody>
          <a:bodyPr/>
          <a:lstStyle/>
          <a:p>
            <a:r>
              <a:rPr lang="en-US" b="1" dirty="0"/>
              <a:t>Non Functional Requirements </a:t>
            </a:r>
            <a:endParaRPr lang="en-IN" b="1" dirty="0"/>
          </a:p>
        </p:txBody>
      </p:sp>
      <p:sp>
        <p:nvSpPr>
          <p:cNvPr id="3" name="Content Placeholder 2">
            <a:extLst>
              <a:ext uri="{FF2B5EF4-FFF2-40B4-BE49-F238E27FC236}">
                <a16:creationId xmlns:a16="http://schemas.microsoft.com/office/drawing/2014/main" id="{3BAC0F80-0AED-4D1E-9914-AD8AC148A421}"/>
              </a:ext>
            </a:extLst>
          </p:cNvPr>
          <p:cNvSpPr>
            <a:spLocks noGrp="1"/>
          </p:cNvSpPr>
          <p:nvPr>
            <p:ph idx="1"/>
          </p:nvPr>
        </p:nvSpPr>
        <p:spPr>
          <a:xfrm>
            <a:off x="1706880" y="2179319"/>
            <a:ext cx="9796144" cy="3124201"/>
          </a:xfrm>
        </p:spPr>
        <p:txBody>
          <a:bodyPr>
            <a:normAutofit fontScale="92500" lnSpcReduction="10000"/>
          </a:bodyPr>
          <a:lstStyle/>
          <a:p>
            <a:pPr marL="0" marR="0" algn="just">
              <a:lnSpc>
                <a:spcPct val="150000"/>
              </a:lnSpc>
              <a:spcBef>
                <a:spcPts val="0"/>
              </a:spcBef>
              <a:spcAft>
                <a:spcPts val="600"/>
              </a:spcAft>
            </a:pPr>
            <a:r>
              <a:rPr lang="en-IN" sz="1800" dirty="0">
                <a:effectLst/>
                <a:latin typeface="Times New Roman" panose="02020603050405020304" pitchFamily="18" charset="0"/>
                <a:ea typeface="Calibri" panose="020F0502020204030204" pitchFamily="34" charset="0"/>
              </a:rPr>
              <a:t>The Non-Functional Requirements of the project are:-</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Wingdings" panose="05000000000000000000" pitchFamily="2" charset="2"/>
              </a:rPr>
              <a:t>Privacy and security.</a:t>
            </a:r>
            <a:endParaRPr lang="en-IN" sz="1800" dirty="0">
              <a:effectLst/>
              <a:latin typeface="Times New Roman" panose="02020603050405020304" pitchFamily="18" charset="0"/>
              <a:ea typeface="Times New Roman" panose="02020603050405020304" pitchFamily="18" charset="0"/>
              <a:cs typeface="Wingdings" panose="05000000000000000000" pitchFamily="2" charset="2"/>
            </a:endParaRPr>
          </a:p>
          <a:p>
            <a:pPr marL="342900" marR="0" lvl="0" indent="-342900" algn="just">
              <a:lnSpc>
                <a:spcPct val="150000"/>
              </a:lnSpc>
              <a:spcBef>
                <a:spcPts val="0"/>
              </a:spcBef>
              <a:spcAft>
                <a:spcPts val="6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Wingdings" panose="05000000000000000000" pitchFamily="2" charset="2"/>
              </a:rPr>
              <a:t>Easy to use.</a:t>
            </a:r>
            <a:endParaRPr lang="en-IN" sz="1800" dirty="0">
              <a:effectLst/>
              <a:latin typeface="Times New Roman" panose="02020603050405020304" pitchFamily="18" charset="0"/>
              <a:ea typeface="Times New Roman" panose="02020603050405020304" pitchFamily="18" charset="0"/>
              <a:cs typeface="Wingdings" panose="05000000000000000000" pitchFamily="2" charset="2"/>
            </a:endParaRPr>
          </a:p>
          <a:p>
            <a:pPr marL="342900" marR="0" lvl="0" indent="-342900" algn="just">
              <a:lnSpc>
                <a:spcPct val="150000"/>
              </a:lnSpc>
              <a:spcBef>
                <a:spcPts val="0"/>
              </a:spcBef>
              <a:spcAft>
                <a:spcPts val="6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Wingdings" panose="05000000000000000000" pitchFamily="2" charset="2"/>
              </a:rPr>
              <a:t>Fast response to any activity.</a:t>
            </a:r>
            <a:endParaRPr lang="en-IN" sz="1800" dirty="0">
              <a:effectLst/>
              <a:latin typeface="Times New Roman" panose="02020603050405020304" pitchFamily="18" charset="0"/>
              <a:ea typeface="Times New Roman" panose="02020603050405020304" pitchFamily="18" charset="0"/>
              <a:cs typeface="Wingdings" panose="05000000000000000000" pitchFamily="2" charset="2"/>
            </a:endParaRPr>
          </a:p>
          <a:p>
            <a:pPr marL="342900" marR="0" lvl="0" indent="-342900" algn="just">
              <a:lnSpc>
                <a:spcPct val="150000"/>
              </a:lnSpc>
              <a:spcBef>
                <a:spcPts val="0"/>
              </a:spcBef>
              <a:spcAft>
                <a:spcPts val="6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Wingdings" panose="05000000000000000000" pitchFamily="2" charset="2"/>
              </a:rPr>
              <a:t>Attractive and User friendly system and setup.</a:t>
            </a:r>
            <a:endParaRPr lang="en-IN" sz="1800" dirty="0">
              <a:effectLst/>
              <a:latin typeface="Times New Roman" panose="02020603050405020304" pitchFamily="18" charset="0"/>
              <a:ea typeface="Times New Roman" panose="02020603050405020304" pitchFamily="18" charset="0"/>
              <a:cs typeface="Wingdings" panose="05000000000000000000" pitchFamily="2" charset="2"/>
            </a:endParaRPr>
          </a:p>
          <a:p>
            <a:pPr marL="342900" marR="0" lvl="0" indent="-342900" algn="just">
              <a:lnSpc>
                <a:spcPct val="150000"/>
              </a:lnSpc>
              <a:spcBef>
                <a:spcPts val="0"/>
              </a:spcBef>
              <a:spcAft>
                <a:spcPts val="6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Wingdings" panose="05000000000000000000" pitchFamily="2" charset="2"/>
              </a:rPr>
              <a:t>Platform independent.</a:t>
            </a:r>
            <a:endParaRPr lang="en-IN" sz="1800" dirty="0">
              <a:effectLst/>
              <a:latin typeface="Times New Roman" panose="02020603050405020304" pitchFamily="18" charset="0"/>
              <a:ea typeface="Times New Roman" panose="02020603050405020304" pitchFamily="18" charset="0"/>
              <a:cs typeface="Wingdings" panose="05000000000000000000" pitchFamily="2" charset="2"/>
            </a:endParaRPr>
          </a:p>
          <a:p>
            <a:r>
              <a:rPr lang="en-IN" sz="1800" dirty="0">
                <a:effectLst/>
                <a:latin typeface="Times New Roman" panose="02020603050405020304" pitchFamily="18" charset="0"/>
                <a:ea typeface="Calibri" panose="020F0502020204030204" pitchFamily="34" charset="0"/>
              </a:rPr>
              <a:t> Reliability</a:t>
            </a:r>
            <a:endParaRPr lang="en-IN" dirty="0"/>
          </a:p>
        </p:txBody>
      </p:sp>
    </p:spTree>
    <p:extLst>
      <p:ext uri="{BB962C8B-B14F-4D97-AF65-F5344CB8AC3E}">
        <p14:creationId xmlns:p14="http://schemas.microsoft.com/office/powerpoint/2010/main" val="123163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3832A-1DA4-4B4B-B0E7-10E894CA296F}"/>
              </a:ext>
            </a:extLst>
          </p:cNvPr>
          <p:cNvSpPr>
            <a:spLocks noGrp="1"/>
          </p:cNvSpPr>
          <p:nvPr>
            <p:ph type="title"/>
          </p:nvPr>
        </p:nvSpPr>
        <p:spPr>
          <a:xfrm>
            <a:off x="1484313" y="660401"/>
            <a:ext cx="10018709" cy="1239520"/>
          </a:xfrm>
        </p:spPr>
        <p:txBody>
          <a:bodyPr anchor="ctr"/>
          <a:lstStyle/>
          <a:p>
            <a:pPr algn="l"/>
            <a:r>
              <a:rPr lang="en-US" sz="3200" b="1" dirty="0">
                <a:latin typeface="Times New Roman" pitchFamily="18" charset="0"/>
                <a:cs typeface="Times New Roman" pitchFamily="18" charset="0"/>
              </a:rPr>
              <a:t>Agile SDLC  model</a:t>
            </a:r>
            <a:endParaRPr lang="en-IN" b="1" dirty="0"/>
          </a:p>
        </p:txBody>
      </p:sp>
      <p:sp>
        <p:nvSpPr>
          <p:cNvPr id="9" name="Text Placeholder 8">
            <a:extLst>
              <a:ext uri="{FF2B5EF4-FFF2-40B4-BE49-F238E27FC236}">
                <a16:creationId xmlns:a16="http://schemas.microsoft.com/office/drawing/2014/main" id="{702366E5-EAF2-4333-8E34-801F1295E604}"/>
              </a:ext>
            </a:extLst>
          </p:cNvPr>
          <p:cNvSpPr>
            <a:spLocks noGrp="1"/>
          </p:cNvSpPr>
          <p:nvPr>
            <p:ph type="body" idx="1"/>
          </p:nvPr>
        </p:nvSpPr>
        <p:spPr>
          <a:xfrm>
            <a:off x="1484312" y="2316480"/>
            <a:ext cx="10018710" cy="3321302"/>
          </a:xfrm>
        </p:spPr>
        <p:txBody>
          <a:bodyPr>
            <a:normAutofit lnSpcReduction="10000"/>
          </a:bodyPr>
          <a:lstStyle/>
          <a:p>
            <a:pPr algn="l" eaLnBrk="1" hangingPunct="1">
              <a:buFont typeface="Arial" charset="0"/>
              <a:buChar char="•"/>
              <a:defRPr/>
            </a:pPr>
            <a:r>
              <a:rPr lang="en-US" altLang="en-US" sz="2800" dirty="0">
                <a:latin typeface="+mn-lt"/>
                <a:cs typeface="Arial" charset="0"/>
              </a:rPr>
              <a:t>Fast release of the first product   version</a:t>
            </a:r>
          </a:p>
          <a:p>
            <a:pPr algn="l" eaLnBrk="1" hangingPunct="1">
              <a:buFont typeface="Arial" charset="0"/>
              <a:buChar char="•"/>
              <a:defRPr/>
            </a:pPr>
            <a:endParaRPr lang="en-US" altLang="en-US" sz="2800" dirty="0">
              <a:latin typeface="+mn-lt"/>
              <a:cs typeface="Arial" charset="0"/>
            </a:endParaRPr>
          </a:p>
          <a:p>
            <a:pPr algn="l" eaLnBrk="1" hangingPunct="1">
              <a:buFont typeface="Arial" charset="0"/>
              <a:buChar char="•"/>
              <a:defRPr/>
            </a:pPr>
            <a:r>
              <a:rPr lang="en-US" altLang="en-US" sz="2800" dirty="0">
                <a:latin typeface="+mn-lt"/>
                <a:cs typeface="Arial" charset="0"/>
              </a:rPr>
              <a:t>Risks are minimized thanks to the flexible change process</a:t>
            </a:r>
          </a:p>
          <a:p>
            <a:pPr algn="l" eaLnBrk="1" hangingPunct="1">
              <a:buFont typeface="Arial" charset="0"/>
              <a:buChar char="•"/>
              <a:defRPr/>
            </a:pPr>
            <a:endParaRPr lang="en-US" altLang="en-US" sz="2800" dirty="0">
              <a:latin typeface="+mn-lt"/>
              <a:cs typeface="Arial" charset="0"/>
            </a:endParaRPr>
          </a:p>
          <a:p>
            <a:pPr algn="l" eaLnBrk="1" hangingPunct="1">
              <a:buFont typeface="Arial" charset="0"/>
              <a:buChar char="•"/>
              <a:defRPr/>
            </a:pPr>
            <a:r>
              <a:rPr lang="en-US" altLang="en-US" sz="2800" dirty="0">
                <a:latin typeface="+mn-lt"/>
                <a:cs typeface="Arial" charset="0"/>
              </a:rPr>
              <a:t>Unlike the Waterfall model, it requires only initial planning to start the project</a:t>
            </a:r>
          </a:p>
          <a:p>
            <a:pPr algn="l"/>
            <a:endParaRPr lang="en-IN" dirty="0"/>
          </a:p>
        </p:txBody>
      </p:sp>
    </p:spTree>
    <p:extLst>
      <p:ext uri="{BB962C8B-B14F-4D97-AF65-F5344CB8AC3E}">
        <p14:creationId xmlns:p14="http://schemas.microsoft.com/office/powerpoint/2010/main" val="24886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05101-7590-4849-A8AD-634189A6E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1625601"/>
            <a:ext cx="6505575"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79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F67296-3BCD-4196-93D8-3EBEC171D077}"/>
              </a:ext>
            </a:extLst>
          </p:cNvPr>
          <p:cNvSpPr>
            <a:spLocks noGrp="1"/>
          </p:cNvSpPr>
          <p:nvPr>
            <p:ph type="title"/>
          </p:nvPr>
        </p:nvSpPr>
        <p:spPr/>
        <p:txBody>
          <a:bodyPr/>
          <a:lstStyle/>
          <a:p>
            <a:pPr algn="l"/>
            <a:r>
              <a:rPr lang="en-US" sz="4000" b="1" dirty="0">
                <a:latin typeface="Times New Roman" pitchFamily="18" charset="0"/>
                <a:cs typeface="Times New Roman" pitchFamily="18" charset="0"/>
              </a:rPr>
              <a:t>Reference</a:t>
            </a:r>
            <a:endParaRPr lang="en-IN" dirty="0"/>
          </a:p>
        </p:txBody>
      </p:sp>
      <p:sp>
        <p:nvSpPr>
          <p:cNvPr id="5" name="Content Placeholder 4">
            <a:extLst>
              <a:ext uri="{FF2B5EF4-FFF2-40B4-BE49-F238E27FC236}">
                <a16:creationId xmlns:a16="http://schemas.microsoft.com/office/drawing/2014/main" id="{A91386C6-B6A2-49A3-AF09-5B7D1F1F55CA}"/>
              </a:ext>
            </a:extLst>
          </p:cNvPr>
          <p:cNvSpPr>
            <a:spLocks noGrp="1"/>
          </p:cNvSpPr>
          <p:nvPr>
            <p:ph idx="1"/>
          </p:nvPr>
        </p:nvSpPr>
        <p:spPr>
          <a:xfrm>
            <a:off x="1484310" y="2345883"/>
            <a:ext cx="10018713" cy="3445317"/>
          </a:xfrm>
        </p:spPr>
        <p:txBody>
          <a:bodyPr/>
          <a:lstStyle/>
          <a:p>
            <a:pPr marL="0" marR="0">
              <a:lnSpc>
                <a:spcPct val="150000"/>
              </a:lnSpc>
              <a:spcBef>
                <a:spcPts val="600"/>
              </a:spcBef>
              <a:spcAft>
                <a:spcPts val="600"/>
              </a:spcAft>
            </a:pPr>
            <a:r>
              <a:rPr lang="en-US" sz="1800" b="1" u="sng" dirty="0">
                <a:solidFill>
                  <a:srgbClr val="0563C1"/>
                </a:solidFill>
                <a:effectLst/>
                <a:latin typeface="Times New Roman" panose="02020603050405020304" pitchFamily="18" charset="0"/>
                <a:ea typeface="Times New Roman" panose="02020603050405020304" pitchFamily="18" charset="0"/>
                <a:hlinkClick r:id="rId2"/>
              </a:rPr>
              <a:t>          www.google.com</a:t>
            </a:r>
            <a:endParaRPr lang="en-IN" sz="1800" dirty="0">
              <a:effectLst/>
              <a:latin typeface="Times New Roman" panose="02020603050405020304" pitchFamily="18" charset="0"/>
              <a:ea typeface="Times New Roman" panose="02020603050405020304" pitchFamily="18" charset="0"/>
            </a:endParaRPr>
          </a:p>
          <a:p>
            <a:pPr marL="0" marR="0" indent="0">
              <a:lnSpc>
                <a:spcPct val="150000"/>
              </a:lnSpc>
              <a:spcBef>
                <a:spcPts val="600"/>
              </a:spcBef>
              <a:spcAft>
                <a:spcPts val="600"/>
              </a:spcAft>
              <a:buNone/>
            </a:pPr>
            <a:r>
              <a:rPr lang="en-US" sz="1800" b="1" dirty="0">
                <a:effectLst/>
                <a:latin typeface="Times New Roman" panose="02020603050405020304" pitchFamily="18" charset="0"/>
                <a:ea typeface="Times New Roman" panose="02020603050405020304" pitchFamily="18" charset="0"/>
              </a:rPr>
              <a:t>		web.learncodeonline.in</a:t>
            </a:r>
            <a:endParaRPr lang="en-IN" sz="18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www.W3school.com</a:t>
            </a:r>
            <a:endParaRPr lang="en-IN" sz="1800" dirty="0">
              <a:effectLst/>
              <a:latin typeface="Times New Roman" panose="02020603050405020304" pitchFamily="18" charset="0"/>
              <a:ea typeface="Times New Roman" panose="02020603050405020304" pitchFamily="18" charset="0"/>
            </a:endParaRPr>
          </a:p>
          <a:p>
            <a:pPr marL="457200" marR="0" indent="457200">
              <a:lnSpc>
                <a:spcPct val="15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django</a:t>
            </a:r>
            <a:r>
              <a:rPr lang="en-US" sz="1800" b="1" dirty="0">
                <a:effectLst/>
                <a:latin typeface="Times New Roman" panose="02020603050405020304" pitchFamily="18" charset="0"/>
                <a:ea typeface="Times New Roman" panose="02020603050405020304" pitchFamily="18" charset="0"/>
              </a:rPr>
              <a:t> documentation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30214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78FFF-E3E4-466B-8D57-273B2D5C0FDF}"/>
              </a:ext>
            </a:extLst>
          </p:cNvPr>
          <p:cNvSpPr>
            <a:spLocks noGrp="1"/>
          </p:cNvSpPr>
          <p:nvPr>
            <p:ph type="title"/>
          </p:nvPr>
        </p:nvSpPr>
        <p:spPr>
          <a:xfrm>
            <a:off x="1484311" y="1979720"/>
            <a:ext cx="10018713" cy="2379216"/>
          </a:xfrm>
        </p:spPr>
        <p:txBody>
          <a:bodyPr>
            <a:normAutofit/>
          </a:bodyPr>
          <a:lstStyle/>
          <a:p>
            <a:r>
              <a:rPr lang="en-US" sz="6600" dirty="0"/>
              <a:t>Thank You !!</a:t>
            </a:r>
            <a:endParaRPr lang="en-IN" sz="6600" dirty="0"/>
          </a:p>
        </p:txBody>
      </p:sp>
    </p:spTree>
    <p:extLst>
      <p:ext uri="{BB962C8B-B14F-4D97-AF65-F5344CB8AC3E}">
        <p14:creationId xmlns:p14="http://schemas.microsoft.com/office/powerpoint/2010/main" val="319277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7547-F7C5-431F-8428-DB3D60B787B6}"/>
              </a:ext>
            </a:extLst>
          </p:cNvPr>
          <p:cNvSpPr>
            <a:spLocks noGrp="1"/>
          </p:cNvSpPr>
          <p:nvPr>
            <p:ph type="ctrTitle"/>
          </p:nvPr>
        </p:nvSpPr>
        <p:spPr>
          <a:xfrm>
            <a:off x="3116061" y="648070"/>
            <a:ext cx="8211845" cy="3258105"/>
          </a:xfrm>
        </p:spPr>
        <p:txBody>
          <a:bodyPr anchor="ctr">
            <a:normAutofit/>
          </a:bodyPr>
          <a:lstStyle/>
          <a:p>
            <a:pPr algn="l"/>
            <a:r>
              <a:rPr lang="en-US" sz="8000" b="1" dirty="0" err="1">
                <a:solidFill>
                  <a:schemeClr val="accent4">
                    <a:lumMod val="75000"/>
                  </a:schemeClr>
                </a:solidFill>
              </a:rPr>
              <a:t>AniWorld</a:t>
            </a:r>
            <a:r>
              <a:rPr lang="en-US" sz="8000" b="1" dirty="0">
                <a:solidFill>
                  <a:schemeClr val="accent4">
                    <a:lumMod val="75000"/>
                  </a:schemeClr>
                </a:solidFill>
              </a:rPr>
              <a:t> ,</a:t>
            </a:r>
            <a:br>
              <a:rPr lang="en-US" sz="8000" dirty="0">
                <a:solidFill>
                  <a:schemeClr val="accent4">
                    <a:lumMod val="75000"/>
                  </a:schemeClr>
                </a:solidFill>
              </a:rPr>
            </a:br>
            <a:r>
              <a:rPr lang="en-US" sz="6700" dirty="0">
                <a:solidFill>
                  <a:schemeClr val="accent4">
                    <a:lumMod val="75000"/>
                  </a:schemeClr>
                </a:solidFill>
              </a:rPr>
              <a:t>The World of Animal</a:t>
            </a:r>
            <a:endParaRPr lang="en-IN" sz="6700" dirty="0">
              <a:solidFill>
                <a:schemeClr val="accent4">
                  <a:lumMod val="75000"/>
                </a:schemeClr>
              </a:solidFill>
            </a:endParaRPr>
          </a:p>
        </p:txBody>
      </p:sp>
      <p:sp>
        <p:nvSpPr>
          <p:cNvPr id="3" name="Subtitle 2">
            <a:extLst>
              <a:ext uri="{FF2B5EF4-FFF2-40B4-BE49-F238E27FC236}">
                <a16:creationId xmlns:a16="http://schemas.microsoft.com/office/drawing/2014/main" id="{4C244612-7131-4B1F-BB1F-DEEAA05B8F1E}"/>
              </a:ext>
            </a:extLst>
          </p:cNvPr>
          <p:cNvSpPr>
            <a:spLocks noGrp="1"/>
          </p:cNvSpPr>
          <p:nvPr>
            <p:ph type="subTitle" idx="1"/>
          </p:nvPr>
        </p:nvSpPr>
        <p:spPr>
          <a:xfrm>
            <a:off x="4515378" y="3996267"/>
            <a:ext cx="6981206" cy="1388534"/>
          </a:xfrm>
        </p:spPr>
        <p:txBody>
          <a:bodyPr>
            <a:normAutofit lnSpcReduction="10000"/>
          </a:bodyPr>
          <a:lstStyle/>
          <a:p>
            <a:r>
              <a:rPr lang="en-US" dirty="0"/>
              <a:t>Presented by </a:t>
            </a:r>
          </a:p>
          <a:p>
            <a:r>
              <a:rPr lang="en-US" dirty="0"/>
              <a:t>Jyoti Patankar</a:t>
            </a:r>
          </a:p>
          <a:p>
            <a:r>
              <a:rPr lang="en-US" dirty="0"/>
              <a:t>Manasvi </a:t>
            </a:r>
            <a:r>
              <a:rPr lang="en-US" dirty="0" err="1"/>
              <a:t>Sadhwani</a:t>
            </a:r>
            <a:endParaRPr lang="en-US" dirty="0"/>
          </a:p>
          <a:p>
            <a:endParaRPr lang="en-IN" dirty="0"/>
          </a:p>
        </p:txBody>
      </p:sp>
    </p:spTree>
    <p:extLst>
      <p:ext uri="{BB962C8B-B14F-4D97-AF65-F5344CB8AC3E}">
        <p14:creationId xmlns:p14="http://schemas.microsoft.com/office/powerpoint/2010/main" val="339875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EA1E-E8FD-43BE-9AB3-1C1399DFC414}"/>
              </a:ext>
            </a:extLst>
          </p:cNvPr>
          <p:cNvSpPr>
            <a:spLocks noGrp="1"/>
          </p:cNvSpPr>
          <p:nvPr>
            <p:ph type="title"/>
          </p:nvPr>
        </p:nvSpPr>
        <p:spPr/>
        <p:txBody>
          <a:bodyPr/>
          <a:lstStyle/>
          <a:p>
            <a:pPr algn="l"/>
            <a:r>
              <a:rPr lang="en-US" b="1" dirty="0"/>
              <a:t>Introduction</a:t>
            </a:r>
            <a:br>
              <a:rPr lang="en-US" b="1" dirty="0"/>
            </a:br>
            <a:endParaRPr lang="en-IN" b="1" dirty="0"/>
          </a:p>
        </p:txBody>
      </p:sp>
      <p:sp>
        <p:nvSpPr>
          <p:cNvPr id="3" name="Content Placeholder 2">
            <a:extLst>
              <a:ext uri="{FF2B5EF4-FFF2-40B4-BE49-F238E27FC236}">
                <a16:creationId xmlns:a16="http://schemas.microsoft.com/office/drawing/2014/main" id="{B84A2557-E4D3-4A68-9E35-7CEE2B528084}"/>
              </a:ext>
            </a:extLst>
          </p:cNvPr>
          <p:cNvSpPr>
            <a:spLocks noGrp="1"/>
          </p:cNvSpPr>
          <p:nvPr>
            <p:ph idx="1"/>
          </p:nvPr>
        </p:nvSpPr>
        <p:spPr>
          <a:xfrm>
            <a:off x="1484310" y="1249680"/>
            <a:ext cx="10018713" cy="5059679"/>
          </a:xfrm>
        </p:spPr>
        <p:txBody>
          <a:bodyPr/>
          <a:lstStyle/>
          <a:p>
            <a:pPr marL="0" indent="0">
              <a:buNone/>
            </a:pPr>
            <a:r>
              <a:rPr lang="en-US" sz="1800"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India alone is home to an estimated 30 million street dogs and has the world's highest rate of human  deaths from rabies. The biggest reason for the increasing population of stray dogs is open garbage. Municipal authorities deal with thousands of </a:t>
            </a:r>
            <a:r>
              <a:rPr lang="en-US" dirty="0" err="1">
                <a:effectLst/>
                <a:latin typeface="Times New Roman" panose="02020603050405020304" pitchFamily="18" charset="0"/>
                <a:ea typeface="Calibri" panose="020F0502020204030204" pitchFamily="34" charset="0"/>
              </a:rPr>
              <a:t>tonnes</a:t>
            </a:r>
            <a:r>
              <a:rPr lang="en-US" dirty="0">
                <a:effectLst/>
                <a:latin typeface="Times New Roman" panose="02020603050405020304" pitchFamily="18" charset="0"/>
                <a:ea typeface="Calibri" panose="020F0502020204030204" pitchFamily="34" charset="0"/>
              </a:rPr>
              <a:t> of garbage a day but are able to process less than half of it. Home composting and source segregation is yet to gain ground in India. That makes garbage a source of ready food for dogs. The only source of food for street dogs is garbage and their shelter is street. </a:t>
            </a:r>
            <a:endParaRPr lang="en-IN" dirty="0">
              <a:effectLst/>
              <a:latin typeface="Arial" panose="020B0604020202020204" pitchFamily="34" charset="0"/>
              <a:ea typeface="Arial Unicode MS"/>
            </a:endParaRPr>
          </a:p>
          <a:p>
            <a:pPr marL="0" indent="0">
              <a:buNone/>
            </a:pPr>
            <a:endParaRPr lang="en-IN" dirty="0"/>
          </a:p>
        </p:txBody>
      </p:sp>
    </p:spTree>
    <p:extLst>
      <p:ext uri="{BB962C8B-B14F-4D97-AF65-F5344CB8AC3E}">
        <p14:creationId xmlns:p14="http://schemas.microsoft.com/office/powerpoint/2010/main" val="366085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60C7-90A7-4C9E-87AE-45749BE158FB}"/>
              </a:ext>
            </a:extLst>
          </p:cNvPr>
          <p:cNvSpPr>
            <a:spLocks noGrp="1"/>
          </p:cNvSpPr>
          <p:nvPr>
            <p:ph type="title"/>
          </p:nvPr>
        </p:nvSpPr>
        <p:spPr>
          <a:xfrm>
            <a:off x="1484311" y="436881"/>
            <a:ext cx="10018713" cy="1330960"/>
          </a:xfrm>
        </p:spPr>
        <p:txBody>
          <a:bodyPr>
            <a:normAutofit/>
          </a:bodyPr>
          <a:lstStyle/>
          <a:p>
            <a:pPr algn="l"/>
            <a:r>
              <a:rPr lang="en-US" sz="3200" b="1" dirty="0"/>
              <a:t>Need</a:t>
            </a:r>
            <a:endParaRPr lang="en-IN" sz="3200" b="1" dirty="0"/>
          </a:p>
        </p:txBody>
      </p:sp>
      <p:sp>
        <p:nvSpPr>
          <p:cNvPr id="3" name="Content Placeholder 2">
            <a:extLst>
              <a:ext uri="{FF2B5EF4-FFF2-40B4-BE49-F238E27FC236}">
                <a16:creationId xmlns:a16="http://schemas.microsoft.com/office/drawing/2014/main" id="{13612A6D-41C8-40B1-A8E0-DD962D92BE80}"/>
              </a:ext>
            </a:extLst>
          </p:cNvPr>
          <p:cNvSpPr>
            <a:spLocks noGrp="1"/>
          </p:cNvSpPr>
          <p:nvPr>
            <p:ph idx="1"/>
          </p:nvPr>
        </p:nvSpPr>
        <p:spPr>
          <a:xfrm>
            <a:off x="1860230" y="1663699"/>
            <a:ext cx="10018713" cy="3708400"/>
          </a:xfrm>
        </p:spPr>
        <p:txBody>
          <a:bodyPr>
            <a:normAutofit/>
          </a:bodyPr>
          <a:lstStyle/>
          <a:p>
            <a:pPr marL="0" marR="0" indent="0">
              <a:lnSpc>
                <a:spcPct val="150000"/>
              </a:lnSpc>
              <a:spcBef>
                <a:spcPts val="0"/>
              </a:spcBef>
              <a:spcAft>
                <a:spcPts val="0"/>
              </a:spcAft>
              <a:buNone/>
            </a:pPr>
            <a:r>
              <a:rPr lang="en-IN" sz="2800" dirty="0">
                <a:effectLst/>
                <a:latin typeface="Times New Roman" panose="02020603050405020304" pitchFamily="18" charset="0"/>
                <a:ea typeface="Calibri" panose="020F0502020204030204" pitchFamily="34" charset="0"/>
              </a:rPr>
              <a:t>The street animals need to be saved from ill treatments, weather conditions, food shortages and a lot more. We need a proper system to provide all the needed services for these animals. A bunch of people should come together with their services which can be paid as well as free of cost to rescue and save the animals.</a:t>
            </a:r>
            <a:endParaRPr lang="en-IN" sz="2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942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3FD4-4115-44AB-BBFB-6385C52EE00D}"/>
              </a:ext>
            </a:extLst>
          </p:cNvPr>
          <p:cNvSpPr>
            <a:spLocks noGrp="1"/>
          </p:cNvSpPr>
          <p:nvPr>
            <p:ph type="title"/>
          </p:nvPr>
        </p:nvSpPr>
        <p:spPr>
          <a:xfrm>
            <a:off x="1484311" y="1107439"/>
            <a:ext cx="10018713" cy="1828801"/>
          </a:xfrm>
        </p:spPr>
        <p:txBody>
          <a:bodyPr>
            <a:noAutofit/>
          </a:bodyPr>
          <a:lstStyle/>
          <a:p>
            <a:pPr marL="0" marR="0" algn="l">
              <a:lnSpc>
                <a:spcPct val="150000"/>
              </a:lnSpc>
              <a:spcBef>
                <a:spcPts val="0"/>
              </a:spcBef>
              <a:spcAft>
                <a:spcPts val="0"/>
              </a:spcAft>
            </a:pPr>
            <a:r>
              <a:rPr lang="en-IN" sz="3200" b="1" u="sng" dirty="0">
                <a:effectLst/>
                <a:latin typeface="Times New Roman" panose="02020603050405020304" pitchFamily="18" charset="0"/>
                <a:ea typeface="Calibri" panose="020F0502020204030204" pitchFamily="34" charset="0"/>
              </a:rPr>
              <a:t>Problem </a:t>
            </a:r>
            <a:r>
              <a:rPr lang="en-IN" sz="2800" b="1" u="sng" dirty="0">
                <a:effectLst/>
                <a:latin typeface="Times New Roman" panose="02020603050405020304" pitchFamily="18" charset="0"/>
                <a:ea typeface="Calibri" panose="020F0502020204030204" pitchFamily="34" charset="0"/>
              </a:rPr>
              <a:t>Description</a:t>
            </a:r>
            <a:br>
              <a:rPr lang="en-IN" sz="2400" dirty="0">
                <a:effectLst/>
                <a:latin typeface="Times New Roman" panose="02020603050405020304" pitchFamily="18" charset="0"/>
                <a:ea typeface="Times New Roman" panose="02020603050405020304" pitchFamily="18" charset="0"/>
              </a:rPr>
            </a:br>
            <a:r>
              <a:rPr lang="en-IN" sz="2400" b="1" u="none" strike="noStrike" dirty="0">
                <a:effectLst/>
                <a:latin typeface="Times New Roman" panose="02020603050405020304" pitchFamily="18" charset="0"/>
                <a:ea typeface="Calibri" panose="020F0502020204030204" pitchFamily="34" charset="0"/>
              </a:rPr>
              <a:t> </a:t>
            </a:r>
            <a:br>
              <a:rPr lang="en-IN" sz="240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9FE725EB-2FB4-405B-9098-618A084C7E98}"/>
              </a:ext>
            </a:extLst>
          </p:cNvPr>
          <p:cNvSpPr>
            <a:spLocks noGrp="1"/>
          </p:cNvSpPr>
          <p:nvPr>
            <p:ph idx="1"/>
          </p:nvPr>
        </p:nvSpPr>
        <p:spPr>
          <a:xfrm>
            <a:off x="1484311" y="2032000"/>
            <a:ext cx="10018713" cy="2793999"/>
          </a:xfrm>
        </p:spPr>
        <p:txBody>
          <a:bodyPr/>
          <a:lstStyle/>
          <a:p>
            <a:pPr marL="0" marR="0" indent="0">
              <a:lnSpc>
                <a:spcPct val="150000"/>
              </a:lnSpc>
              <a:spcBef>
                <a:spcPts val="0"/>
              </a:spcBef>
              <a:spcAft>
                <a:spcPts val="0"/>
              </a:spcAft>
              <a:buNone/>
            </a:pPr>
            <a:r>
              <a:rPr lang="en-IN" sz="1800" b="1" u="none" strike="noStrike"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2800" dirty="0">
                <a:effectLst/>
                <a:latin typeface="Times New Roman" panose="02020603050405020304" pitchFamily="18" charset="0"/>
                <a:ea typeface="Calibri" panose="020F0502020204030204" pitchFamily="34" charset="0"/>
              </a:rPr>
              <a:t>After understanding the current scenarios and pass surveys we can conclude that the animals around us are continuously being ill treated and their rescue is must. Some government as well as private </a:t>
            </a:r>
            <a:r>
              <a:rPr lang="en-US" sz="2800" dirty="0" err="1">
                <a:effectLst/>
                <a:latin typeface="Times New Roman" panose="02020603050405020304" pitchFamily="18" charset="0"/>
                <a:ea typeface="Calibri" panose="020F0502020204030204" pitchFamily="34" charset="0"/>
              </a:rPr>
              <a:t>organisations</a:t>
            </a:r>
            <a:r>
              <a:rPr lang="en-US" sz="2800" dirty="0">
                <a:effectLst/>
                <a:latin typeface="Times New Roman" panose="02020603050405020304" pitchFamily="18" charset="0"/>
                <a:ea typeface="Calibri" panose="020F0502020204030204" pitchFamily="34" charset="0"/>
              </a:rPr>
              <a:t> are taking an initiative to provide food shelter and save the street animals </a:t>
            </a:r>
            <a:endParaRPr lang="en-IN" sz="2800" dirty="0"/>
          </a:p>
        </p:txBody>
      </p:sp>
    </p:spTree>
    <p:extLst>
      <p:ext uri="{BB962C8B-B14F-4D97-AF65-F5344CB8AC3E}">
        <p14:creationId xmlns:p14="http://schemas.microsoft.com/office/powerpoint/2010/main" val="118500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B173-202D-4EBB-9175-71F5B67C34ED}"/>
              </a:ext>
            </a:extLst>
          </p:cNvPr>
          <p:cNvSpPr>
            <a:spLocks noGrp="1"/>
          </p:cNvSpPr>
          <p:nvPr>
            <p:ph type="title"/>
          </p:nvPr>
        </p:nvSpPr>
        <p:spPr/>
        <p:txBody>
          <a:bodyPr/>
          <a:lstStyle/>
          <a:p>
            <a:pPr algn="l"/>
            <a:r>
              <a:rPr lang="en-US" b="1" dirty="0"/>
              <a:t>Solution</a:t>
            </a:r>
            <a:endParaRPr lang="en-IN" b="1" dirty="0"/>
          </a:p>
        </p:txBody>
      </p:sp>
      <p:sp>
        <p:nvSpPr>
          <p:cNvPr id="3" name="Content Placeholder 2">
            <a:extLst>
              <a:ext uri="{FF2B5EF4-FFF2-40B4-BE49-F238E27FC236}">
                <a16:creationId xmlns:a16="http://schemas.microsoft.com/office/drawing/2014/main" id="{E5A18099-87EC-4057-A7CB-472EE2E9D5FA}"/>
              </a:ext>
            </a:extLst>
          </p:cNvPr>
          <p:cNvSpPr>
            <a:spLocks noGrp="1"/>
          </p:cNvSpPr>
          <p:nvPr>
            <p:ph idx="1"/>
          </p:nvPr>
        </p:nvSpPr>
        <p:spPr>
          <a:xfrm>
            <a:off x="1484310" y="2265681"/>
            <a:ext cx="10018713" cy="3525520"/>
          </a:xfrm>
        </p:spPr>
        <p:txBody>
          <a:bodyPr>
            <a:normAutofit fontScale="92500"/>
          </a:bodyPr>
          <a:lstStyle/>
          <a:p>
            <a:pPr marL="0" marR="0" indent="0">
              <a:lnSpc>
                <a:spcPct val="150000"/>
              </a:lnSpc>
              <a:spcBef>
                <a:spcPts val="0"/>
              </a:spcBef>
              <a:spcAft>
                <a:spcPts val="0"/>
              </a:spcAft>
              <a:buNone/>
            </a:pPr>
            <a:r>
              <a:rPr lang="en-US" dirty="0">
                <a:latin typeface="Times New Roman" panose="02020603050405020304" pitchFamily="18" charset="0"/>
                <a:ea typeface="Calibri" panose="020F0502020204030204" pitchFamily="34" charset="0"/>
              </a:rPr>
              <a:t>Providing </a:t>
            </a:r>
            <a:r>
              <a:rPr lang="en-US" dirty="0">
                <a:effectLst/>
                <a:latin typeface="Times New Roman" panose="02020603050405020304" pitchFamily="18" charset="0"/>
                <a:ea typeface="Calibri" panose="020F0502020204030204" pitchFamily="34" charset="0"/>
              </a:rPr>
              <a:t>all the services is a difficult task because neither some </a:t>
            </a:r>
            <a:r>
              <a:rPr lang="en-US" dirty="0" err="1">
                <a:effectLst/>
                <a:latin typeface="Times New Roman" panose="02020603050405020304" pitchFamily="18" charset="0"/>
                <a:ea typeface="Calibri" panose="020F0502020204030204" pitchFamily="34" charset="0"/>
              </a:rPr>
              <a:t>organisations</a:t>
            </a:r>
            <a:r>
              <a:rPr lang="en-US" dirty="0">
                <a:effectLst/>
                <a:latin typeface="Times New Roman" panose="02020603050405020304" pitchFamily="18" charset="0"/>
                <a:ea typeface="Calibri" panose="020F0502020204030204" pitchFamily="34" charset="0"/>
              </a:rPr>
              <a:t> and common people want to take any initiative and want to make efforts for the ones who are unspoken. The challenging part is to provide all the services through one platform and the complete cooperation and coordination of all the people and </a:t>
            </a:r>
            <a:r>
              <a:rPr lang="en-US" dirty="0" err="1">
                <a:effectLst/>
                <a:latin typeface="Times New Roman" panose="02020603050405020304" pitchFamily="18" charset="0"/>
                <a:ea typeface="Calibri" panose="020F0502020204030204" pitchFamily="34" charset="0"/>
              </a:rPr>
              <a:t>organisation</a:t>
            </a:r>
            <a:r>
              <a:rPr lang="en-US" dirty="0">
                <a:effectLst/>
                <a:latin typeface="Times New Roman" panose="02020603050405020304" pitchFamily="18" charset="0"/>
                <a:ea typeface="Calibri" panose="020F0502020204030204" pitchFamily="34" charset="0"/>
              </a:rPr>
              <a:t>.</a:t>
            </a:r>
            <a:endParaRPr lang="en-IN"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dirty="0">
                <a:effectLst/>
                <a:latin typeface="Times New Roman" panose="02020603050405020304" pitchFamily="18" charset="0"/>
                <a:ea typeface="Calibri" panose="020F0502020204030204" pitchFamily="34" charset="0"/>
              </a:rPr>
              <a:t>         The solution is </a:t>
            </a:r>
            <a:r>
              <a:rPr lang="en-US" dirty="0" err="1">
                <a:effectLst/>
                <a:latin typeface="Times New Roman" panose="02020603050405020304" pitchFamily="18" charset="0"/>
                <a:ea typeface="Calibri" panose="020F0502020204030204" pitchFamily="34" charset="0"/>
              </a:rPr>
              <a:t>is</a:t>
            </a:r>
            <a:r>
              <a:rPr lang="en-US" dirty="0">
                <a:effectLst/>
                <a:latin typeface="Times New Roman" panose="02020603050405020304" pitchFamily="18" charset="0"/>
                <a:ea typeface="Calibri" panose="020F0502020204030204" pitchFamily="34" charset="0"/>
              </a:rPr>
              <a:t> to provide these services which can have be paid as well as free of cost.</a:t>
            </a:r>
            <a:endParaRPr lang="en-IN"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513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5DD6-790A-4743-AD7A-BEF3C19AB93C}"/>
              </a:ext>
            </a:extLst>
          </p:cNvPr>
          <p:cNvSpPr>
            <a:spLocks noGrp="1"/>
          </p:cNvSpPr>
          <p:nvPr>
            <p:ph type="title"/>
          </p:nvPr>
        </p:nvSpPr>
        <p:spPr>
          <a:xfrm>
            <a:off x="1484311" y="355600"/>
            <a:ext cx="10018713" cy="1056640"/>
          </a:xfrm>
        </p:spPr>
        <p:txBody>
          <a:bodyPr>
            <a:normAutofit/>
          </a:bodyPr>
          <a:lstStyle/>
          <a:p>
            <a:pPr algn="l"/>
            <a:r>
              <a:rPr lang="en-US" b="1" dirty="0"/>
              <a:t>Features</a:t>
            </a:r>
            <a:r>
              <a:rPr lang="en-US" dirty="0"/>
              <a:t> </a:t>
            </a:r>
            <a:endParaRPr lang="en-IN" dirty="0"/>
          </a:p>
        </p:txBody>
      </p:sp>
      <p:sp>
        <p:nvSpPr>
          <p:cNvPr id="3" name="Content Placeholder 2">
            <a:extLst>
              <a:ext uri="{FF2B5EF4-FFF2-40B4-BE49-F238E27FC236}">
                <a16:creationId xmlns:a16="http://schemas.microsoft.com/office/drawing/2014/main" id="{4C794618-DB72-4DCC-8E46-2DB64D8393F9}"/>
              </a:ext>
            </a:extLst>
          </p:cNvPr>
          <p:cNvSpPr>
            <a:spLocks noGrp="1"/>
          </p:cNvSpPr>
          <p:nvPr>
            <p:ph idx="1"/>
          </p:nvPr>
        </p:nvSpPr>
        <p:spPr>
          <a:xfrm>
            <a:off x="1484310" y="1798320"/>
            <a:ext cx="10018713" cy="3992881"/>
          </a:xfrm>
        </p:spPr>
        <p:txBody>
          <a:bodyPr anchor="t"/>
          <a:lstStyle/>
          <a:p>
            <a:r>
              <a:rPr lang="en-US" sz="2800" b="1" dirty="0"/>
              <a:t>Adoption feature-</a:t>
            </a:r>
          </a:p>
          <a:p>
            <a:pPr marL="0" indent="0">
              <a:buNone/>
            </a:pPr>
            <a:r>
              <a:rPr lang="en-US" sz="2800" b="1" dirty="0"/>
              <a:t>	</a:t>
            </a:r>
            <a:r>
              <a:rPr lang="en-US" dirty="0"/>
              <a:t>				</a:t>
            </a:r>
            <a:r>
              <a:rPr lang="en-US" dirty="0">
                <a:effectLst/>
                <a:latin typeface="Times New Roman" panose="02020603050405020304" pitchFamily="18" charset="0"/>
                <a:ea typeface="Calibri" panose="020F0502020204030204" pitchFamily="34" charset="0"/>
              </a:rPr>
              <a:t>Through this adoption feature, user can adopt the street animal through our website from anywhere in our country. The details of the animal would be provided. The user can visit that option page or can directly check the animals for adoption through the home page. The details of each adoptable pet is available on the adoption page as well as us specific page is designed for each animal. User can easily avail this service. For adopting the user needs to contact the adoption department and can contact the admin for any query.</a:t>
            </a:r>
            <a:endParaRPr lang="en-IN" dirty="0">
              <a:effectLst/>
              <a:latin typeface="Arial" panose="020B0604020202020204" pitchFamily="34" charset="0"/>
              <a:ea typeface="Arial Unicode MS"/>
            </a:endParaRPr>
          </a:p>
          <a:p>
            <a:pPr marL="0" indent="0">
              <a:buNone/>
            </a:pPr>
            <a:endParaRPr lang="en-IN" dirty="0"/>
          </a:p>
        </p:txBody>
      </p:sp>
    </p:spTree>
    <p:extLst>
      <p:ext uri="{BB962C8B-B14F-4D97-AF65-F5344CB8AC3E}">
        <p14:creationId xmlns:p14="http://schemas.microsoft.com/office/powerpoint/2010/main" val="385971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961F-1592-4640-8A0A-C3D47A15DCEC}"/>
              </a:ext>
            </a:extLst>
          </p:cNvPr>
          <p:cNvSpPr>
            <a:spLocks noGrp="1"/>
          </p:cNvSpPr>
          <p:nvPr>
            <p:ph type="title"/>
          </p:nvPr>
        </p:nvSpPr>
        <p:spPr>
          <a:xfrm>
            <a:off x="1667191" y="391160"/>
            <a:ext cx="10018713" cy="1752599"/>
          </a:xfrm>
        </p:spPr>
        <p:txBody>
          <a:bodyPr>
            <a:normAutofit/>
          </a:bodyPr>
          <a:lstStyle/>
          <a:p>
            <a:pPr algn="l"/>
            <a:r>
              <a:rPr lang="en-US" sz="2800" b="1" dirty="0"/>
              <a:t>Caretaker feature</a:t>
            </a:r>
            <a:endParaRPr lang="en-IN" sz="2800" b="1" dirty="0"/>
          </a:p>
        </p:txBody>
      </p:sp>
      <p:sp>
        <p:nvSpPr>
          <p:cNvPr id="3" name="Content Placeholder 2">
            <a:extLst>
              <a:ext uri="{FF2B5EF4-FFF2-40B4-BE49-F238E27FC236}">
                <a16:creationId xmlns:a16="http://schemas.microsoft.com/office/drawing/2014/main" id="{DFC840A7-2F1E-40F0-88FA-98A356FA85A4}"/>
              </a:ext>
            </a:extLst>
          </p:cNvPr>
          <p:cNvSpPr>
            <a:spLocks noGrp="1"/>
          </p:cNvSpPr>
          <p:nvPr>
            <p:ph idx="1"/>
          </p:nvPr>
        </p:nvSpPr>
        <p:spPr>
          <a:xfrm>
            <a:off x="1484310" y="1605280"/>
            <a:ext cx="10018713" cy="5019040"/>
          </a:xfrm>
        </p:spPr>
        <p:txBody>
          <a:bodyPr anchor="t">
            <a:normAutofit fontScale="85000" lnSpcReduction="20000"/>
          </a:bodyPr>
          <a:lstStyle/>
          <a:p>
            <a:pPr marL="0" marR="0" indent="0">
              <a:lnSpc>
                <a:spcPct val="150000"/>
              </a:lnSpc>
              <a:buNone/>
            </a:pPr>
            <a:r>
              <a:rPr lang="en-US" sz="1800"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This teacher is for the owner of the pets. The issue faced by the owners is that how and where their pet would live if the owner is out of town for some days. To resolve this issue we have a feature called caretaker through which owner can contact a caretaker by visiting the caretaker page. Information cards of each category are available on home pages too. The owner can read all the necessary information about the caretaker and then contact the caretakers through the form provided at the bottom of the page. Once the owner is satisfied and comfortable in leaving their pets with the caretaker, owner can do the same. it is completely dependent on the caretaker and owner to schedule some meetings to check if the pet would be comfortable with the cat and the owner my visit the caretakers place to check if the care taker is good enough to take care of their pet or not. The caretakers are available free of cost as well as paid. </a:t>
            </a:r>
            <a:endParaRPr lang="en-IN" sz="2200" dirty="0">
              <a:effectLst/>
              <a:latin typeface="Arial" panose="020B0604020202020204" pitchFamily="34" charset="0"/>
              <a:ea typeface="Arial Unicode MS"/>
            </a:endParaRPr>
          </a:p>
          <a:p>
            <a:pPr marL="0" marR="0" indent="0">
              <a:lnSpc>
                <a:spcPct val="150000"/>
              </a:lnSpc>
              <a:buNone/>
            </a:pPr>
            <a:r>
              <a:rPr lang="en-US" sz="2200" dirty="0">
                <a:effectLst/>
                <a:latin typeface="Times New Roman" panose="02020603050405020304" pitchFamily="18" charset="0"/>
                <a:ea typeface="Calibri" panose="020F0502020204030204" pitchFamily="34" charset="0"/>
              </a:rPr>
              <a:t>  For any query owner as well as the caretaker can contact the admin. </a:t>
            </a:r>
            <a:endParaRPr lang="en-IN" sz="2200" dirty="0">
              <a:effectLst/>
              <a:latin typeface="Arial" panose="020B0604020202020204" pitchFamily="34" charset="0"/>
              <a:ea typeface="Arial Unicode MS"/>
            </a:endParaRPr>
          </a:p>
          <a:p>
            <a:pPr marL="0" marR="0" indent="0">
              <a:lnSpc>
                <a:spcPct val="150000"/>
              </a:lnSpc>
              <a:buNone/>
            </a:pPr>
            <a:r>
              <a:rPr lang="en-US" sz="1800" dirty="0">
                <a:effectLst/>
                <a:latin typeface="Times New Roman" panose="02020603050405020304" pitchFamily="18" charset="0"/>
                <a:ea typeface="Calibri" panose="020F0502020204030204" pitchFamily="34" charset="0"/>
              </a:rPr>
              <a:t> </a:t>
            </a:r>
            <a:endParaRPr lang="en-IN" sz="1800" dirty="0">
              <a:effectLst/>
              <a:latin typeface="Arial" panose="020B0604020202020204" pitchFamily="34" charset="0"/>
              <a:ea typeface="Arial Unicode MS"/>
            </a:endParaRPr>
          </a:p>
          <a:p>
            <a:endParaRPr lang="en-IN" dirty="0"/>
          </a:p>
        </p:txBody>
      </p:sp>
    </p:spTree>
    <p:extLst>
      <p:ext uri="{BB962C8B-B14F-4D97-AF65-F5344CB8AC3E}">
        <p14:creationId xmlns:p14="http://schemas.microsoft.com/office/powerpoint/2010/main" val="197045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B541-A2FC-4D16-9B45-EF5770A6D1D4}"/>
              </a:ext>
            </a:extLst>
          </p:cNvPr>
          <p:cNvSpPr>
            <a:spLocks noGrp="1"/>
          </p:cNvSpPr>
          <p:nvPr>
            <p:ph type="title"/>
          </p:nvPr>
        </p:nvSpPr>
        <p:spPr>
          <a:xfrm>
            <a:off x="1819591" y="431800"/>
            <a:ext cx="10018713" cy="1752599"/>
          </a:xfrm>
        </p:spPr>
        <p:txBody>
          <a:bodyPr>
            <a:normAutofit/>
          </a:bodyPr>
          <a:lstStyle/>
          <a:p>
            <a:pPr algn="l"/>
            <a:r>
              <a:rPr lang="en-US" sz="2800" b="1" dirty="0"/>
              <a:t>Veterinarians feature</a:t>
            </a:r>
            <a:endParaRPr lang="en-IN" sz="2800" b="1" dirty="0"/>
          </a:p>
        </p:txBody>
      </p:sp>
      <p:sp>
        <p:nvSpPr>
          <p:cNvPr id="3" name="Content Placeholder 2">
            <a:extLst>
              <a:ext uri="{FF2B5EF4-FFF2-40B4-BE49-F238E27FC236}">
                <a16:creationId xmlns:a16="http://schemas.microsoft.com/office/drawing/2014/main" id="{9A193B37-D897-4F4C-BFE3-DF2A2C5DC942}"/>
              </a:ext>
            </a:extLst>
          </p:cNvPr>
          <p:cNvSpPr>
            <a:spLocks noGrp="1"/>
          </p:cNvSpPr>
          <p:nvPr>
            <p:ph idx="1"/>
          </p:nvPr>
        </p:nvSpPr>
        <p:spPr>
          <a:xfrm>
            <a:off x="2053270" y="233680"/>
            <a:ext cx="10018713" cy="5588000"/>
          </a:xfrm>
        </p:spPr>
        <p:txBody>
          <a:bodyPr>
            <a:normAutofit/>
          </a:bodyPr>
          <a:lstStyle/>
          <a:p>
            <a:pPr marL="0" marR="0" indent="0">
              <a:lnSpc>
                <a:spcPct val="150000"/>
              </a:lnSpc>
              <a:buNone/>
            </a:pPr>
            <a:r>
              <a:rPr lang="en-US" dirty="0">
                <a:effectLst/>
                <a:latin typeface="Times New Roman" panose="02020603050405020304" pitchFamily="18" charset="0"/>
                <a:ea typeface="Calibri" panose="020F0502020204030204" pitchFamily="34" charset="0"/>
              </a:rPr>
              <a:t>The veterinary services are provided by the healthcare teams and the veterinary doctors for the street animals as well as the pets and their owners</a:t>
            </a:r>
            <a:r>
              <a:rPr lang="en-US" sz="2800" dirty="0">
                <a:effectLst/>
                <a:latin typeface="Times New Roman" panose="02020603050405020304" pitchFamily="18" charset="0"/>
                <a:ea typeface="Calibri" panose="020F0502020204030204" pitchFamily="34" charset="0"/>
              </a:rPr>
              <a:t>. </a:t>
            </a:r>
            <a:endParaRPr lang="en-IN" sz="2800" dirty="0">
              <a:effectLst/>
              <a:latin typeface="Arial" panose="020B0604020202020204" pitchFamily="34" charset="0"/>
              <a:ea typeface="Arial Unicode MS"/>
            </a:endParaRPr>
          </a:p>
          <a:p>
            <a:pPr marL="0" indent="0">
              <a:buNone/>
            </a:pPr>
            <a:r>
              <a:rPr lang="en-US" dirty="0">
                <a:effectLst/>
                <a:latin typeface="Times New Roman" panose="02020603050405020304" pitchFamily="18" charset="0"/>
                <a:ea typeface="Calibri" panose="020F0502020204030204" pitchFamily="34" charset="0"/>
              </a:rPr>
              <a:t>A user can contact any veterinary doctor as per their choice for veterinary services like regular check up, vaccination and treatment</a:t>
            </a:r>
            <a:endParaRPr lang="en-IN" dirty="0"/>
          </a:p>
        </p:txBody>
      </p:sp>
    </p:spTree>
    <p:extLst>
      <p:ext uri="{BB962C8B-B14F-4D97-AF65-F5344CB8AC3E}">
        <p14:creationId xmlns:p14="http://schemas.microsoft.com/office/powerpoint/2010/main" val="94264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199</TotalTime>
  <Words>987</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Corbel</vt:lpstr>
      <vt:lpstr>Symbol</vt:lpstr>
      <vt:lpstr>Times New Roman</vt:lpstr>
      <vt:lpstr>Wingdings</vt:lpstr>
      <vt:lpstr>Parallax</vt:lpstr>
      <vt:lpstr>PowerPoint Presentation</vt:lpstr>
      <vt:lpstr>AniWorld , The World of Animal</vt:lpstr>
      <vt:lpstr>Introduction </vt:lpstr>
      <vt:lpstr>Need</vt:lpstr>
      <vt:lpstr>Problem Description   </vt:lpstr>
      <vt:lpstr>Solution</vt:lpstr>
      <vt:lpstr>Features </vt:lpstr>
      <vt:lpstr>Caretaker feature</vt:lpstr>
      <vt:lpstr>Veterinarians feature</vt:lpstr>
      <vt:lpstr>NGO </vt:lpstr>
      <vt:lpstr>Contact</vt:lpstr>
      <vt:lpstr>Software Requirements </vt:lpstr>
      <vt:lpstr>Technologies used in Project</vt:lpstr>
      <vt:lpstr>Non Functional Requirements </vt:lpstr>
      <vt:lpstr>Agile SDLC  model</vt:lpstr>
      <vt:lpstr>PowerPoint Presentation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Patankar</dc:creator>
  <cp:lastModifiedBy>Jyoti Patankar</cp:lastModifiedBy>
  <cp:revision>7</cp:revision>
  <dcterms:created xsi:type="dcterms:W3CDTF">2021-05-15T03:41:50Z</dcterms:created>
  <dcterms:modified xsi:type="dcterms:W3CDTF">2021-05-15T07:00:53Z</dcterms:modified>
</cp:coreProperties>
</file>