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67" d="100"/>
          <a:sy n="67" d="100"/>
        </p:scale>
        <p:origin x="14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fld id="{1D8BD707-D9CF-40AE-B4C6-C98DA3205C09}" type="datetimeFigureOut">
              <a:rPr lang="en-US" smtClean="0"/>
              <a:t>11/1/2022</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a:t>Click to edit Master title style</a:t>
            </a:r>
          </a:p>
        </p:txBody>
      </p:sp>
      <p:sp>
        <p:nvSpPr>
          <p:cNvPr id="104864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3"/>
          <p:cNvSpPr>
            <a:spLocks noGrp="1"/>
          </p:cNvSpPr>
          <p:nvPr>
            <p:ph type="dt" sz="half" idx="10"/>
          </p:nvPr>
        </p:nvSpPr>
        <p:spPr/>
        <p:txBody>
          <a:bodyPr/>
          <a:lstStyle/>
          <a:p>
            <a:fld id="{1D8BD707-D9CF-40AE-B4C6-C98DA3205C09}" type="datetimeFigureOut">
              <a:rPr lang="en-US" smtClean="0"/>
              <a:t>11/1/2022</a:t>
            </a:fld>
            <a:endParaRPr lang="en-US"/>
          </a:p>
        </p:txBody>
      </p:sp>
      <p:sp>
        <p:nvSpPr>
          <p:cNvPr id="1048647" name="Footer Placeholder 4"/>
          <p:cNvSpPr>
            <a:spLocks noGrp="1"/>
          </p:cNvSpPr>
          <p:nvPr>
            <p:ph type="ftr" sz="quarter" idx="11"/>
          </p:nvPr>
        </p:nvSpPr>
        <p:spPr/>
        <p:txBody>
          <a:bodyPr/>
          <a:lstStyle/>
          <a:p>
            <a:endParaRPr lang="en-US"/>
          </a:p>
        </p:txBody>
      </p:sp>
      <p:sp>
        <p:nvSpPr>
          <p:cNvPr id="1048648"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3"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34"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1D8BD707-D9CF-40AE-B4C6-C98DA3205C09}" type="datetimeFigureOut">
              <a:rPr lang="en-US" smtClean="0"/>
              <a:t>11/1/2022</a:t>
            </a:fld>
            <a:endParaRPr lang="en-US"/>
          </a:p>
        </p:txBody>
      </p:sp>
      <p:sp>
        <p:nvSpPr>
          <p:cNvPr id="1048636" name="Footer Placeholder 4"/>
          <p:cNvSpPr>
            <a:spLocks noGrp="1"/>
          </p:cNvSpPr>
          <p:nvPr>
            <p:ph type="ftr" sz="quarter" idx="11"/>
          </p:nvPr>
        </p:nvSpPr>
        <p:spPr/>
        <p:txBody>
          <a:bodyPr/>
          <a:lstStyle/>
          <a:p>
            <a:endParaRPr lang="en-US"/>
          </a:p>
        </p:txBody>
      </p:sp>
      <p:sp>
        <p:nvSpPr>
          <p:cNvPr id="1048637"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a:t>Click to edit Master title style</a:t>
            </a:r>
          </a:p>
        </p:txBody>
      </p:sp>
      <p:sp>
        <p:nvSpPr>
          <p:cNvPr id="104859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3"/>
          <p:cNvSpPr>
            <a:spLocks noGrp="1"/>
          </p:cNvSpPr>
          <p:nvPr>
            <p:ph type="dt" sz="half" idx="10"/>
          </p:nvPr>
        </p:nvSpPr>
        <p:spPr/>
        <p:txBody>
          <a:bodyPr/>
          <a:lstStyle/>
          <a:p>
            <a:fld id="{1D8BD707-D9CF-40AE-B4C6-C98DA3205C09}" type="datetimeFigureOut">
              <a:rPr lang="en-US" smtClean="0"/>
              <a:t>11/1/2022</a:t>
            </a:fld>
            <a:endParaRPr lang="en-US"/>
          </a:p>
        </p:txBody>
      </p:sp>
      <p:sp>
        <p:nvSpPr>
          <p:cNvPr id="1048593" name="Footer Placeholder 4"/>
          <p:cNvSpPr>
            <a:spLocks noGrp="1"/>
          </p:cNvSpPr>
          <p:nvPr>
            <p:ph type="ftr" sz="quarter" idx="11"/>
          </p:nvPr>
        </p:nvSpPr>
        <p:spPr/>
        <p:txBody>
          <a:bodyPr/>
          <a:lstStyle/>
          <a:p>
            <a:endParaRPr lang="en-US"/>
          </a:p>
        </p:txBody>
      </p:sp>
      <p:sp>
        <p:nvSpPr>
          <p:cNvPr id="1048594"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9"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50"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1" name="Date Placeholder 3"/>
          <p:cNvSpPr>
            <a:spLocks noGrp="1"/>
          </p:cNvSpPr>
          <p:nvPr>
            <p:ph type="dt" sz="half" idx="10"/>
          </p:nvPr>
        </p:nvSpPr>
        <p:spPr/>
        <p:txBody>
          <a:bodyPr/>
          <a:lstStyle/>
          <a:p>
            <a:fld id="{1D8BD707-D9CF-40AE-B4C6-C98DA3205C09}" type="datetimeFigureOut">
              <a:rPr lang="en-US" smtClean="0"/>
              <a:t>11/1/2022</a:t>
            </a:fld>
            <a:endParaRPr lang="en-US"/>
          </a:p>
        </p:txBody>
      </p:sp>
      <p:sp>
        <p:nvSpPr>
          <p:cNvPr id="1048652" name="Footer Placeholder 4"/>
          <p:cNvSpPr>
            <a:spLocks noGrp="1"/>
          </p:cNvSpPr>
          <p:nvPr>
            <p:ph type="ftr" sz="quarter" idx="11"/>
          </p:nvPr>
        </p:nvSpPr>
        <p:spPr/>
        <p:txBody>
          <a:bodyPr/>
          <a:lstStyle/>
          <a:p>
            <a:endParaRPr lang="en-US"/>
          </a:p>
        </p:txBody>
      </p:sp>
      <p:sp>
        <p:nvSpPr>
          <p:cNvPr id="1048653"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lang="en-US"/>
              <a:t>Click to edit Master title style</a:t>
            </a:r>
          </a:p>
        </p:txBody>
      </p:sp>
      <p:sp>
        <p:nvSpPr>
          <p:cNvPr id="104865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4"/>
          <p:cNvSpPr>
            <a:spLocks noGrp="1"/>
          </p:cNvSpPr>
          <p:nvPr>
            <p:ph type="dt" sz="half" idx="10"/>
          </p:nvPr>
        </p:nvSpPr>
        <p:spPr/>
        <p:txBody>
          <a:bodyPr/>
          <a:lstStyle/>
          <a:p>
            <a:fld id="{1D8BD707-D9CF-40AE-B4C6-C98DA3205C09}" type="datetimeFigureOut">
              <a:rPr lang="en-US" smtClean="0"/>
              <a:t>11/1/2022</a:t>
            </a:fld>
            <a:endParaRPr lang="en-US"/>
          </a:p>
        </p:txBody>
      </p:sp>
      <p:sp>
        <p:nvSpPr>
          <p:cNvPr id="1048658" name="Footer Placeholder 5"/>
          <p:cNvSpPr>
            <a:spLocks noGrp="1"/>
          </p:cNvSpPr>
          <p:nvPr>
            <p:ph type="ftr" sz="quarter" idx="11"/>
          </p:nvPr>
        </p:nvSpPr>
        <p:spPr/>
        <p:txBody>
          <a:bodyPr/>
          <a:lstStyle/>
          <a:p>
            <a:endParaRPr lang="en-US"/>
          </a:p>
        </p:txBody>
      </p:sp>
      <p:sp>
        <p:nvSpPr>
          <p:cNvPr id="1048659"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a:t>Click to edit Master title style</a:t>
            </a:r>
          </a:p>
        </p:txBody>
      </p:sp>
      <p:sp>
        <p:nvSpPr>
          <p:cNvPr id="1048661"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6"/>
          <p:cNvSpPr>
            <a:spLocks noGrp="1"/>
          </p:cNvSpPr>
          <p:nvPr>
            <p:ph type="dt" sz="half" idx="10"/>
          </p:nvPr>
        </p:nvSpPr>
        <p:spPr/>
        <p:txBody>
          <a:bodyPr/>
          <a:lstStyle/>
          <a:p>
            <a:fld id="{1D8BD707-D9CF-40AE-B4C6-C98DA3205C09}" type="datetimeFigureOut">
              <a:rPr lang="en-US" smtClean="0"/>
              <a:t>11/1/2022</a:t>
            </a:fld>
            <a:endParaRPr lang="en-US"/>
          </a:p>
        </p:txBody>
      </p:sp>
      <p:sp>
        <p:nvSpPr>
          <p:cNvPr id="1048666" name="Footer Placeholder 7"/>
          <p:cNvSpPr>
            <a:spLocks noGrp="1"/>
          </p:cNvSpPr>
          <p:nvPr>
            <p:ph type="ftr" sz="quarter" idx="11"/>
          </p:nvPr>
        </p:nvSpPr>
        <p:spPr/>
        <p:txBody>
          <a:bodyPr/>
          <a:lstStyle/>
          <a:p>
            <a:endParaRPr lang="en-US"/>
          </a:p>
        </p:txBody>
      </p:sp>
      <p:sp>
        <p:nvSpPr>
          <p:cNvPr id="1048667"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p>
        </p:txBody>
      </p:sp>
      <p:sp>
        <p:nvSpPr>
          <p:cNvPr id="1048630" name="Date Placeholder 2"/>
          <p:cNvSpPr>
            <a:spLocks noGrp="1"/>
          </p:cNvSpPr>
          <p:nvPr>
            <p:ph type="dt" sz="half" idx="10"/>
          </p:nvPr>
        </p:nvSpPr>
        <p:spPr/>
        <p:txBody>
          <a:bodyPr/>
          <a:lstStyle/>
          <a:p>
            <a:fld id="{1D8BD707-D9CF-40AE-B4C6-C98DA3205C09}" type="datetimeFigureOut">
              <a:rPr lang="en-US" smtClean="0"/>
              <a:t>11/1/2022</a:t>
            </a:fld>
            <a:endParaRPr lang="en-US"/>
          </a:p>
        </p:txBody>
      </p:sp>
      <p:sp>
        <p:nvSpPr>
          <p:cNvPr id="1048631" name="Footer Placeholder 3"/>
          <p:cNvSpPr>
            <a:spLocks noGrp="1"/>
          </p:cNvSpPr>
          <p:nvPr>
            <p:ph type="ftr" sz="quarter" idx="11"/>
          </p:nvPr>
        </p:nvSpPr>
        <p:spPr/>
        <p:txBody>
          <a:bodyPr/>
          <a:lstStyle/>
          <a:p>
            <a:endParaRPr lang="en-US"/>
          </a:p>
        </p:txBody>
      </p:sp>
      <p:sp>
        <p:nvSpPr>
          <p:cNvPr id="1048632"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8" name="Date Placeholder 1"/>
          <p:cNvSpPr>
            <a:spLocks noGrp="1"/>
          </p:cNvSpPr>
          <p:nvPr>
            <p:ph type="dt" sz="half" idx="10"/>
          </p:nvPr>
        </p:nvSpPr>
        <p:spPr/>
        <p:txBody>
          <a:bodyPr/>
          <a:lstStyle/>
          <a:p>
            <a:fld id="{1D8BD707-D9CF-40AE-B4C6-C98DA3205C09}" type="datetimeFigureOut">
              <a:rPr lang="en-US" smtClean="0"/>
              <a:t>11/1/2022</a:t>
            </a:fld>
            <a:endParaRPr lang="en-US"/>
          </a:p>
        </p:txBody>
      </p:sp>
      <p:sp>
        <p:nvSpPr>
          <p:cNvPr id="1048669" name="Footer Placeholder 2"/>
          <p:cNvSpPr>
            <a:spLocks noGrp="1"/>
          </p:cNvSpPr>
          <p:nvPr>
            <p:ph type="ftr" sz="quarter" idx="11"/>
          </p:nvPr>
        </p:nvSpPr>
        <p:spPr/>
        <p:txBody>
          <a:bodyPr/>
          <a:lstStyle/>
          <a:p>
            <a:endParaRPr lang="en-US"/>
          </a:p>
        </p:txBody>
      </p:sp>
      <p:sp>
        <p:nvSpPr>
          <p:cNvPr id="1048670"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1"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72"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4" name="Date Placeholder 4"/>
          <p:cNvSpPr>
            <a:spLocks noGrp="1"/>
          </p:cNvSpPr>
          <p:nvPr>
            <p:ph type="dt" sz="half" idx="10"/>
          </p:nvPr>
        </p:nvSpPr>
        <p:spPr/>
        <p:txBody>
          <a:bodyPr/>
          <a:lstStyle/>
          <a:p>
            <a:fld id="{1D8BD707-D9CF-40AE-B4C6-C98DA3205C09}" type="datetimeFigureOut">
              <a:rPr lang="en-US" smtClean="0"/>
              <a:t>11/1/2022</a:t>
            </a:fld>
            <a:endParaRPr lang="en-US"/>
          </a:p>
        </p:txBody>
      </p:sp>
      <p:sp>
        <p:nvSpPr>
          <p:cNvPr id="1048675" name="Footer Placeholder 5"/>
          <p:cNvSpPr>
            <a:spLocks noGrp="1"/>
          </p:cNvSpPr>
          <p:nvPr>
            <p:ph type="ftr" sz="quarter" idx="11"/>
          </p:nvPr>
        </p:nvSpPr>
        <p:spPr/>
        <p:txBody>
          <a:bodyPr/>
          <a:lstStyle/>
          <a:p>
            <a:endParaRPr lang="en-US"/>
          </a:p>
        </p:txBody>
      </p:sp>
      <p:sp>
        <p:nvSpPr>
          <p:cNvPr id="1048676"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3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4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lstStyle/>
          <a:p>
            <a:fld id="{1D8BD707-D9CF-40AE-B4C6-C98DA3205C09}" type="datetimeFigureOut">
              <a:rPr lang="en-US" smtClean="0"/>
              <a:t>11/1/2022</a:t>
            </a:fld>
            <a:endParaRPr lang="en-US"/>
          </a:p>
        </p:txBody>
      </p:sp>
      <p:sp>
        <p:nvSpPr>
          <p:cNvPr id="1048642" name="Footer Placeholder 5"/>
          <p:cNvSpPr>
            <a:spLocks noGrp="1"/>
          </p:cNvSpPr>
          <p:nvPr>
            <p:ph type="ftr" sz="quarter" idx="11"/>
          </p:nvPr>
        </p:nvSpPr>
        <p:spPr/>
        <p:txBody>
          <a:bodyPr/>
          <a:lstStyle/>
          <a:p>
            <a:endParaRPr lang="en-US"/>
          </a:p>
        </p:txBody>
      </p:sp>
      <p:sp>
        <p:nvSpPr>
          <p:cNvPr id="1048643"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11/1/2022</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data.gov.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228600" y="2152384"/>
            <a:ext cx="9372600" cy="971816"/>
          </a:xfrm>
        </p:spPr>
        <p:txBody>
          <a:bodyPr>
            <a:normAutofit fontScale="90000"/>
          </a:bodyPr>
          <a:lstStyle/>
          <a:p>
            <a:r>
              <a:rPr lang="en-US" sz="3600" b="1" dirty="0">
                <a:latin typeface="Times New Roman" pitchFamily="18" charset="0"/>
                <a:cs typeface="Times New Roman" pitchFamily="18" charset="0"/>
              </a:rPr>
              <a:t> </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 Farming Made Easy using Machine Learning</a:t>
            </a:r>
            <a:br>
              <a:rPr lang="en-US" sz="3600" dirty="0"/>
            </a:br>
            <a:endParaRPr lang="en-US" sz="3600" b="1" dirty="0"/>
          </a:p>
        </p:txBody>
      </p:sp>
      <p:sp>
        <p:nvSpPr>
          <p:cNvPr id="1048587" name="TextBox 4"/>
          <p:cNvSpPr txBox="1"/>
          <p:nvPr/>
        </p:nvSpPr>
        <p:spPr>
          <a:xfrm>
            <a:off x="685800" y="3733800"/>
            <a:ext cx="6096000" cy="777239"/>
          </a:xfrm>
          <a:prstGeom prst="rect">
            <a:avLst/>
          </a:prstGeom>
          <a:noFill/>
        </p:spPr>
        <p:txBody>
          <a:bodyPr wrap="square" rtlCol="0">
            <a:spAutoFit/>
          </a:bodyPr>
          <a:lstStyle/>
          <a:p>
            <a:r>
              <a:rPr lang="en-IN" sz="2000" dirty="0"/>
              <a:t>Project Guide: Mrs. Swathi Agarwal(Assistant Professor)</a:t>
            </a:r>
          </a:p>
        </p:txBody>
      </p:sp>
      <p:sp>
        <p:nvSpPr>
          <p:cNvPr id="1048588" name="TextBox 5"/>
          <p:cNvSpPr txBox="1"/>
          <p:nvPr/>
        </p:nvSpPr>
        <p:spPr>
          <a:xfrm>
            <a:off x="838200" y="4419600"/>
            <a:ext cx="3733800" cy="1767840"/>
          </a:xfrm>
          <a:prstGeom prst="rect">
            <a:avLst/>
          </a:prstGeom>
          <a:noFill/>
        </p:spPr>
        <p:txBody>
          <a:bodyPr wrap="square" rtlCol="0">
            <a:spAutoFit/>
          </a:bodyPr>
          <a:lstStyle/>
          <a:p>
            <a:r>
              <a:rPr lang="en-IN" sz="2000" dirty="0"/>
              <a:t>Team Members:</a:t>
            </a:r>
          </a:p>
          <a:p>
            <a:r>
              <a:rPr lang="en-IN" sz="2000" dirty="0"/>
              <a:t>Ch. Indra Nehna(19B81A12D2)</a:t>
            </a:r>
          </a:p>
          <a:p>
            <a:r>
              <a:rPr lang="en-IN" sz="2000" dirty="0"/>
              <a:t>K.Manasvini(19B81A12D4)</a:t>
            </a:r>
          </a:p>
          <a:p>
            <a:r>
              <a:rPr lang="en-IN" sz="2000" dirty="0"/>
              <a:t>K.Srinija(19B81A12G6)</a:t>
            </a:r>
          </a:p>
          <a:p>
            <a:endParaRPr lang="en-IN" dirty="0"/>
          </a:p>
        </p:txBody>
      </p:sp>
      <p:sp>
        <p:nvSpPr>
          <p:cNvPr id="1048589" name="TextBox 6"/>
          <p:cNvSpPr txBox="1"/>
          <p:nvPr/>
        </p:nvSpPr>
        <p:spPr>
          <a:xfrm>
            <a:off x="152400" y="400050"/>
            <a:ext cx="6324600" cy="2212340"/>
          </a:xfrm>
          <a:prstGeom prst="rect">
            <a:avLst/>
          </a:prstGeom>
          <a:noFill/>
        </p:spPr>
        <p:txBody>
          <a:bodyPr wrap="square" rtlCol="0">
            <a:spAutoFit/>
          </a:bodyPr>
          <a:lstStyle/>
          <a:p>
            <a:pPr algn="ctr"/>
            <a:r>
              <a:rPr lang="en-US" sz="2800" b="1" strike="noStrike" spc="-1" dirty="0">
                <a:solidFill>
                  <a:schemeClr val="tx1">
                    <a:lumMod val="95000"/>
                    <a:lumOff val="5000"/>
                  </a:schemeClr>
                </a:solidFill>
                <a:latin typeface="Times New Roman" panose="02020603050405020304" pitchFamily="18" charset="0"/>
                <a:ea typeface="CenturyGothic"/>
                <a:cs typeface="Times New Roman" panose="02020603050405020304" pitchFamily="18" charset="0"/>
              </a:rPr>
              <a:t>CVR COLLEGE OF ENGINEERING</a:t>
            </a:r>
            <a:endParaRPr lang="en-US" sz="2800" b="1" strike="noStrike" spc="-1" dirty="0">
              <a:solidFill>
                <a:schemeClr val="tx1">
                  <a:lumMod val="95000"/>
                  <a:lumOff val="5000"/>
                </a:schemeClr>
              </a:solidFill>
              <a:latin typeface="Times New Roman" panose="02020603050405020304" pitchFamily="18" charset="0"/>
              <a:cs typeface="Times New Roman" panose="02020603050405020304" pitchFamily="18" charset="0"/>
            </a:endParaRPr>
          </a:p>
          <a:p>
            <a:pPr>
              <a:buNone/>
            </a:pPr>
            <a:r>
              <a:rPr lang="en-US" sz="2000" b="1" strike="noStrike" spc="-1" dirty="0">
                <a:solidFill>
                  <a:schemeClr val="tx1">
                    <a:lumMod val="95000"/>
                    <a:lumOff val="5000"/>
                  </a:schemeClr>
                </a:solidFill>
                <a:latin typeface="Times New Roman" panose="02020603050405020304" pitchFamily="18" charset="0"/>
                <a:ea typeface="CenturyGothic"/>
                <a:cs typeface="Times New Roman" panose="02020603050405020304" pitchFamily="18" charset="0"/>
              </a:rPr>
              <a:t>DEPARTMENT OF INFORMATION TECHNOLOGY</a:t>
            </a:r>
          </a:p>
          <a:p>
            <a:pPr>
              <a:buNone/>
            </a:pPr>
            <a:endParaRPr lang="en-US" sz="2000" b="1" strike="noStrike" spc="-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dirty="0"/>
              <a:t>	        </a:t>
            </a:r>
          </a:p>
          <a:p>
            <a:r>
              <a:rPr lang="en-IN" dirty="0"/>
              <a:t>         		</a:t>
            </a:r>
            <a:r>
              <a:rPr lang="en-US" sz="2000" b="1" strike="noStrike" spc="-1" dirty="0">
                <a:solidFill>
                  <a:srgbClr val="000000"/>
                </a:solidFill>
                <a:latin typeface="Times New Roman" panose="02020603050405020304" pitchFamily="18" charset="0"/>
                <a:ea typeface="CenturyGothic"/>
                <a:cs typeface="Times New Roman" panose="02020603050405020304" pitchFamily="18" charset="0"/>
              </a:rPr>
              <a:t>MINI PROJECT SEMINAR-1</a:t>
            </a:r>
            <a:endParaRPr lang="en-US" sz="2000" b="1" strike="noStrike" spc="-1" dirty="0">
              <a:latin typeface="Times New Roman" panose="02020603050405020304" pitchFamily="18" charset="0"/>
              <a:cs typeface="Times New Roman" panose="02020603050405020304" pitchFamily="18" charset="0"/>
            </a:endParaRPr>
          </a:p>
          <a:p>
            <a:endParaRPr lang="en-IN" dirty="0"/>
          </a:p>
        </p:txBody>
      </p:sp>
      <p:pic>
        <p:nvPicPr>
          <p:cNvPr id="2097152" name="Content Placeholder 6" descr="Logo  Description automatically generated"/>
          <p:cNvPicPr>
            <a:picLocks noChangeAspect="1"/>
          </p:cNvPicPr>
          <p:nvPr/>
        </p:nvPicPr>
        <p:blipFill>
          <a:blip r:embed="rId2" cstate="print"/>
          <a:stretch>
            <a:fillRect/>
          </a:stretch>
        </p:blipFill>
        <p:spPr>
          <a:xfrm>
            <a:off x="6524053" y="314793"/>
            <a:ext cx="1977009" cy="1551899"/>
          </a:xfrm>
          <a:prstGeom prst="rect">
            <a:avLst/>
          </a:prstGeom>
        </p:spPr>
      </p:pic>
      <p:cxnSp>
        <p:nvCxnSpPr>
          <p:cNvPr id="3145728" name="Straight Connector 10"/>
          <p:cNvCxnSpPr>
            <a:cxnSpLocks/>
          </p:cNvCxnSpPr>
          <p:nvPr/>
        </p:nvCxnSpPr>
        <p:spPr>
          <a:xfrm flipH="1">
            <a:off x="152400" y="2114074"/>
            <a:ext cx="8686800" cy="0"/>
          </a:xfrm>
          <a:prstGeom prst="line">
            <a:avLst/>
          </a:prstGeom>
        </p:spPr>
        <p:style>
          <a:lnRef idx="1">
            <a:schemeClr val="dk1"/>
          </a:lnRef>
          <a:fillRef idx="0">
            <a:schemeClr val="dk1"/>
          </a:fillRef>
          <a:effectRef idx="0">
            <a:schemeClr val="dk1"/>
          </a:effectRef>
          <a:fontRef idx="minor">
            <a:schemeClr val="tx1"/>
          </a:fontRef>
        </p:style>
      </p:cxnSp>
      <p:cxnSp>
        <p:nvCxnSpPr>
          <p:cNvPr id="3145729" name="Straight Connector 13"/>
          <p:cNvCxnSpPr>
            <a:cxnSpLocks/>
          </p:cNvCxnSpPr>
          <p:nvPr/>
        </p:nvCxnSpPr>
        <p:spPr>
          <a:xfrm flipH="1">
            <a:off x="228600" y="3429000"/>
            <a:ext cx="86868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normAutofit fontScale="90000"/>
          </a:bodyPr>
          <a:lstStyle/>
          <a:p>
            <a:br>
              <a:rPr lang="en-US" b="1" dirty="0"/>
            </a:br>
            <a:r>
              <a:rPr lang="en-US" sz="3100" b="1" dirty="0">
                <a:latin typeface="Times New Roman" pitchFamily="18" charset="0"/>
                <a:cs typeface="Times New Roman" pitchFamily="18" charset="0"/>
              </a:rPr>
              <a:t>USE CASE DIAGRAM</a:t>
            </a:r>
            <a:br>
              <a:rPr lang="en-US" sz="3100" dirty="0">
                <a:latin typeface="Times New Roman" pitchFamily="18" charset="0"/>
                <a:cs typeface="Times New Roman" pitchFamily="18" charset="0"/>
              </a:rPr>
            </a:br>
            <a:endParaRPr lang="en-US" sz="3100" dirty="0">
              <a:latin typeface="Times New Roman" pitchFamily="18" charset="0"/>
              <a:cs typeface="Times New Roman" pitchFamily="18" charset="0"/>
            </a:endParaRPr>
          </a:p>
        </p:txBody>
      </p:sp>
      <p:pic>
        <p:nvPicPr>
          <p:cNvPr id="2097154" name="Content Placeholder 4" descr="UseCaseDiagram1"/>
          <p:cNvPicPr>
            <a:picLocks noGrp="1"/>
          </p:cNvPicPr>
          <p:nvPr>
            <p:ph idx="1"/>
          </p:nvPr>
        </p:nvPicPr>
        <p:blipFill>
          <a:blip r:embed="rId2"/>
          <a:srcRect/>
          <a:stretch>
            <a:fillRect/>
          </a:stretch>
        </p:blipFill>
        <p:spPr bwMode="auto">
          <a:xfrm>
            <a:off x="1566862" y="2267744"/>
            <a:ext cx="6010275" cy="31908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Autofit/>
          </a:bodyPr>
          <a:lstStyle/>
          <a:p>
            <a:br>
              <a:rPr lang="en-US" sz="3200" b="1" dirty="0">
                <a:latin typeface="Times New Roman" pitchFamily="18" charset="0"/>
                <a:cs typeface="Times New Roman" pitchFamily="18" charset="0"/>
              </a:rPr>
            </a:br>
            <a:r>
              <a:rPr lang="en-US" sz="2800" b="1" dirty="0">
                <a:latin typeface="Times New Roman" pitchFamily="18" charset="0"/>
                <a:cs typeface="Times New Roman" pitchFamily="18" charset="0"/>
              </a:rPr>
              <a:t>SEQUENCE DIAGRAM</a:t>
            </a:r>
            <a:br>
              <a:rPr lang="en-US" sz="28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pic>
        <p:nvPicPr>
          <p:cNvPr id="2097155" name="Content Placeholder 4" descr="SequenceDiagram1"/>
          <p:cNvPicPr>
            <a:picLocks noGrp="1"/>
          </p:cNvPicPr>
          <p:nvPr>
            <p:ph idx="1"/>
          </p:nvPr>
        </p:nvPicPr>
        <p:blipFill>
          <a:blip r:embed="rId2"/>
          <a:srcRect/>
          <a:stretch>
            <a:fillRect/>
          </a:stretch>
        </p:blipFill>
        <p:spPr bwMode="auto">
          <a:xfrm>
            <a:off x="650008" y="1600200"/>
            <a:ext cx="7843983" cy="452596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normAutofit fontScale="90000"/>
          </a:bodyPr>
          <a:lstStyle/>
          <a:p>
            <a:br>
              <a:rPr lang="en-US" sz="3200" b="1" dirty="0"/>
            </a:br>
            <a:r>
              <a:rPr lang="en-US" sz="3200" b="1" dirty="0">
                <a:latin typeface="Times New Roman" pitchFamily="18" charset="0"/>
                <a:cs typeface="Times New Roman" pitchFamily="18" charset="0"/>
              </a:rPr>
              <a:t>ACTIVITY DIAGRAM</a:t>
            </a:r>
            <a:br>
              <a:rPr lang="en-US" sz="3200"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pic>
        <p:nvPicPr>
          <p:cNvPr id="2097156" name="Content Placeholder 4" descr="ActivityDiagram1"/>
          <p:cNvPicPr>
            <a:picLocks noGrp="1"/>
          </p:cNvPicPr>
          <p:nvPr>
            <p:ph idx="1"/>
          </p:nvPr>
        </p:nvPicPr>
        <p:blipFill>
          <a:blip r:embed="rId2"/>
          <a:srcRect/>
          <a:stretch>
            <a:fillRect/>
          </a:stretch>
        </p:blipFill>
        <p:spPr bwMode="auto">
          <a:xfrm>
            <a:off x="3142529" y="1600200"/>
            <a:ext cx="2858942" cy="45259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normAutofit/>
          </a:bodyPr>
          <a:lstStyle/>
          <a:p>
            <a:r>
              <a:rPr lang="en-US" sz="2800" b="1" dirty="0">
                <a:latin typeface="Times New Roman"/>
                <a:ea typeface="Calibri"/>
                <a:cs typeface="Calibri"/>
              </a:rPr>
              <a:t>ANALYSIS AND DESIGN</a:t>
            </a:r>
            <a:endParaRPr lang="en-US" sz="2800" b="1" dirty="0">
              <a:latin typeface="Times New Roman"/>
            </a:endParaRPr>
          </a:p>
        </p:txBody>
      </p:sp>
      <p:sp>
        <p:nvSpPr>
          <p:cNvPr id="1048615" name="Content Placeholder 2"/>
          <p:cNvSpPr>
            <a:spLocks noGrp="1"/>
          </p:cNvSpPr>
          <p:nvPr>
            <p:ph idx="1"/>
          </p:nvPr>
        </p:nvSpPr>
        <p:spPr>
          <a:xfrm>
            <a:off x="457200" y="1600200"/>
            <a:ext cx="8342489" cy="4525963"/>
          </a:xfrm>
        </p:spPr>
        <p:txBody>
          <a:bodyPr vert="horz" lIns="91440" tIns="45720" rIns="91440" bIns="45720" rtlCol="0" anchor="t">
            <a:normAutofit/>
          </a:bodyPr>
          <a:lstStyle/>
          <a:p>
            <a:r>
              <a:rPr lang="en-US" sz="2000" dirty="0">
                <a:latin typeface="Times New Roman"/>
                <a:ea typeface="+mn-lt"/>
                <a:cs typeface="+mn-lt"/>
              </a:rPr>
              <a:t>To implement the system, we decided to focus on historical data about the crop and the climate at the district level was needed to implement the system.</a:t>
            </a:r>
          </a:p>
          <a:p>
            <a:r>
              <a:rPr lang="en-US" sz="2000" dirty="0">
                <a:latin typeface="Times New Roman"/>
                <a:ea typeface="+mn-lt"/>
                <a:cs typeface="+mn-lt"/>
              </a:rPr>
              <a:t>This data has been gathered from the government website </a:t>
            </a:r>
            <a:r>
              <a:rPr lang="en-US" sz="2000" dirty="0">
                <a:latin typeface="Times New Roman"/>
                <a:ea typeface="+mn-lt"/>
                <a:cs typeface="+mn-lt"/>
                <a:hlinkClick r:id="rId2"/>
              </a:rPr>
              <a:t>www.data.gov.in</a:t>
            </a:r>
            <a:r>
              <a:rPr lang="en-US" sz="2000" dirty="0">
                <a:latin typeface="Times New Roman"/>
                <a:ea typeface="+mn-lt"/>
                <a:cs typeface="+mn-lt"/>
              </a:rPr>
              <a:t> </a:t>
            </a:r>
          </a:p>
          <a:p>
            <a:pPr marL="0" indent="0">
              <a:buNone/>
            </a:pPr>
            <a:r>
              <a:rPr lang="en-US" sz="2000" dirty="0">
                <a:latin typeface="Times New Roman"/>
                <a:ea typeface="+mn-lt"/>
                <a:cs typeface="+mn-lt"/>
              </a:rPr>
              <a:t>      which includes State, District, Crop, Area and Production. </a:t>
            </a:r>
          </a:p>
          <a:p>
            <a:r>
              <a:rPr lang="en-US" sz="2000" dirty="0">
                <a:latin typeface="Times New Roman" pitchFamily="18" charset="0"/>
                <a:ea typeface="+mn-lt"/>
                <a:cs typeface="Times New Roman" pitchFamily="18" charset="0"/>
              </a:rPr>
              <a:t>The data about the climate conditions suitable for the particular crops includes rainfall, arrival time, minimum and maximum price.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idx="1"/>
          </p:nvPr>
        </p:nvSpPr>
        <p:spPr>
          <a:xfrm>
            <a:off x="457200" y="767644"/>
            <a:ext cx="8229600" cy="5358519"/>
          </a:xfrm>
        </p:spPr>
        <p:txBody>
          <a:bodyPr vert="horz" lIns="91440" tIns="45720" rIns="91440" bIns="45720" rtlCol="0" anchor="t">
            <a:normAutofit fontScale="95000" lnSpcReduction="20000"/>
          </a:bodyPr>
          <a:lstStyle/>
          <a:p>
            <a:r>
              <a:rPr lang="en-US" sz="2000" b="1" dirty="0">
                <a:latin typeface="Times New Roman"/>
                <a:ea typeface="+mn-lt"/>
                <a:cs typeface="+mn-lt"/>
              </a:rPr>
              <a:t>Exploratory Data Analysis:</a:t>
            </a:r>
            <a:r>
              <a:rPr lang="en-US" sz="2000" dirty="0">
                <a:latin typeface="Times New Roman"/>
                <a:ea typeface="+mn-lt"/>
                <a:cs typeface="+mn-lt"/>
              </a:rPr>
              <a:t> It refers to the critical process of performing initial investigations on data so as to discover patterns, to spot anomalies, to test hypotheses and to check assumptions with the help of summary statistics and graphical representations.</a:t>
            </a:r>
            <a:endParaRPr lang="en-US" sz="2000" dirty="0">
              <a:latin typeface="Times New Roman"/>
              <a:ea typeface="Calibri"/>
              <a:cs typeface="Calibri"/>
            </a:endParaRPr>
          </a:p>
          <a:p>
            <a:r>
              <a:rPr lang="en-US" sz="2000" b="1" dirty="0">
                <a:latin typeface="Times New Roman"/>
                <a:ea typeface="+mn-lt"/>
                <a:cs typeface="+mn-lt"/>
              </a:rPr>
              <a:t>Data Cleaning:</a:t>
            </a:r>
            <a:r>
              <a:rPr lang="en-US" sz="2000" dirty="0">
                <a:latin typeface="Times New Roman"/>
                <a:ea typeface="+mn-lt"/>
                <a:cs typeface="+mn-lt"/>
              </a:rPr>
              <a:t> It is the process of preparing data for analysis by removing or modifying data that is incorrect, incomplete, irrelevant, duplicated, or improperly formatted.</a:t>
            </a:r>
            <a:endParaRPr lang="en-US" sz="2000">
              <a:latin typeface="Times New Roman"/>
              <a:ea typeface="Calibri"/>
              <a:cs typeface="Calibri"/>
            </a:endParaRPr>
          </a:p>
          <a:p>
            <a:r>
              <a:rPr lang="en-US" sz="2000" b="1" dirty="0">
                <a:latin typeface="Times New Roman"/>
                <a:ea typeface="+mn-lt"/>
                <a:cs typeface="+mn-lt"/>
              </a:rPr>
              <a:t>Encoding:</a:t>
            </a:r>
            <a:r>
              <a:rPr lang="en-US" sz="2000" dirty="0">
                <a:latin typeface="Times New Roman"/>
                <a:ea typeface="+mn-lt"/>
                <a:cs typeface="+mn-lt"/>
              </a:rPr>
              <a:t> It is a required pre-processing step when working with categorical data for machine learning algorithms.</a:t>
            </a:r>
            <a:endParaRPr lang="en-US" sz="2000" dirty="0">
              <a:latin typeface="Times New Roman"/>
              <a:ea typeface="Calibri"/>
              <a:cs typeface="Calibri"/>
            </a:endParaRPr>
          </a:p>
          <a:p>
            <a:r>
              <a:rPr lang="en-US" sz="2000" b="1" dirty="0">
                <a:latin typeface="Times New Roman"/>
                <a:ea typeface="+mn-lt"/>
                <a:cs typeface="+mn-lt"/>
              </a:rPr>
              <a:t>Feature Scaling:</a:t>
            </a:r>
            <a:r>
              <a:rPr lang="en-US" sz="2000" dirty="0">
                <a:latin typeface="Times New Roman"/>
                <a:ea typeface="+mn-lt"/>
                <a:cs typeface="+mn-lt"/>
              </a:rPr>
              <a:t> It is a technique to standardize the independent features present in the data in a fixed range. It is performed during the data pre-processing to handle highly varying magnitudes or values or units.</a:t>
            </a:r>
            <a:endParaRPr lang="en-US" sz="2000">
              <a:latin typeface="Times New Roman"/>
              <a:ea typeface="Calibri"/>
              <a:cs typeface="Calibri"/>
            </a:endParaRPr>
          </a:p>
          <a:p>
            <a:r>
              <a:rPr lang="en-US" sz="2000" b="1" dirty="0">
                <a:latin typeface="Times New Roman"/>
                <a:ea typeface="+mn-lt"/>
                <a:cs typeface="+mn-lt"/>
              </a:rPr>
              <a:t>Data Partitioning:</a:t>
            </a:r>
            <a:r>
              <a:rPr lang="en-US" sz="2000" dirty="0">
                <a:latin typeface="Times New Roman"/>
                <a:ea typeface="+mn-lt"/>
                <a:cs typeface="+mn-lt"/>
              </a:rPr>
              <a:t> The Entire dataset is partitioned into 2 parts: for example, say, 75% of the dataset is used for training the model and 25% of the data is set aside to test the model.</a:t>
            </a:r>
            <a:endParaRPr lang="en-US" sz="2000">
              <a:latin typeface="Times New Roman"/>
              <a:ea typeface="Calibri"/>
              <a:cs typeface="Calibri"/>
            </a:endParaRPr>
          </a:p>
          <a:p>
            <a:endParaRPr lang="en-US" sz="2000" dirty="0">
              <a:latin typeface="Times New Roman"/>
              <a:ea typeface="Calibri"/>
              <a:cs typeface="Calibri"/>
            </a:endParaRPr>
          </a:p>
          <a:p>
            <a:endParaRPr lang="en-US" sz="2000" dirty="0">
              <a:latin typeface="Times New Roman"/>
              <a:ea typeface="Calibri"/>
              <a:cs typeface="Calibri"/>
            </a:endParaRPr>
          </a:p>
          <a:p>
            <a:endParaRPr lang="en-US" dirty="0">
              <a:ea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noAutofit/>
          </a:bodyPr>
          <a:lstStyle/>
          <a:p>
            <a:r>
              <a:rPr lang="en-US" sz="2800" b="1" dirty="0">
                <a:latin typeface="Times New Roman"/>
                <a:ea typeface="Calibri"/>
                <a:cs typeface="Calibri"/>
              </a:rPr>
              <a:t>ARCHITECTURE</a:t>
            </a:r>
          </a:p>
        </p:txBody>
      </p:sp>
      <p:sp>
        <p:nvSpPr>
          <p:cNvPr id="1048618" name="TextBox 7"/>
          <p:cNvSpPr txBox="1"/>
          <p:nvPr/>
        </p:nvSpPr>
        <p:spPr>
          <a:xfrm>
            <a:off x="381000" y="1890889"/>
            <a:ext cx="5260972" cy="38633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Times New Roman"/>
                <a:ea typeface="+mn-lt"/>
                <a:cs typeface="+mn-lt"/>
              </a:rPr>
              <a:t>There are basically two categories:</a:t>
            </a:r>
            <a:endParaRPr lang="en-US" sz="2000" dirty="0">
              <a:latin typeface="Times New Roman"/>
              <a:ea typeface="Calibri"/>
              <a:cs typeface="Calibri"/>
            </a:endParaRPr>
          </a:p>
          <a:p>
            <a:pPr marL="342900" indent="-342900" algn="just">
              <a:buFont typeface="Arial"/>
              <a:buChar char="•"/>
            </a:pPr>
            <a:r>
              <a:rPr lang="en-US" sz="2000" dirty="0">
                <a:latin typeface="Times New Roman"/>
                <a:ea typeface="+mn-lt"/>
                <a:cs typeface="+mn-lt"/>
              </a:rPr>
              <a:t>Crop prediction - </a:t>
            </a:r>
          </a:p>
          <a:p>
            <a:pPr algn="just"/>
            <a:r>
              <a:rPr lang="en-US" sz="2000" dirty="0">
                <a:latin typeface="Times New Roman"/>
                <a:ea typeface="+mn-lt"/>
                <a:cs typeface="+mn-lt"/>
              </a:rPr>
              <a:t>                           It predicts the most appropriate crop based on arrival time, minimum price, maximum price. </a:t>
            </a:r>
          </a:p>
          <a:p>
            <a:pPr marL="342900" indent="-342900" algn="just">
              <a:buFont typeface="Arial"/>
              <a:buChar char="•"/>
            </a:pPr>
            <a:r>
              <a:rPr lang="en-US" sz="2000" dirty="0">
                <a:latin typeface="Times New Roman"/>
                <a:ea typeface="+mn-lt"/>
                <a:cs typeface="+mn-lt"/>
              </a:rPr>
              <a:t>Crop yield prediction -</a:t>
            </a:r>
          </a:p>
          <a:p>
            <a:pPr algn="just"/>
            <a:r>
              <a:rPr lang="en-US" sz="2000" dirty="0">
                <a:latin typeface="Times New Roman"/>
                <a:ea typeface="+mn-lt"/>
                <a:cs typeface="+mn-lt"/>
              </a:rPr>
              <a:t>                           It </a:t>
            </a:r>
            <a:r>
              <a:rPr lang="en-US" sz="2000" dirty="0">
                <a:latin typeface="Times New Roman"/>
                <a:ea typeface="+mn-lt"/>
                <a:cs typeface="Times New Roman"/>
              </a:rPr>
              <a:t>predicts the production of the crop based on area and location. The climate related data like rainfall values can be acquired through the dataset and crop type can be input through the user.</a:t>
            </a:r>
            <a:endParaRPr lang="en-US" sz="2000" dirty="0">
              <a:latin typeface="Times New Roman"/>
              <a:ea typeface="Calibri"/>
              <a:cs typeface="Times New Roman"/>
            </a:endParaRPr>
          </a:p>
        </p:txBody>
      </p:sp>
      <p:pic>
        <p:nvPicPr>
          <p:cNvPr id="2097157" name="Content Placeholder 4"/>
          <p:cNvPicPr>
            <a:picLocks noGrp="1" noChangeAspect="1"/>
          </p:cNvPicPr>
          <p:nvPr>
            <p:ph idx="1"/>
          </p:nvPr>
        </p:nvPicPr>
        <p:blipFill>
          <a:blip r:embed="rId2"/>
          <a:stretch>
            <a:fillRect/>
          </a:stretch>
        </p:blipFill>
        <p:spPr>
          <a:xfrm>
            <a:off x="5641972" y="1143000"/>
            <a:ext cx="3200400" cy="53340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RANDOM FOREST ALGORITHM</a:t>
            </a:r>
            <a:endParaRPr lang="en-IN" sz="2800" b="1" dirty="0">
              <a:latin typeface="Times New Roman" pitchFamily="18" charset="0"/>
              <a:cs typeface="Times New Roman" pitchFamily="18" charset="0"/>
            </a:endParaRPr>
          </a:p>
        </p:txBody>
      </p:sp>
      <p:sp>
        <p:nvSpPr>
          <p:cNvPr id="1048620" name="Content Placeholder 2"/>
          <p:cNvSpPr>
            <a:spLocks noGrp="1"/>
          </p:cNvSpPr>
          <p:nvPr>
            <p:ph idx="1"/>
          </p:nvPr>
        </p:nvSpPr>
        <p:spPr>
          <a:xfrm>
            <a:off x="457200" y="1219200"/>
            <a:ext cx="8229600" cy="4906963"/>
          </a:xfrm>
        </p:spPr>
        <p:txBody>
          <a:bodyPr>
            <a:normAutofit/>
          </a:bodyPr>
          <a:lstStyle/>
          <a:p>
            <a:r>
              <a:rPr lang="en-US" sz="1600" dirty="0">
                <a:latin typeface="Times New Roman" pitchFamily="18" charset="0"/>
                <a:cs typeface="Times New Roman" pitchFamily="18" charset="0"/>
              </a:rPr>
              <a:t>Random forest is the supervised learning algorithm that can be used for both classification and regression problems in machine learning. It is an ensemble learning technique that provides the predictions by combining the multiple classifiers and improve the performance of the model.</a:t>
            </a:r>
          </a:p>
          <a:p>
            <a:r>
              <a:rPr lang="en-US" sz="1600" dirty="0">
                <a:latin typeface="Times New Roman" pitchFamily="18" charset="0"/>
                <a:cs typeface="Times New Roman" pitchFamily="18" charset="0"/>
              </a:rPr>
              <a:t>It contains multiple decision trees for subsets of the given dataset, and find the average to improve the predictive accuracy of the model. A random-forest should contain 64-128 trees. The greater number of trees leads to higher accuracy of the algorithm.</a:t>
            </a:r>
          </a:p>
          <a:p>
            <a:pPr algn="just"/>
            <a:r>
              <a:rPr lang="en-US" sz="1600" dirty="0">
                <a:latin typeface="Times New Roman" pitchFamily="18" charset="0"/>
                <a:cs typeface="Times New Roman" pitchFamily="18" charset="0"/>
              </a:rPr>
              <a:t>To classify a new dataset or object, each tree gives the classification result and based on the majority votes, the algorithm predicts the final output.</a:t>
            </a:r>
          </a:p>
          <a:p>
            <a:pPr algn="just"/>
            <a:r>
              <a:rPr lang="en-US" sz="1600" dirty="0">
                <a:latin typeface="Times New Roman" pitchFamily="18" charset="0"/>
                <a:cs typeface="Times New Roman" pitchFamily="18" charset="0"/>
              </a:rPr>
              <a:t>Random forest is a fast algorithm, and can efficiently deal with the missing &amp; incorrect data.</a:t>
            </a:r>
          </a:p>
          <a:p>
            <a:endParaRPr lang="en-IN" sz="1600" dirty="0">
              <a:latin typeface="Times New Roman" pitchFamily="18" charset="0"/>
              <a:cs typeface="Times New Roman" pitchFamily="18" charset="0"/>
            </a:endParaRPr>
          </a:p>
        </p:txBody>
      </p:sp>
      <p:pic>
        <p:nvPicPr>
          <p:cNvPr id="2097158" name="Picture 2"/>
          <p:cNvPicPr>
            <a:picLocks noChangeAspect="1" noChangeArrowheads="1"/>
          </p:cNvPicPr>
          <p:nvPr/>
        </p:nvPicPr>
        <p:blipFill>
          <a:blip r:embed="rId2"/>
          <a:srcRect/>
          <a:stretch>
            <a:fillRect/>
          </a:stretch>
        </p:blipFill>
        <p:spPr bwMode="auto">
          <a:xfrm>
            <a:off x="2286000" y="3962400"/>
            <a:ext cx="4343400" cy="2590800"/>
          </a:xfrm>
          <a:prstGeom prst="rect">
            <a:avLst/>
          </a:prstGeom>
          <a:noFill/>
          <a:ln>
            <a:noFill/>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sz="2800" b="1" dirty="0"/>
              <a:t> </a:t>
            </a:r>
            <a:r>
              <a:rPr lang="en-US" sz="2800" b="1" dirty="0">
                <a:latin typeface="Times New Roman" pitchFamily="18" charset="0"/>
                <a:cs typeface="Times New Roman" pitchFamily="18" charset="0"/>
              </a:rPr>
              <a:t>K-NEAREST NEIGHBOR ALGORTIHM(KNN)</a:t>
            </a:r>
            <a:endParaRPr lang="en-IN" sz="2800" b="1" dirty="0">
              <a:latin typeface="Times New Roman" pitchFamily="18" charset="0"/>
              <a:cs typeface="Times New Roman" pitchFamily="18" charset="0"/>
            </a:endParaRPr>
          </a:p>
        </p:txBody>
      </p:sp>
      <p:sp>
        <p:nvSpPr>
          <p:cNvPr id="1048622" name="Content Placeholder 2"/>
          <p:cNvSpPr>
            <a:spLocks noGrp="1"/>
          </p:cNvSpPr>
          <p:nvPr>
            <p:ph idx="1"/>
          </p:nvPr>
        </p:nvSpPr>
        <p:spPr>
          <a:xfrm>
            <a:off x="457200" y="1295400"/>
            <a:ext cx="8229600" cy="4830763"/>
          </a:xfrm>
        </p:spPr>
        <p:txBody>
          <a:bodyPr>
            <a:normAutofit/>
          </a:bodyPr>
          <a:lstStyle/>
          <a:p>
            <a:r>
              <a:rPr lang="en-US" sz="1600" dirty="0">
                <a:latin typeface="Times New Roman" pitchFamily="18" charset="0"/>
                <a:cs typeface="Times New Roman" pitchFamily="18" charset="0"/>
              </a:rPr>
              <a:t>K-Nearest Neighbor is a supervised learning algorithm that can be used for both classification and regression problems.</a:t>
            </a:r>
          </a:p>
          <a:p>
            <a:r>
              <a:rPr lang="en-US" sz="1600" dirty="0">
                <a:latin typeface="Times New Roman" pitchFamily="18" charset="0"/>
                <a:cs typeface="Times New Roman" pitchFamily="18" charset="0"/>
              </a:rPr>
              <a:t>K-Nearest Neighbors stores all available cases and classifies new cases based on a similarity measure. It is a powerful classification algorithm used in pattern recognition.</a:t>
            </a:r>
          </a:p>
          <a:p>
            <a:r>
              <a:rPr lang="en-US" sz="1600" dirty="0">
                <a:latin typeface="Times New Roman" pitchFamily="18" charset="0"/>
                <a:cs typeface="Times New Roman" pitchFamily="18" charset="0"/>
              </a:rPr>
              <a:t>This algorithm works by assuming the similarities between the new data point and available data points. Based on these similarities, the new data points are put in the most similar categories and any distance function measures the distance between the data points.</a:t>
            </a:r>
          </a:p>
          <a:p>
            <a:r>
              <a:rPr lang="en-US" sz="1600" dirty="0">
                <a:latin typeface="Times New Roman" pitchFamily="18" charset="0"/>
                <a:cs typeface="Times New Roman" pitchFamily="18" charset="0"/>
              </a:rPr>
              <a:t> The distance function can be </a:t>
            </a:r>
            <a:r>
              <a:rPr lang="en-US" sz="1600" b="1" dirty="0">
                <a:latin typeface="Times New Roman" pitchFamily="18" charset="0"/>
                <a:cs typeface="Times New Roman" pitchFamily="18" charset="0"/>
              </a:rPr>
              <a:t>Euclidean distance </a:t>
            </a:r>
            <a:r>
              <a:rPr lang="en-US" sz="1600" dirty="0">
                <a:latin typeface="Times New Roman" pitchFamily="18" charset="0"/>
                <a:cs typeface="Times New Roman" pitchFamily="18" charset="0"/>
              </a:rPr>
              <a:t>based on the requirement .</a:t>
            </a:r>
            <a:endParaRPr lang="zh-CN" altLang="en-US"/>
          </a:p>
        </p:txBody>
      </p:sp>
      <p:pic>
        <p:nvPicPr>
          <p:cNvPr id="2097159" name="Picture 2"/>
          <p:cNvPicPr>
            <a:picLocks noChangeAspect="1" noChangeArrowheads="1"/>
          </p:cNvPicPr>
          <p:nvPr/>
        </p:nvPicPr>
        <p:blipFill>
          <a:blip r:embed="rId2"/>
          <a:srcRect/>
          <a:stretch>
            <a:fillRect/>
          </a:stretch>
        </p:blipFill>
        <p:spPr bwMode="auto">
          <a:xfrm rot="21600000">
            <a:off x="1394351" y="4089291"/>
            <a:ext cx="6328876" cy="2542821"/>
          </a:xfrm>
          <a:prstGeom prst="rect">
            <a:avLst/>
          </a:prstGeom>
          <a:noFill/>
          <a:ln>
            <a:noFill/>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457200" y="274638"/>
            <a:ext cx="8229600" cy="944562"/>
          </a:xfrm>
        </p:spPr>
        <p:txBody>
          <a:bodyPr>
            <a:normAutofit/>
          </a:bodyPr>
          <a:lstStyle/>
          <a:p>
            <a:r>
              <a:rPr lang="en-US" sz="2800" b="1" dirty="0">
                <a:latin typeface="Times New Roman" pitchFamily="18" charset="0"/>
                <a:cs typeface="Times New Roman" pitchFamily="18" charset="0"/>
              </a:rPr>
              <a:t>DECISION TREE REGRESSION ALGORTIHM</a:t>
            </a:r>
            <a:endParaRPr lang="en-IN" sz="2800" b="1" dirty="0">
              <a:latin typeface="Times New Roman" pitchFamily="18" charset="0"/>
              <a:cs typeface="Times New Roman" pitchFamily="18" charset="0"/>
            </a:endParaRPr>
          </a:p>
        </p:txBody>
      </p:sp>
      <p:sp>
        <p:nvSpPr>
          <p:cNvPr id="1048624" name="Content Placeholder 2"/>
          <p:cNvSpPr>
            <a:spLocks noGrp="1"/>
          </p:cNvSpPr>
          <p:nvPr>
            <p:ph idx="1"/>
          </p:nvPr>
        </p:nvSpPr>
        <p:spPr>
          <a:xfrm>
            <a:off x="457200" y="1143000"/>
            <a:ext cx="8229600" cy="4983163"/>
          </a:xfrm>
        </p:spPr>
        <p:txBody>
          <a:bodyPr/>
          <a:lstStyle/>
          <a:p>
            <a:r>
              <a:rPr lang="en-US" sz="1600" dirty="0">
                <a:latin typeface="Times New Roman" pitchFamily="18" charset="0"/>
                <a:cs typeface="Times New Roman" pitchFamily="18" charset="0"/>
              </a:rPr>
              <a:t>A decision tree is a supervised learning algorithm that is mainly used to solve the classification problems but can also be used for solving the regression problems. It can work with both categorical variables and continuous variables. It shows a tree-like structure that includes nodes and branches, and starts with the root node that expand on further branches till the leaf node. </a:t>
            </a:r>
          </a:p>
          <a:p>
            <a:r>
              <a:rPr lang="en-US" sz="1600" dirty="0">
                <a:latin typeface="Times New Roman" pitchFamily="18" charset="0"/>
                <a:cs typeface="Times New Roman" pitchFamily="18" charset="0"/>
              </a:rPr>
              <a:t>The </a:t>
            </a:r>
            <a:r>
              <a:rPr lang="en-US" sz="1600" b="1" dirty="0">
                <a:latin typeface="Times New Roman" pitchFamily="18" charset="0"/>
                <a:cs typeface="Times New Roman" pitchFamily="18" charset="0"/>
              </a:rPr>
              <a:t>internal node</a:t>
            </a:r>
            <a:r>
              <a:rPr lang="en-US" sz="1600" dirty="0">
                <a:latin typeface="Times New Roman" pitchFamily="18" charset="0"/>
                <a:cs typeface="Times New Roman" pitchFamily="18" charset="0"/>
              </a:rPr>
              <a:t> is used to represent the </a:t>
            </a:r>
            <a:r>
              <a:rPr lang="en-US" sz="1600" b="1" dirty="0">
                <a:latin typeface="Times New Roman" pitchFamily="18" charset="0"/>
                <a:cs typeface="Times New Roman" pitchFamily="18" charset="0"/>
              </a:rPr>
              <a:t>features of the dataset, branches show the decision rules,</a:t>
            </a:r>
            <a:r>
              <a:rPr lang="en-US" sz="1600" dirty="0">
                <a:latin typeface="Times New Roman" pitchFamily="18" charset="0"/>
                <a:cs typeface="Times New Roman" pitchFamily="18" charset="0"/>
              </a:rPr>
              <a:t> and </a:t>
            </a:r>
            <a:r>
              <a:rPr lang="en-US" sz="1600" b="1" dirty="0">
                <a:latin typeface="Times New Roman" pitchFamily="18" charset="0"/>
                <a:cs typeface="Times New Roman" pitchFamily="18" charset="0"/>
              </a:rPr>
              <a:t>leaf nodes represent the outcome of the problem.</a:t>
            </a:r>
          </a:p>
          <a:p>
            <a:r>
              <a:rPr lang="en-US" sz="1600" dirty="0">
                <a:latin typeface="Times New Roman" pitchFamily="18" charset="0"/>
                <a:cs typeface="Times New Roman" pitchFamily="18" charset="0"/>
              </a:rPr>
              <a:t>Decision trees are powerful and popular tools for classification and prediction.</a:t>
            </a:r>
          </a:p>
          <a:p>
            <a:r>
              <a:rPr lang="en-US" sz="1600" dirty="0">
                <a:latin typeface="Times New Roman" pitchFamily="18" charset="0"/>
                <a:cs typeface="Times New Roman" pitchFamily="18" charset="0"/>
              </a:rPr>
              <a:t>Decision trees represent rules, which can be understood by humans and used in knowledge system such as database.</a:t>
            </a:r>
          </a:p>
          <a:p>
            <a:endParaRPr lang="en-IN" dirty="0">
              <a:latin typeface="Times New Roman" pitchFamily="18" charset="0"/>
              <a:cs typeface="Times New Roman" pitchFamily="18" charset="0"/>
            </a:endParaRPr>
          </a:p>
        </p:txBody>
      </p:sp>
      <p:pic>
        <p:nvPicPr>
          <p:cNvPr id="2097160" name="Picture 2" descr="Machine Learning Decision Tree Classification Algorithm - Javatpoint"/>
          <p:cNvPicPr>
            <a:picLocks noChangeAspect="1" noChangeArrowheads="1"/>
          </p:cNvPicPr>
          <p:nvPr/>
        </p:nvPicPr>
        <p:blipFill>
          <a:blip r:embed="rId2"/>
          <a:srcRect/>
          <a:stretch>
            <a:fillRect/>
          </a:stretch>
        </p:blipFill>
        <p:spPr bwMode="auto">
          <a:xfrm>
            <a:off x="1524000" y="3962399"/>
            <a:ext cx="6019800" cy="251460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normAutofit fontScale="90000"/>
          </a:bodyPr>
          <a:lstStyle/>
          <a:p>
            <a:br>
              <a:rPr lang="en-US" sz="3600" dirty="0">
                <a:latin typeface="Times New Roman" pitchFamily="18" charset="0"/>
                <a:cs typeface="Times New Roman" pitchFamily="18" charset="0"/>
              </a:rPr>
            </a:br>
            <a:r>
              <a:rPr lang="en-US" sz="3600" b="1" dirty="0">
                <a:latin typeface="Times New Roman" pitchFamily="18" charset="0"/>
                <a:cs typeface="Times New Roman" pitchFamily="18" charset="0"/>
              </a:rPr>
              <a:t>REFERENCES</a:t>
            </a:r>
            <a:r>
              <a:rPr lang="en-US" b="1" dirty="0"/>
              <a:t> </a:t>
            </a:r>
            <a:br>
              <a:rPr lang="en-US" b="1" dirty="0"/>
            </a:br>
            <a:endParaRPr lang="en-US" b="1" dirty="0"/>
          </a:p>
        </p:txBody>
      </p:sp>
      <p:sp>
        <p:nvSpPr>
          <p:cNvPr id="1048626" name="Content Placeholder 2"/>
          <p:cNvSpPr>
            <a:spLocks noGrp="1"/>
          </p:cNvSpPr>
          <p:nvPr>
            <p:ph idx="1"/>
          </p:nvPr>
        </p:nvSpPr>
        <p:spPr/>
        <p:txBody>
          <a:bodyPr>
            <a:normAutofit fontScale="56250" lnSpcReduction="20000"/>
          </a:bodyPr>
          <a:lstStyle/>
          <a:p>
            <a:pPr algn="just"/>
            <a:r>
              <a:rPr lang="en-US" dirty="0"/>
              <a:t>[1] </a:t>
            </a:r>
            <a:r>
              <a:rPr lang="en-US" dirty="0" err="1">
                <a:latin typeface="Times New Roman" pitchFamily="18" charset="0"/>
                <a:cs typeface="Times New Roman" pitchFamily="18" charset="0"/>
              </a:rPr>
              <a:t>Rachana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Rashmi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Shravani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Shruthi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Seema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Kousar</a:t>
            </a:r>
            <a:r>
              <a:rPr lang="en-US" dirty="0">
                <a:latin typeface="Times New Roman" pitchFamily="18" charset="0"/>
                <a:cs typeface="Times New Roman" pitchFamily="18" charset="0"/>
              </a:rPr>
              <a:t>, Crop Price Forecasting System Using Supervised Machine Learning Algorithms, International Research Journal of Engineering and Technology (IRJET), Apr 2019</a:t>
            </a:r>
          </a:p>
          <a:p>
            <a:pPr algn="just"/>
            <a:r>
              <a:rPr lang="en-US" dirty="0">
                <a:latin typeface="Times New Roman" pitchFamily="18" charset="0"/>
                <a:cs typeface="Times New Roman" pitchFamily="18" charset="0"/>
              </a:rPr>
              <a:t> [2] </a:t>
            </a:r>
            <a:r>
              <a:rPr lang="en-US" dirty="0" err="1">
                <a:latin typeface="Times New Roman" pitchFamily="18" charset="0"/>
                <a:cs typeface="Times New Roman" pitchFamily="18" charset="0"/>
              </a:rPr>
              <a:t>Nishiba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Kabeer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Dr.Loganathan.D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Cowsalya.T</a:t>
            </a:r>
            <a:r>
              <a:rPr lang="en-US" dirty="0">
                <a:latin typeface="Times New Roman" pitchFamily="18" charset="0"/>
                <a:cs typeface="Times New Roman" pitchFamily="18" charset="0"/>
              </a:rPr>
              <a:t>, Prediction of Crop Yield Using Data Mining, International Journal of Computer Science and Network, June 2019 </a:t>
            </a:r>
          </a:p>
          <a:p>
            <a:pPr algn="just"/>
            <a:r>
              <a:rPr lang="en-US" dirty="0">
                <a:latin typeface="Times New Roman" pitchFamily="18" charset="0"/>
                <a:cs typeface="Times New Roman" pitchFamily="18" charset="0"/>
              </a:rPr>
              <a:t>[3] J. </a:t>
            </a:r>
            <a:r>
              <a:rPr lang="en-US" dirty="0" err="1">
                <a:latin typeface="Times New Roman" pitchFamily="18" charset="0"/>
                <a:cs typeface="Times New Roman" pitchFamily="18" charset="0"/>
              </a:rPr>
              <a:t>Vijayalakshmi</a:t>
            </a:r>
            <a:r>
              <a:rPr lang="en-US" dirty="0">
                <a:latin typeface="Times New Roman" pitchFamily="18" charset="0"/>
                <a:cs typeface="Times New Roman" pitchFamily="18" charset="0"/>
              </a:rPr>
              <a:t>, K. </a:t>
            </a:r>
            <a:r>
              <a:rPr lang="en-US" dirty="0" err="1">
                <a:latin typeface="Times New Roman" pitchFamily="18" charset="0"/>
                <a:cs typeface="Times New Roman" pitchFamily="18" charset="0"/>
              </a:rPr>
              <a:t>PandiMeena</a:t>
            </a:r>
            <a:r>
              <a:rPr lang="en-US" dirty="0">
                <a:latin typeface="Times New Roman" pitchFamily="18" charset="0"/>
                <a:cs typeface="Times New Roman" pitchFamily="18" charset="0"/>
              </a:rPr>
              <a:t>, Agriculture </a:t>
            </a:r>
            <a:r>
              <a:rPr lang="en-US" dirty="0" err="1">
                <a:latin typeface="Times New Roman" pitchFamily="18" charset="0"/>
                <a:cs typeface="Times New Roman" pitchFamily="18" charset="0"/>
              </a:rPr>
              <a:t>TalkBot</a:t>
            </a:r>
            <a:r>
              <a:rPr lang="en-US" dirty="0">
                <a:latin typeface="Times New Roman" pitchFamily="18" charset="0"/>
                <a:cs typeface="Times New Roman" pitchFamily="18" charset="0"/>
              </a:rPr>
              <a:t> Using AI, International Journal of Recent Technology and Engineering (IJRTE), July 2019</a:t>
            </a:r>
          </a:p>
          <a:p>
            <a:pPr algn="just"/>
            <a:r>
              <a:rPr lang="en-US" dirty="0">
                <a:latin typeface="Times New Roman" pitchFamily="18" charset="0"/>
                <a:cs typeface="Times New Roman" pitchFamily="18" charset="0"/>
              </a:rPr>
              <a:t> [4] </a:t>
            </a:r>
            <a:r>
              <a:rPr lang="en-US" dirty="0" err="1">
                <a:latin typeface="Times New Roman" pitchFamily="18" charset="0"/>
                <a:cs typeface="Times New Roman" pitchFamily="18" charset="0"/>
              </a:rPr>
              <a:t>Gamage</a:t>
            </a:r>
            <a:r>
              <a:rPr lang="en-US" dirty="0">
                <a:latin typeface="Times New Roman" pitchFamily="18" charset="0"/>
                <a:cs typeface="Times New Roman" pitchFamily="18" charset="0"/>
              </a:rPr>
              <a:t>, A., &amp; </a:t>
            </a:r>
            <a:r>
              <a:rPr lang="en-US" dirty="0" err="1">
                <a:latin typeface="Times New Roman" pitchFamily="18" charset="0"/>
                <a:cs typeface="Times New Roman" pitchFamily="18" charset="0"/>
              </a:rPr>
              <a:t>Kasthurirathna</a:t>
            </a:r>
            <a:r>
              <a:rPr lang="en-US" dirty="0">
                <a:latin typeface="Times New Roman" pitchFamily="18" charset="0"/>
                <a:cs typeface="Times New Roman" pitchFamily="18" charset="0"/>
              </a:rPr>
              <a:t>, D. Agro-Genius: Crop Prediction Using Machine Learning, International Journal of Innovative Science and Research Technology, Volume 4, Issue 10, October – 2019 </a:t>
            </a:r>
          </a:p>
          <a:p>
            <a:pPr algn="just"/>
            <a:r>
              <a:rPr lang="en-US" dirty="0">
                <a:latin typeface="Times New Roman" pitchFamily="18" charset="0"/>
                <a:cs typeface="Times New Roman" pitchFamily="18" charset="0"/>
              </a:rPr>
              <a:t>[5] </a:t>
            </a:r>
            <a:r>
              <a:rPr lang="en-US" dirty="0" err="1">
                <a:latin typeface="Times New Roman" pitchFamily="18" charset="0"/>
                <a:cs typeface="Times New Roman" pitchFamily="18" charset="0"/>
              </a:rPr>
              <a:t>Vohra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Aman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Nitin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Pandey</a:t>
            </a:r>
            <a:r>
              <a:rPr lang="en-US" dirty="0">
                <a:latin typeface="Times New Roman" pitchFamily="18" charset="0"/>
                <a:cs typeface="Times New Roman" pitchFamily="18" charset="0"/>
              </a:rPr>
              <a:t>, and S. K. </a:t>
            </a:r>
            <a:r>
              <a:rPr lang="en-US" dirty="0" err="1">
                <a:latin typeface="Times New Roman" pitchFamily="18" charset="0"/>
                <a:cs typeface="Times New Roman" pitchFamily="18" charset="0"/>
              </a:rPr>
              <a:t>Khatri</a:t>
            </a:r>
            <a:r>
              <a:rPr lang="en-US" dirty="0">
                <a:latin typeface="Times New Roman" pitchFamily="18" charset="0"/>
                <a:cs typeface="Times New Roman" pitchFamily="18" charset="0"/>
              </a:rPr>
              <a:t>. "Decision Making Support System for Prediction of Prices in Agricultural Commodity." 2019 Amity International Conference on Artificial Intelligence (AICAI). IEEE, 2019.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457200" y="274638"/>
            <a:ext cx="8229600" cy="868362"/>
          </a:xfrm>
        </p:spPr>
        <p:txBody>
          <a:bodyPr>
            <a:normAutofit/>
          </a:bodyPr>
          <a:lstStyle/>
          <a:p>
            <a:r>
              <a:rPr lang="en-IN" sz="3200" b="1" dirty="0">
                <a:latin typeface="Times New Roman" pitchFamily="18" charset="0"/>
                <a:cs typeface="Times New Roman" pitchFamily="18" charset="0"/>
              </a:rPr>
              <a:t>ABSTARCT </a:t>
            </a:r>
            <a:endParaRPr lang="en-US" sz="3200" b="1" dirty="0">
              <a:latin typeface="Times New Roman" pitchFamily="18" charset="0"/>
              <a:cs typeface="Times New Roman" pitchFamily="18" charset="0"/>
            </a:endParaRPr>
          </a:p>
        </p:txBody>
      </p:sp>
      <p:sp>
        <p:nvSpPr>
          <p:cNvPr id="1048596" name="Content Placeholder 2"/>
          <p:cNvSpPr>
            <a:spLocks noGrp="1"/>
          </p:cNvSpPr>
          <p:nvPr>
            <p:ph idx="1"/>
          </p:nvPr>
        </p:nvSpPr>
        <p:spPr>
          <a:xfrm>
            <a:off x="457200" y="1219200"/>
            <a:ext cx="8229600" cy="4906963"/>
          </a:xfrm>
        </p:spPr>
        <p:txBody>
          <a:bodyPr>
            <a:normAutofit fontScale="56250" lnSpcReduction="20000"/>
          </a:bodyPr>
          <a:lstStyle/>
          <a:p>
            <a:pPr marL="0" indent="0" algn="just">
              <a:buNone/>
            </a:pPr>
            <a:r>
              <a:rPr lang="en-US" dirty="0">
                <a:latin typeface="Times New Roman" pitchFamily="18" charset="0"/>
                <a:cs typeface="Times New Roman" pitchFamily="18" charset="0"/>
              </a:rPr>
              <a:t>India being a rural nation, its economy transcendently relies upon agricultural yield development and unified agroindustry items. It is currently quickly advancing towards a specialized turn of events. India now is rapidly progressing towards technical development. Smart farming is changing the face of agriculture in India. Agriculture is the primary mainstay of the economy in our country. In recent years because of uncertain trends in climate and other fluctuations in the price trends, the price of the crop has varied to a larger level. Farmers remain oblivious of the uncertainties, which spoils the crops and causes massive loss. They are unaware of the crop price which would benefit them more. This application designed is handy, easy-to-use which provides accurate results in predicting the price of the crop. This framework utilizes Machine Learning’s Decision Tree Regression Algorithm to predict crop price. The attributes considered for prediction are rainfall, wholesale price index, month, and year. Consequently, the system gives an advance forecast to the farmers which grows the speed of profit to them and consequently the country's economy. This system also incorporates other attributes like weather forecast, crop recommendation are also implemented.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endParaRPr lang="en-IN" dirty="0"/>
          </a:p>
        </p:txBody>
      </p:sp>
      <p:sp>
        <p:nvSpPr>
          <p:cNvPr id="1048628" name="Content Placeholder 2"/>
          <p:cNvSpPr>
            <a:spLocks noGrp="1"/>
          </p:cNvSpPr>
          <p:nvPr>
            <p:ph idx="1"/>
          </p:nvPr>
        </p:nvSpPr>
        <p:spPr/>
        <p:txBody>
          <a:bodyPr>
            <a:normAutofit fontScale="56250" lnSpcReduction="20000"/>
          </a:bodyPr>
          <a:lstStyle/>
          <a:p>
            <a:r>
              <a:rPr lang="en-IN" dirty="0">
                <a:latin typeface="Times New Roman" pitchFamily="18" charset="0"/>
                <a:cs typeface="Times New Roman" pitchFamily="18" charset="0"/>
              </a:rPr>
              <a:t>[6] Nguyen, </a:t>
            </a:r>
            <a:r>
              <a:rPr lang="en-IN" dirty="0" err="1">
                <a:latin typeface="Times New Roman" pitchFamily="18" charset="0"/>
                <a:cs typeface="Times New Roman" pitchFamily="18" charset="0"/>
              </a:rPr>
              <a:t>Huy</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Vuong</a:t>
            </a:r>
            <a:r>
              <a:rPr lang="en-IN" dirty="0">
                <a:latin typeface="Times New Roman" pitchFamily="18" charset="0"/>
                <a:cs typeface="Times New Roman" pitchFamily="18" charset="0"/>
              </a:rPr>
              <a:t>, et al. "A smart system for short-term price prediction using time series models." Computers &amp; Electrical Engineering 76 (2019). </a:t>
            </a:r>
          </a:p>
          <a:p>
            <a:r>
              <a:rPr lang="en-IN" dirty="0">
                <a:latin typeface="Times New Roman" pitchFamily="18" charset="0"/>
                <a:cs typeface="Times New Roman" pitchFamily="18" charset="0"/>
              </a:rPr>
              <a:t>[7] </a:t>
            </a:r>
            <a:r>
              <a:rPr lang="en-IN" dirty="0" err="1">
                <a:latin typeface="Times New Roman" pitchFamily="18" charset="0"/>
                <a:cs typeface="Times New Roman" pitchFamily="18" charset="0"/>
              </a:rPr>
              <a:t>Sangeeta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Shruthi</a:t>
            </a:r>
            <a:r>
              <a:rPr lang="en-IN" dirty="0">
                <a:latin typeface="Times New Roman" pitchFamily="18" charset="0"/>
                <a:cs typeface="Times New Roman" pitchFamily="18" charset="0"/>
              </a:rPr>
              <a:t> G, Design And Implementation Of Crop Yield Prediction Model In Agriculture, International Journal Of Scientific &amp; Technology Research Volume 8, Issue 01, January 2020.</a:t>
            </a:r>
          </a:p>
          <a:p>
            <a:r>
              <a:rPr lang="en-IN" dirty="0">
                <a:latin typeface="Times New Roman" pitchFamily="18" charset="0"/>
                <a:cs typeface="Times New Roman" pitchFamily="18" charset="0"/>
              </a:rPr>
              <a:t> [8] </a:t>
            </a:r>
            <a:r>
              <a:rPr lang="en-IN" dirty="0" err="1">
                <a:latin typeface="Times New Roman" pitchFamily="18" charset="0"/>
                <a:cs typeface="Times New Roman" pitchFamily="18" charset="0"/>
              </a:rPr>
              <a:t>Rohith</a:t>
            </a:r>
            <a:r>
              <a:rPr lang="en-IN" dirty="0">
                <a:latin typeface="Times New Roman" pitchFamily="18" charset="0"/>
                <a:cs typeface="Times New Roman" pitchFamily="18" charset="0"/>
              </a:rPr>
              <a:t> R, Vishnu R, Kishore A, </a:t>
            </a:r>
            <a:r>
              <a:rPr lang="en-IN" dirty="0" err="1">
                <a:latin typeface="Times New Roman" pitchFamily="18" charset="0"/>
                <a:cs typeface="Times New Roman" pitchFamily="18" charset="0"/>
              </a:rPr>
              <a:t>Deeban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Chakkarawarthi</a:t>
            </a:r>
            <a:r>
              <a:rPr lang="en-IN" dirty="0">
                <a:latin typeface="Times New Roman" pitchFamily="18" charset="0"/>
                <a:cs typeface="Times New Roman" pitchFamily="18" charset="0"/>
              </a:rPr>
              <a:t>, Crop Price Prediction and Forecasting System using Supervised Machine Learning Algorithms, International Journal of Advanced Research in Computer and Communication Engineering, March 2020 .</a:t>
            </a:r>
          </a:p>
          <a:p>
            <a:r>
              <a:rPr lang="en-IN" dirty="0">
                <a:latin typeface="Times New Roman" pitchFamily="18" charset="0"/>
                <a:cs typeface="Times New Roman" pitchFamily="18" charset="0"/>
              </a:rPr>
              <a:t>[9] Naveen Kumar P R, </a:t>
            </a:r>
            <a:r>
              <a:rPr lang="en-IN" dirty="0" err="1">
                <a:latin typeface="Times New Roman" pitchFamily="18" charset="0"/>
                <a:cs typeface="Times New Roman" pitchFamily="18" charset="0"/>
              </a:rPr>
              <a:t>Manikanta</a:t>
            </a:r>
            <a:r>
              <a:rPr lang="en-IN" dirty="0">
                <a:latin typeface="Times New Roman" pitchFamily="18" charset="0"/>
                <a:cs typeface="Times New Roman" pitchFamily="18" charset="0"/>
              </a:rPr>
              <a:t> K B, </a:t>
            </a:r>
            <a:r>
              <a:rPr lang="en-IN" dirty="0" err="1">
                <a:latin typeface="Times New Roman" pitchFamily="18" charset="0"/>
                <a:cs typeface="Times New Roman" pitchFamily="18" charset="0"/>
              </a:rPr>
              <a:t>Venkatesh</a:t>
            </a:r>
            <a:r>
              <a:rPr lang="en-IN" dirty="0">
                <a:latin typeface="Times New Roman" pitchFamily="18" charset="0"/>
                <a:cs typeface="Times New Roman" pitchFamily="18" charset="0"/>
              </a:rPr>
              <a:t> B Y, Naveen Kumar R, </a:t>
            </a:r>
            <a:r>
              <a:rPr lang="en-IN" dirty="0" err="1">
                <a:latin typeface="Times New Roman" pitchFamily="18" charset="0"/>
                <a:cs typeface="Times New Roman" pitchFamily="18" charset="0"/>
              </a:rPr>
              <a:t>Amith</a:t>
            </a:r>
            <a:r>
              <a:rPr lang="en-IN" dirty="0">
                <a:latin typeface="Times New Roman" pitchFamily="18" charset="0"/>
                <a:cs typeface="Times New Roman" pitchFamily="18" charset="0"/>
              </a:rPr>
              <a:t> Mali </a:t>
            </a:r>
            <a:r>
              <a:rPr lang="en-IN" dirty="0" err="1">
                <a:latin typeface="Times New Roman" pitchFamily="18" charset="0"/>
                <a:cs typeface="Times New Roman" pitchFamily="18" charset="0"/>
              </a:rPr>
              <a:t>Patil</a:t>
            </a:r>
            <a:r>
              <a:rPr lang="en-IN" dirty="0">
                <a:latin typeface="Times New Roman" pitchFamily="18" charset="0"/>
                <a:cs typeface="Times New Roman" pitchFamily="18" charset="0"/>
              </a:rPr>
              <a:t>, Journal of Xi'an University of Architecture &amp; Technology, 2020.</a:t>
            </a:r>
          </a:p>
          <a:p>
            <a:r>
              <a:rPr lang="en-IN" dirty="0">
                <a:latin typeface="Times New Roman" pitchFamily="18" charset="0"/>
                <a:cs typeface="Times New Roman" pitchFamily="18" charset="0"/>
              </a:rPr>
              <a:t> [10] Kumar, Y. </a:t>
            </a:r>
            <a:r>
              <a:rPr lang="en-IN" dirty="0" err="1">
                <a:latin typeface="Times New Roman" pitchFamily="18" charset="0"/>
                <a:cs typeface="Times New Roman" pitchFamily="18" charset="0"/>
              </a:rPr>
              <a:t>Jeevan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Nagendra</a:t>
            </a:r>
            <a:r>
              <a:rPr lang="en-IN" dirty="0">
                <a:latin typeface="Times New Roman" pitchFamily="18" charset="0"/>
                <a:cs typeface="Times New Roman" pitchFamily="18" charset="0"/>
              </a:rPr>
              <a:t>, et al. "Supervised Machine learning Approach for Crop Yield Prediction in the Agriculture Sector." 2020 5th International Conference on Communication and Electronics Systems (ICCES). IEEE, 2020.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457200" y="274638"/>
            <a:ext cx="8229600" cy="792162"/>
          </a:xfrm>
        </p:spPr>
        <p:txBody>
          <a:bodyPr>
            <a:normAutofit/>
          </a:bodyPr>
          <a:lstStyle/>
          <a:p>
            <a:r>
              <a:rPr lang="en-IN" sz="3200" b="1" dirty="0">
                <a:latin typeface="Times New Roman" pitchFamily="18" charset="0"/>
                <a:cs typeface="Times New Roman" pitchFamily="18" charset="0"/>
              </a:rPr>
              <a:t>INTRODUCTION </a:t>
            </a:r>
            <a:endParaRPr lang="en-US" sz="3200" b="1" dirty="0">
              <a:latin typeface="Times New Roman" pitchFamily="18" charset="0"/>
              <a:cs typeface="Times New Roman" pitchFamily="18" charset="0"/>
            </a:endParaRPr>
          </a:p>
        </p:txBody>
      </p:sp>
      <p:sp>
        <p:nvSpPr>
          <p:cNvPr id="1048598" name="Content Placeholder 2"/>
          <p:cNvSpPr>
            <a:spLocks noGrp="1"/>
          </p:cNvSpPr>
          <p:nvPr>
            <p:ph idx="1"/>
          </p:nvPr>
        </p:nvSpPr>
        <p:spPr>
          <a:xfrm>
            <a:off x="457200" y="990600"/>
            <a:ext cx="8229600" cy="5135563"/>
          </a:xfrm>
        </p:spPr>
        <p:txBody>
          <a:bodyPr>
            <a:normAutofit/>
          </a:bodyPr>
          <a:lstStyle/>
          <a:p>
            <a:pPr marL="0" indent="0">
              <a:spcBef>
                <a:spcPts val="0"/>
              </a:spcBef>
              <a:buNone/>
            </a:pPr>
            <a:r>
              <a:rPr lang="en-US" sz="2000" dirty="0">
                <a:latin typeface="Times New Roman" pitchFamily="18" charset="0"/>
                <a:cs typeface="Times New Roman" pitchFamily="18" charset="0"/>
              </a:rPr>
              <a:t>Machine Learning is subfield of Artificial Intelligence. It has the capability of a machine to imitate intelligent human behavior.</a:t>
            </a:r>
          </a:p>
          <a:p>
            <a:pPr marL="0" indent="0" algn="just">
              <a:buNone/>
            </a:pPr>
            <a:endParaRPr lang="en-US" dirty="0">
              <a:latin typeface="Times New Roman" pitchFamily="18" charset="0"/>
              <a:cs typeface="Times New Roman" pitchFamily="18" charset="0"/>
            </a:endParaRPr>
          </a:p>
        </p:txBody>
      </p:sp>
      <p:pic>
        <p:nvPicPr>
          <p:cNvPr id="2097153" name="Picture 2" descr="C:\Users\Venkat\Desktop\machine-learning-algorithms.png"/>
          <p:cNvPicPr>
            <a:picLocks noChangeAspect="1" noChangeArrowheads="1"/>
          </p:cNvPicPr>
          <p:nvPr/>
        </p:nvPicPr>
        <p:blipFill>
          <a:blip r:embed="rId2"/>
          <a:srcRect/>
          <a:stretch>
            <a:fillRect/>
          </a:stretch>
        </p:blipFill>
        <p:spPr bwMode="auto">
          <a:xfrm>
            <a:off x="838200" y="1981200"/>
            <a:ext cx="7467600" cy="4419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LITERATURE REVIEW</a:t>
            </a:r>
            <a:endParaRPr lang="en-IN" sz="2800" b="1" dirty="0">
              <a:latin typeface="Times New Roman" pitchFamily="18" charset="0"/>
              <a:cs typeface="Times New Roman" pitchFamily="18" charset="0"/>
            </a:endParaRPr>
          </a:p>
        </p:txBody>
      </p:sp>
      <p:sp>
        <p:nvSpPr>
          <p:cNvPr id="1048600" name="Content Placeholder 2"/>
          <p:cNvSpPr>
            <a:spLocks noGrp="1"/>
          </p:cNvSpPr>
          <p:nvPr>
            <p:ph idx="1"/>
          </p:nvPr>
        </p:nvSpPr>
        <p:spPr/>
        <p:txBody>
          <a:bodyPr>
            <a:normAutofit fontScale="90000" lnSpcReduction="20000"/>
          </a:bodyPr>
          <a:lstStyle/>
          <a:p>
            <a:pPr marL="0" indent="0">
              <a:buNone/>
            </a:pPr>
            <a:r>
              <a:rPr lang="en-IN" sz="2000" b="1" dirty="0" err="1">
                <a:latin typeface="Times New Roman" pitchFamily="18" charset="0"/>
                <a:cs typeface="Times New Roman" pitchFamily="18" charset="0"/>
              </a:rPr>
              <a:t>Rachana</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Rashmi</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Shravani</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Shruthi</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Seema</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Kousar</a:t>
            </a:r>
            <a:r>
              <a:rPr lang="en-IN" sz="2000" b="1" dirty="0">
                <a:latin typeface="Times New Roman" pitchFamily="18" charset="0"/>
                <a:cs typeface="Times New Roman" pitchFamily="18" charset="0"/>
              </a:rPr>
              <a:t>, Crop Price Forecasting System Using Supervised Machine Learning Algorithms, International Research Journal of Engineering and Technology (IRJET), Apr 2019.</a:t>
            </a:r>
          </a:p>
          <a:p>
            <a:r>
              <a:rPr lang="en-US" sz="2000" dirty="0">
                <a:latin typeface="Times New Roman" pitchFamily="18" charset="0"/>
                <a:cs typeface="Times New Roman" pitchFamily="18" charset="0"/>
              </a:rPr>
              <a:t>In April 2019, the exploration targets foreseeing both the cost and benefit of the given harvest before planting.</a:t>
            </a:r>
          </a:p>
          <a:p>
            <a:r>
              <a:rPr lang="en-US" sz="2000" dirty="0">
                <a:latin typeface="Times New Roman" pitchFamily="18" charset="0"/>
                <a:cs typeface="Times New Roman" pitchFamily="18" charset="0"/>
              </a:rPr>
              <a:t> The preparing datasets so acquired give enough bits of knowledge to foresee the suitable cost and request in the business sectors.</a:t>
            </a:r>
          </a:p>
          <a:p>
            <a:pPr marL="0" indent="0">
              <a:buNone/>
            </a:pPr>
            <a:r>
              <a:rPr lang="en-IN" sz="2000" b="1" dirty="0" err="1">
                <a:latin typeface="Times New Roman" pitchFamily="18" charset="0"/>
                <a:cs typeface="Times New Roman" pitchFamily="18" charset="0"/>
              </a:rPr>
              <a:t>Nishiba</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Kabeer</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Dr.Loganathan.D</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Cowsalya.T</a:t>
            </a:r>
            <a:r>
              <a:rPr lang="en-IN" sz="2000" b="1" dirty="0">
                <a:latin typeface="Times New Roman" pitchFamily="18" charset="0"/>
                <a:cs typeface="Times New Roman" pitchFamily="18" charset="0"/>
              </a:rPr>
              <a:t>, Prediction of Crop Yield Using Data Mining, International Journal of Computer Science and Network, June 2019 .</a:t>
            </a:r>
          </a:p>
          <a:p>
            <a:r>
              <a:rPr lang="en-US" sz="2000" dirty="0">
                <a:latin typeface="Times New Roman" pitchFamily="18" charset="0"/>
                <a:cs typeface="Times New Roman" pitchFamily="18" charset="0"/>
              </a:rPr>
              <a:t>The expected utilization of data mining procedures in foreseeing the harvest yield dependent on the input parameters average rainfall and area of the field.</a:t>
            </a:r>
          </a:p>
          <a:p>
            <a:r>
              <a:rPr lang="en-US" sz="2000" dirty="0">
                <a:latin typeface="Times New Roman" pitchFamily="18" charset="0"/>
                <a:cs typeface="Times New Roman" pitchFamily="18" charset="0"/>
              </a:rPr>
              <a:t>The easy-to-use website page created for anticipating crop yield can be utilized by any client by giving the normal precipitation and region of that place.</a:t>
            </a:r>
            <a:endParaRPr lang="en-IN" sz="20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endParaRPr lang="en-IN"/>
          </a:p>
        </p:txBody>
      </p:sp>
      <p:sp>
        <p:nvSpPr>
          <p:cNvPr id="1048602" name="Content Placeholder 2"/>
          <p:cNvSpPr>
            <a:spLocks noGrp="1"/>
          </p:cNvSpPr>
          <p:nvPr>
            <p:ph idx="1"/>
          </p:nvPr>
        </p:nvSpPr>
        <p:spPr/>
        <p:txBody>
          <a:bodyPr>
            <a:normAutofit fontScale="85000" lnSpcReduction="20000"/>
          </a:bodyPr>
          <a:lstStyle/>
          <a:p>
            <a:pPr marL="0" indent="0">
              <a:buNone/>
            </a:pPr>
            <a:r>
              <a:rPr lang="en-US" sz="2000" b="1" dirty="0" err="1">
                <a:latin typeface="Times New Roman" pitchFamily="18" charset="0"/>
                <a:cs typeface="Times New Roman" pitchFamily="18" charset="0"/>
              </a:rPr>
              <a:t>Gamage</a:t>
            </a:r>
            <a:r>
              <a:rPr lang="en-US" sz="2000" b="1" dirty="0">
                <a:latin typeface="Times New Roman" pitchFamily="18" charset="0"/>
                <a:cs typeface="Times New Roman" pitchFamily="18" charset="0"/>
              </a:rPr>
              <a:t>, A., &amp; </a:t>
            </a:r>
            <a:r>
              <a:rPr lang="en-US" sz="2000" b="1" dirty="0" err="1">
                <a:latin typeface="Times New Roman" pitchFamily="18" charset="0"/>
                <a:cs typeface="Times New Roman" pitchFamily="18" charset="0"/>
              </a:rPr>
              <a:t>Kasthurirathna</a:t>
            </a:r>
            <a:r>
              <a:rPr lang="en-US" sz="2000" b="1" dirty="0">
                <a:latin typeface="Times New Roman" pitchFamily="18" charset="0"/>
                <a:cs typeface="Times New Roman" pitchFamily="18" charset="0"/>
              </a:rPr>
              <a:t>, D. Agro-Genius: Crop Prediction Using Machine Learning, International Journal of Innovative Science and Research Technology, Volume 4, Issue 10, October – 2019.</a:t>
            </a:r>
          </a:p>
          <a:p>
            <a:r>
              <a:rPr lang="en-US" sz="2000" dirty="0">
                <a:latin typeface="Times New Roman" pitchFamily="18" charset="0"/>
                <a:cs typeface="Times New Roman" pitchFamily="18" charset="0"/>
              </a:rPr>
              <a:t>The best crop and its required fertilizers make the farmer more confident about the crop and its yield and also our system will do marketing work by estimating total value of the crop based on current market price.</a:t>
            </a:r>
          </a:p>
          <a:p>
            <a:r>
              <a:rPr lang="en-US" sz="2000" dirty="0">
                <a:latin typeface="Times New Roman" pitchFamily="18" charset="0"/>
                <a:cs typeface="Times New Roman" pitchFamily="18" charset="0"/>
              </a:rPr>
              <a:t> The idea of the system can be extended by adding some extra features to the system like providing a nearby shop location portal for purchasing seeds and fertilizers.</a:t>
            </a:r>
          </a:p>
          <a:p>
            <a:pPr marL="0" indent="0">
              <a:buNone/>
            </a:pPr>
            <a:r>
              <a:rPr lang="en-IN" sz="2000" b="1" dirty="0">
                <a:latin typeface="Times New Roman" pitchFamily="18" charset="0"/>
                <a:cs typeface="Times New Roman" pitchFamily="18" charset="0"/>
              </a:rPr>
              <a:t>Naveen Kumar P R, </a:t>
            </a:r>
            <a:r>
              <a:rPr lang="en-IN" sz="2000" b="1" dirty="0" err="1">
                <a:latin typeface="Times New Roman" pitchFamily="18" charset="0"/>
                <a:cs typeface="Times New Roman" pitchFamily="18" charset="0"/>
              </a:rPr>
              <a:t>Manikanta</a:t>
            </a:r>
            <a:r>
              <a:rPr lang="en-IN" sz="2000" b="1" dirty="0">
                <a:latin typeface="Times New Roman" pitchFamily="18" charset="0"/>
                <a:cs typeface="Times New Roman" pitchFamily="18" charset="0"/>
              </a:rPr>
              <a:t> K B, </a:t>
            </a:r>
            <a:r>
              <a:rPr lang="en-IN" sz="2000" b="1" dirty="0" err="1">
                <a:latin typeface="Times New Roman" pitchFamily="18" charset="0"/>
                <a:cs typeface="Times New Roman" pitchFamily="18" charset="0"/>
              </a:rPr>
              <a:t>Venkatesh</a:t>
            </a:r>
            <a:r>
              <a:rPr lang="en-IN" sz="2000" b="1" dirty="0">
                <a:latin typeface="Times New Roman" pitchFamily="18" charset="0"/>
                <a:cs typeface="Times New Roman" pitchFamily="18" charset="0"/>
              </a:rPr>
              <a:t> B Y, Naveen Kumar R, </a:t>
            </a:r>
            <a:r>
              <a:rPr lang="en-IN" sz="2000" b="1" dirty="0" err="1">
                <a:latin typeface="Times New Roman" pitchFamily="18" charset="0"/>
                <a:cs typeface="Times New Roman" pitchFamily="18" charset="0"/>
              </a:rPr>
              <a:t>Amith</a:t>
            </a:r>
            <a:r>
              <a:rPr lang="en-IN" sz="2000" b="1" dirty="0">
                <a:latin typeface="Times New Roman" pitchFamily="18" charset="0"/>
                <a:cs typeface="Times New Roman" pitchFamily="18" charset="0"/>
              </a:rPr>
              <a:t> Mali </a:t>
            </a:r>
            <a:r>
              <a:rPr lang="en-IN" sz="2000" b="1" dirty="0" err="1">
                <a:latin typeface="Times New Roman" pitchFamily="18" charset="0"/>
                <a:cs typeface="Times New Roman" pitchFamily="18" charset="0"/>
              </a:rPr>
              <a:t>Patil</a:t>
            </a:r>
            <a:r>
              <a:rPr lang="en-IN" sz="2000" b="1" dirty="0">
                <a:latin typeface="Times New Roman" pitchFamily="18" charset="0"/>
                <a:cs typeface="Times New Roman" pitchFamily="18" charset="0"/>
              </a:rPr>
              <a:t>, Journal of Xi'an University of Architecture &amp; Technology, 2020. </a:t>
            </a:r>
          </a:p>
          <a:p>
            <a:r>
              <a:rPr lang="en-US" sz="2000" dirty="0">
                <a:latin typeface="Times New Roman" pitchFamily="18" charset="0"/>
                <a:cs typeface="Times New Roman" pitchFamily="18" charset="0"/>
              </a:rPr>
              <a:t>This system is proposed to provide help to the farmers for expecting the best amount for their crops and for predicting the best price for the crops. </a:t>
            </a:r>
          </a:p>
          <a:p>
            <a:r>
              <a:rPr lang="en-US" sz="2000" dirty="0">
                <a:latin typeface="Times New Roman" pitchFamily="18" charset="0"/>
                <a:cs typeface="Times New Roman" pitchFamily="18" charset="0"/>
              </a:rPr>
              <a:t>This also helps the farmers to check previous prices of different commodities.</a:t>
            </a:r>
          </a:p>
          <a:p>
            <a:r>
              <a:rPr lang="en-US" sz="2000" dirty="0">
                <a:latin typeface="Times New Roman" pitchFamily="18" charset="0"/>
                <a:cs typeface="Times New Roman" pitchFamily="18" charset="0"/>
              </a:rPr>
              <a:t> The system can predict crops using [9] Random forest, Polynomial Regression and Decision Tree algorithms.</a:t>
            </a:r>
            <a:endParaRPr lang="en-IN" sz="2000"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LIMITATION</a:t>
            </a:r>
            <a:endParaRPr lang="en-IN" sz="3200" b="1" dirty="0">
              <a:latin typeface="Times New Roman" pitchFamily="18" charset="0"/>
              <a:cs typeface="Times New Roman" pitchFamily="18" charset="0"/>
            </a:endParaRPr>
          </a:p>
        </p:txBody>
      </p:sp>
      <p:sp>
        <p:nvSpPr>
          <p:cNvPr id="1048604" name="Content Placeholder 2"/>
          <p:cNvSpPr>
            <a:spLocks noGrp="1"/>
          </p:cNvSpPr>
          <p:nvPr>
            <p:ph idx="1"/>
          </p:nvPr>
        </p:nvSpPr>
        <p:spPr/>
        <p:txBody>
          <a:bodyPr>
            <a:normAutofit/>
          </a:bodyPr>
          <a:lstStyle/>
          <a:p>
            <a:pPr marL="0" indent="0">
              <a:buNone/>
            </a:pPr>
            <a:r>
              <a:rPr lang="en-US" sz="2800" dirty="0">
                <a:latin typeface="Times New Roman" pitchFamily="18" charset="0"/>
                <a:cs typeface="Times New Roman" pitchFamily="18" charset="0"/>
              </a:rPr>
              <a:t>The predictions that has been generated through this application are not 100% accurate as there would be a fluctuation in the factors like rainfall, crop quality and climatic conditions which play a major role in deciding the price of the yield and crop generated. </a:t>
            </a:r>
          </a:p>
          <a:p>
            <a:endParaRPr lang="en-IN" sz="4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endParaRPr lang="en-IN" sz="2800" b="1" dirty="0">
              <a:latin typeface="Times New Roman" panose="02020603050405020304" pitchFamily="18" charset="0"/>
              <a:cs typeface="Times New Roman" panose="02020603050405020304" pitchFamily="18" charset="0"/>
            </a:endParaRPr>
          </a:p>
        </p:txBody>
      </p:sp>
      <p:sp>
        <p:nvSpPr>
          <p:cNvPr id="1048606" name="Content Placeholder 2"/>
          <p:cNvSpPr>
            <a:spLocks noGrp="1"/>
          </p:cNvSpPr>
          <p:nvPr>
            <p:ph idx="1"/>
          </p:nvPr>
        </p:nvSpPr>
        <p:spPr/>
        <p:txBody>
          <a:bodyPr>
            <a:normAutofit/>
          </a:bodyPr>
          <a:lstStyle/>
          <a:p>
            <a:pPr marL="0" indent="0" algn="just">
              <a:buNone/>
            </a:pPr>
            <a:r>
              <a:rPr lang="en-IN" sz="2000" dirty="0">
                <a:latin typeface="Times New Roman" pitchFamily="18" charset="0"/>
                <a:cs typeface="Times New Roman" pitchFamily="18" charset="0"/>
              </a:rPr>
              <a:t>Farmers plan for a crop based on factors like weather and climatic conditions, location of the land where it is situated. They lack proper knowledge about these factors which are essential to predict the price of a crop. Hence, looking at this problem we decided to help farmers by providing them with these factors in our application where they can easily access the data and find out the difference between the original price and predicted price of a crop. Linear Regression algorithm was used for this crop price prediction before, which resulted in less accuracy and less efficiency, as we wanted to develop a web application with more accuracy and more efficiency compared to previous one we used the KNN algorithm, Random Forest algorithm and Decision Tree 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MODULES AND ITS DESCRIPTION </a:t>
            </a:r>
            <a:endParaRPr lang="en-US" sz="2800" dirty="0"/>
          </a:p>
        </p:txBody>
      </p:sp>
      <p:sp>
        <p:nvSpPr>
          <p:cNvPr id="1048608" name="Content Placeholder 2"/>
          <p:cNvSpPr>
            <a:spLocks noGrp="1"/>
          </p:cNvSpPr>
          <p:nvPr>
            <p:ph idx="1"/>
          </p:nvPr>
        </p:nvSpPr>
        <p:spPr/>
        <p:txBody>
          <a:bodyPr>
            <a:normAutofit/>
          </a:bodyPr>
          <a:lstStyle/>
          <a:p>
            <a:pPr marL="0" lvl="0" indent="0">
              <a:buNone/>
            </a:pPr>
            <a:r>
              <a:rPr lang="en-US" sz="2000" b="1" dirty="0">
                <a:latin typeface="Times New Roman" pitchFamily="18" charset="0"/>
                <a:cs typeface="Times New Roman" pitchFamily="18" charset="0"/>
              </a:rPr>
              <a:t>New Farmer Signup:</a:t>
            </a:r>
          </a:p>
          <a:p>
            <a:r>
              <a:rPr lang="en-US" sz="2000" dirty="0">
                <a:latin typeface="Times New Roman" pitchFamily="18" charset="0"/>
                <a:cs typeface="Times New Roman" pitchFamily="18" charset="0"/>
              </a:rPr>
              <a:t> Using this module farmers can signup with application.</a:t>
            </a:r>
          </a:p>
          <a:p>
            <a:pPr marL="0" lvl="0" indent="0" algn="just">
              <a:buNone/>
            </a:pPr>
            <a:r>
              <a:rPr lang="en-US" sz="2000" b="1" dirty="0">
                <a:latin typeface="Times New Roman" pitchFamily="18" charset="0"/>
                <a:cs typeface="Times New Roman" pitchFamily="18" charset="0"/>
              </a:rPr>
              <a:t>Farmer Login: </a:t>
            </a:r>
          </a:p>
          <a:p>
            <a:pPr algn="just"/>
            <a:r>
              <a:rPr lang="en-US" sz="2000" dirty="0">
                <a:latin typeface="Times New Roman" pitchFamily="18" charset="0"/>
                <a:cs typeface="Times New Roman" pitchFamily="18" charset="0"/>
              </a:rPr>
              <a:t>Farmer can login to application by using username and password given at signup time and then farmer can select crop name to get its predicted prices in different market. Farmer can view all schemes details launched from the government.</a:t>
            </a:r>
          </a:p>
          <a:p>
            <a:pPr marL="0" lvl="0" indent="0" algn="just">
              <a:buNone/>
            </a:pPr>
            <a:r>
              <a:rPr lang="en-US" sz="2000" b="1" dirty="0">
                <a:latin typeface="Times New Roman" pitchFamily="18" charset="0"/>
                <a:cs typeface="Times New Roman" pitchFamily="18" charset="0"/>
              </a:rPr>
              <a:t>Admin Login:</a:t>
            </a:r>
          </a:p>
          <a:p>
            <a:pPr algn="just"/>
            <a:r>
              <a:rPr lang="en-US" sz="2000" dirty="0">
                <a:latin typeface="Times New Roman" pitchFamily="18" charset="0"/>
                <a:cs typeface="Times New Roman" pitchFamily="18" charset="0"/>
              </a:rPr>
              <a:t>Admin can login to application by using ‘admin’ as username and password and then can add new schemes details.</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normAutofit fontScale="90000"/>
          </a:bodyPr>
          <a:lstStyle/>
          <a:p>
            <a:br>
              <a:rPr lang="en-US" b="1" dirty="0"/>
            </a:br>
            <a:r>
              <a:rPr lang="en-US" sz="3100" b="1" dirty="0">
                <a:latin typeface="Times New Roman" pitchFamily="18" charset="0"/>
                <a:cs typeface="Times New Roman" pitchFamily="18" charset="0"/>
              </a:rPr>
              <a:t>MINIMUM CONFIGURATION OF HARDWARE AND SOFTWARE REQUIREMENTS</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1048610" name="Content Placeholder 2"/>
          <p:cNvSpPr>
            <a:spLocks noGrp="1"/>
          </p:cNvSpPr>
          <p:nvPr>
            <p:ph idx="1"/>
          </p:nvPr>
        </p:nvSpPr>
        <p:spPr/>
        <p:txBody>
          <a:bodyPr>
            <a:normAutofit fontScale="93750"/>
          </a:bodyPr>
          <a:lstStyle/>
          <a:p>
            <a:pPr>
              <a:buNone/>
            </a:pPr>
            <a:r>
              <a:rPr lang="en-US" sz="2400" b="1" dirty="0">
                <a:latin typeface="Times New Roman" pitchFamily="18" charset="0"/>
                <a:cs typeface="Times New Roman" pitchFamily="18" charset="0"/>
              </a:rPr>
              <a:t>HARDWARE REQUIREMENTS:</a:t>
            </a:r>
            <a:endParaRPr lang="en-US" sz="2000" b="1" dirty="0">
              <a:latin typeface="Times New Roman" pitchFamily="18" charset="0"/>
              <a:cs typeface="Times New Roman" pitchFamily="18" charset="0"/>
            </a:endParaRPr>
          </a:p>
          <a:p>
            <a:pPr lvl="0"/>
            <a:r>
              <a:rPr lang="en-GB" sz="2000" dirty="0">
                <a:latin typeface="Times New Roman" pitchFamily="18" charset="0"/>
                <a:cs typeface="Times New Roman" pitchFamily="18" charset="0"/>
              </a:rPr>
              <a:t>System: i3 or Above.</a:t>
            </a:r>
            <a:endParaRPr lang="en-US" sz="2000" dirty="0">
              <a:latin typeface="Times New Roman" pitchFamily="18" charset="0"/>
              <a:cs typeface="Times New Roman" pitchFamily="18" charset="0"/>
            </a:endParaRPr>
          </a:p>
          <a:p>
            <a:pPr lvl="0"/>
            <a:r>
              <a:rPr lang="en-GB" sz="2000" dirty="0">
                <a:latin typeface="Times New Roman" pitchFamily="18" charset="0"/>
                <a:cs typeface="Times New Roman" pitchFamily="18" charset="0"/>
              </a:rPr>
              <a:t>Hard Disk: 40 GB.</a:t>
            </a:r>
            <a:endParaRPr lang="en-US" sz="2000" dirty="0">
              <a:latin typeface="Times New Roman" pitchFamily="18" charset="0"/>
              <a:cs typeface="Times New Roman" pitchFamily="18" charset="0"/>
            </a:endParaRPr>
          </a:p>
          <a:p>
            <a:pPr lvl="0"/>
            <a:r>
              <a:rPr lang="en-GB" sz="2000">
                <a:latin typeface="Times New Roman" pitchFamily="18" charset="0"/>
                <a:cs typeface="Times New Roman" pitchFamily="18" charset="0"/>
              </a:rPr>
              <a:t>RAM: </a:t>
            </a:r>
            <a:r>
              <a:rPr lang="en-GB" sz="2000" dirty="0">
                <a:latin typeface="Times New Roman" pitchFamily="18" charset="0"/>
                <a:cs typeface="Times New Roman" pitchFamily="18" charset="0"/>
              </a:rPr>
              <a:t>4 GB.</a:t>
            </a:r>
          </a:p>
          <a:p>
            <a:pPr marL="0" indent="0">
              <a:buNone/>
            </a:pPr>
            <a:r>
              <a:rPr lang="en-US" sz="2400" b="1" dirty="0">
                <a:latin typeface="Times New Roman" pitchFamily="18" charset="0"/>
                <a:cs typeface="Times New Roman" pitchFamily="18" charset="0"/>
              </a:rPr>
              <a:t>SOFTWARE REQUIREMENTS:</a:t>
            </a:r>
          </a:p>
          <a:p>
            <a:r>
              <a:rPr lang="en-US" sz="2000" dirty="0">
                <a:latin typeface="Times New Roman" pitchFamily="18" charset="0"/>
                <a:cs typeface="Times New Roman" pitchFamily="18" charset="0"/>
              </a:rPr>
              <a:t>Python 3.7</a:t>
            </a:r>
          </a:p>
          <a:p>
            <a:r>
              <a:rPr lang="en-US" sz="2000" dirty="0">
                <a:latin typeface="Times New Roman" pitchFamily="18" charset="0"/>
                <a:cs typeface="Times New Roman" pitchFamily="18" charset="0"/>
              </a:rPr>
              <a:t>scikit-learn</a:t>
            </a:r>
          </a:p>
          <a:p>
            <a:r>
              <a:rPr lang="en-US" sz="2000" dirty="0">
                <a:latin typeface="Times New Roman" pitchFamily="18" charset="0"/>
                <a:cs typeface="Times New Roman" pitchFamily="18" charset="0"/>
              </a:rPr>
              <a:t>Python Flask</a:t>
            </a:r>
          </a:p>
          <a:p>
            <a:r>
              <a:rPr lang="en-US" sz="2000" dirty="0">
                <a:latin typeface="Times New Roman" pitchFamily="18" charset="0"/>
                <a:cs typeface="Times New Roman" pitchFamily="18" charset="0"/>
              </a:rPr>
              <a:t>Windows 8 or Above Operating System</a:t>
            </a:r>
          </a:p>
          <a:p>
            <a:r>
              <a:rPr lang="en-US" sz="2000" dirty="0">
                <a:latin typeface="Times New Roman" pitchFamily="18" charset="0"/>
                <a:cs typeface="Times New Roman" pitchFamily="18" charset="0"/>
              </a:rPr>
              <a:t>Python libraries:</a:t>
            </a:r>
          </a:p>
          <a:p>
            <a:pPr lvl="1"/>
            <a:r>
              <a:rPr lang="en-US" sz="1600" dirty="0">
                <a:latin typeface="Times New Roman" pitchFamily="18" charset="0"/>
                <a:cs typeface="Times New Roman" pitchFamily="18" charset="0"/>
              </a:rPr>
              <a:t>NumPy</a:t>
            </a:r>
          </a:p>
          <a:p>
            <a:pPr lvl="1"/>
            <a:r>
              <a:rPr lang="en-US" sz="1600" dirty="0">
                <a:latin typeface="Times New Roman" pitchFamily="18" charset="0"/>
                <a:cs typeface="Times New Roman" pitchFamily="18" charset="0"/>
              </a:rPr>
              <a:t>Pandas</a:t>
            </a:r>
          </a:p>
          <a:p>
            <a:pPr marL="0" indent="0">
              <a:buNone/>
            </a:pPr>
            <a:endParaRPr lang="en-US" sz="1800" b="1" dirty="0">
              <a:latin typeface="Times New Roman" pitchFamily="18" charset="0"/>
              <a:cs typeface="Times New Roman" pitchFamily="18" charset="0"/>
            </a:endParaRPr>
          </a:p>
          <a:p>
            <a:pPr marL="0" lvl="0" indent="0">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2064</Words>
  <Application>Microsoft Office PowerPoint</Application>
  <PresentationFormat>On-screen Show (4:3)</PresentationFormat>
  <Paragraphs>103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   Farming Made Easy using Machine Learning </vt:lpstr>
      <vt:lpstr>ABSTARCT </vt:lpstr>
      <vt:lpstr>INTRODUCTION </vt:lpstr>
      <vt:lpstr>LITERATURE REVIEW</vt:lpstr>
      <vt:lpstr>PowerPoint Presentation</vt:lpstr>
      <vt:lpstr>LIMITATION</vt:lpstr>
      <vt:lpstr>PROBLEM  STATEMENT</vt:lpstr>
      <vt:lpstr>MODULES AND ITS DESCRIPTION </vt:lpstr>
      <vt:lpstr> MINIMUM CONFIGURATION OF HARDWARE AND SOFTWARE REQUIREMENTS </vt:lpstr>
      <vt:lpstr> USE CASE DIAGRAM </vt:lpstr>
      <vt:lpstr> SEQUENCE DIAGRAM </vt:lpstr>
      <vt:lpstr> ACTIVITY DIAGRAM </vt:lpstr>
      <vt:lpstr>ANALYSIS AND DESIGN</vt:lpstr>
      <vt:lpstr>PowerPoint Presentation</vt:lpstr>
      <vt:lpstr>ARCHITECTURE</vt:lpstr>
      <vt:lpstr>RANDOM FOREST ALGORITHM</vt:lpstr>
      <vt:lpstr> K-NEAREST NEIGHBOR ALGORTIHM(KNN)</vt:lpstr>
      <vt:lpstr>DECISION TREE REGRESSION ALGORTIHM</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Farming Made Easy using Machine Learning</dc:title>
  <dc:creator>Administrator</dc:creator>
  <cp:lastModifiedBy>Manasvini Kancharla</cp:lastModifiedBy>
  <cp:revision>1</cp:revision>
  <dcterms:created xsi:type="dcterms:W3CDTF">2006-08-15T13:00:00Z</dcterms:created>
  <dcterms:modified xsi:type="dcterms:W3CDTF">2022-11-01T15:17:09Z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e090f085715e4006972f6c8829eef614</vt:lpwstr>
  </property>
</Properties>
</file>