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4" r:id="rId7"/>
    <p:sldId id="260" r:id="rId8"/>
    <p:sldId id="261" r:id="rId9"/>
    <p:sldId id="265"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58"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F0782E-3AED-4928-8FCF-408EFB00117F}" type="datetimeFigureOut">
              <a:rPr lang="en-US" smtClean="0"/>
              <a:pPr/>
              <a:t>4/14/2023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8119D92-6E80-4306-9E7E-8148E562001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F0782E-3AED-4928-8FCF-408EFB00117F}"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19D92-6E80-4306-9E7E-8148E562001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F0782E-3AED-4928-8FCF-408EFB00117F}"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19D92-6E80-4306-9E7E-8148E562001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F0782E-3AED-4928-8FCF-408EFB00117F}"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19D92-6E80-4306-9E7E-8148E562001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F0782E-3AED-4928-8FCF-408EFB00117F}"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19D92-6E80-4306-9E7E-8148E562001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F0782E-3AED-4928-8FCF-408EFB00117F}" type="datetimeFigureOut">
              <a:rPr lang="en-US" smtClean="0"/>
              <a:pPr/>
              <a:t>4/14/2023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19D92-6E80-4306-9E7E-8148E562001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F0782E-3AED-4928-8FCF-408EFB00117F}" type="datetimeFigureOut">
              <a:rPr lang="en-US" smtClean="0"/>
              <a:pPr/>
              <a:t>4/14/2023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19D92-6E80-4306-9E7E-8148E562001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9F0782E-3AED-4928-8FCF-408EFB00117F}" type="datetimeFigureOut">
              <a:rPr lang="en-US" smtClean="0"/>
              <a:pPr/>
              <a:t>4/14/2023</a:t>
            </a:fld>
            <a:endParaRPr lang="en-IN"/>
          </a:p>
        </p:txBody>
      </p:sp>
      <p:sp>
        <p:nvSpPr>
          <p:cNvPr id="8" name="Slide Number Placeholder 7"/>
          <p:cNvSpPr>
            <a:spLocks noGrp="1"/>
          </p:cNvSpPr>
          <p:nvPr>
            <p:ph type="sldNum" sz="quarter" idx="11"/>
          </p:nvPr>
        </p:nvSpPr>
        <p:spPr/>
        <p:txBody>
          <a:bodyPr/>
          <a:lstStyle/>
          <a:p>
            <a:fld id="{18119D92-6E80-4306-9E7E-8148E5620012}"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0782E-3AED-4928-8FCF-408EFB00117F}" type="datetimeFigureOut">
              <a:rPr lang="en-US" smtClean="0"/>
              <a:pPr/>
              <a:t>4/14/2023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19D92-6E80-4306-9E7E-8148E562001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F0782E-3AED-4928-8FCF-408EFB00117F}" type="datetimeFigureOut">
              <a:rPr lang="en-US" smtClean="0"/>
              <a:pPr/>
              <a:t>4/14/2023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18119D92-6E80-4306-9E7E-8148E562001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9F0782E-3AED-4928-8FCF-408EFB00117F}" type="datetimeFigureOut">
              <a:rPr lang="en-US" smtClean="0"/>
              <a:pPr/>
              <a:t>4/14/2023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19D92-6E80-4306-9E7E-8148E562001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9F0782E-3AED-4928-8FCF-408EFB00117F}" type="datetimeFigureOut">
              <a:rPr lang="en-US" smtClean="0"/>
              <a:pPr/>
              <a:t>4/14/2023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8119D92-6E80-4306-9E7E-8148E5620012}"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2857496"/>
            <a:ext cx="6480048" cy="2801306"/>
          </a:xfrm>
        </p:spPr>
        <p:txBody>
          <a:bodyPr/>
          <a:lstStyle/>
          <a:p>
            <a:r>
              <a:rPr lang="en-IN" dirty="0" smtClean="0"/>
              <a:t>            Career Compass</a:t>
            </a:r>
            <a:endParaRPr lang="en-IN" dirty="0"/>
          </a:p>
        </p:txBody>
      </p:sp>
      <p:sp>
        <p:nvSpPr>
          <p:cNvPr id="4" name="Subtitle 3"/>
          <p:cNvSpPr>
            <a:spLocks noGrp="1"/>
          </p:cNvSpPr>
          <p:nvPr>
            <p:ph type="subTitle" idx="1"/>
          </p:nvPr>
        </p:nvSpPr>
        <p:spPr>
          <a:xfrm>
            <a:off x="1857356" y="5105400"/>
            <a:ext cx="6480048" cy="1752600"/>
          </a:xfrm>
        </p:spPr>
        <p:txBody>
          <a:bodyPr>
            <a:normAutofit/>
          </a:bodyPr>
          <a:lstStyle/>
          <a:p>
            <a:r>
              <a:rPr lang="en-US" dirty="0" smtClean="0">
                <a:solidFill>
                  <a:schemeClr val="accent6">
                    <a:lumMod val="20000"/>
                    <a:lumOff val="80000"/>
                  </a:schemeClr>
                </a:solidFill>
              </a:rPr>
              <a:t>22255A1202  N. </a:t>
            </a:r>
            <a:r>
              <a:rPr lang="en-US" dirty="0" err="1" smtClean="0">
                <a:solidFill>
                  <a:schemeClr val="accent6">
                    <a:lumMod val="20000"/>
                    <a:lumOff val="80000"/>
                  </a:schemeClr>
                </a:solidFill>
              </a:rPr>
              <a:t>Bhavya</a:t>
            </a:r>
            <a:endParaRPr lang="en-US" dirty="0" smtClean="0">
              <a:solidFill>
                <a:schemeClr val="accent6">
                  <a:lumMod val="20000"/>
                  <a:lumOff val="80000"/>
                </a:schemeClr>
              </a:solidFill>
            </a:endParaRPr>
          </a:p>
          <a:p>
            <a:pPr algn="ctr"/>
            <a:r>
              <a:rPr lang="en-US" dirty="0" smtClean="0">
                <a:solidFill>
                  <a:schemeClr val="accent6">
                    <a:lumMod val="20000"/>
                    <a:lumOff val="80000"/>
                  </a:schemeClr>
                </a:solidFill>
              </a:rPr>
              <a:t>                                              21251A1230 </a:t>
            </a:r>
            <a:r>
              <a:rPr lang="en-US" dirty="0" err="1" smtClean="0">
                <a:solidFill>
                  <a:schemeClr val="accent6">
                    <a:lumMod val="20000"/>
                    <a:lumOff val="80000"/>
                  </a:schemeClr>
                </a:solidFill>
              </a:rPr>
              <a:t>T.S.Manasvini</a:t>
            </a:r>
            <a:r>
              <a:rPr lang="en-US" dirty="0" smtClean="0">
                <a:solidFill>
                  <a:schemeClr val="accent6">
                    <a:lumMod val="20000"/>
                    <a:lumOff val="80000"/>
                  </a:schemeClr>
                </a:solidFill>
              </a:rPr>
              <a:t>                        </a:t>
            </a:r>
          </a:p>
          <a:p>
            <a:r>
              <a:rPr lang="en-US" dirty="0" smtClean="0">
                <a:solidFill>
                  <a:schemeClr val="accent6">
                    <a:lumMod val="20000"/>
                    <a:lumOff val="80000"/>
                  </a:schemeClr>
                </a:solidFill>
              </a:rPr>
              <a:t>21251A1209 </a:t>
            </a:r>
            <a:r>
              <a:rPr lang="en-US" dirty="0" err="1" smtClean="0">
                <a:solidFill>
                  <a:schemeClr val="accent6">
                    <a:lumMod val="20000"/>
                    <a:lumOff val="80000"/>
                  </a:schemeClr>
                </a:solidFill>
              </a:rPr>
              <a:t>C.Sowmya</a:t>
            </a:r>
            <a:r>
              <a:rPr lang="en-US" dirty="0" smtClean="0">
                <a:solidFill>
                  <a:schemeClr val="accent6">
                    <a:lumMod val="20000"/>
                    <a:lumOff val="80000"/>
                  </a:schemeClr>
                </a:solidFill>
              </a:rPr>
              <a:t> Reddy</a:t>
            </a:r>
            <a:endParaRPr lang="en-IN" dirty="0" smtClean="0">
              <a:solidFill>
                <a:schemeClr val="accent6">
                  <a:lumMod val="20000"/>
                  <a:lumOff val="80000"/>
                </a:schemeClr>
              </a:solidFill>
            </a:endParaRPr>
          </a:p>
          <a:p>
            <a:r>
              <a:rPr lang="en-US" dirty="0" smtClean="0"/>
              <a:t> 		</a:t>
            </a:r>
            <a:endParaRPr lang="en-IN" dirty="0" smtClean="0"/>
          </a:p>
          <a:p>
            <a:endParaRPr lang="en-IN" dirty="0"/>
          </a:p>
        </p:txBody>
      </p:sp>
      <p:sp>
        <p:nvSpPr>
          <p:cNvPr id="13320" name="AutoShape 8" descr="Points of the compass on black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322" name="AutoShape 10" descr="Points of the compass on black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324" name="AutoShape 12" descr="Points Compass On Black Background Stock Vector (Royalty Free) 1729166314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3329" name="Picture 17" descr="Portfolio Career: Definition, Pros &amp; Cons, and Getting Started | FlexJobs"/>
          <p:cNvPicPr>
            <a:picLocks noChangeAspect="1" noChangeArrowheads="1"/>
          </p:cNvPicPr>
          <p:nvPr/>
        </p:nvPicPr>
        <p:blipFill>
          <a:blip r:embed="rId2"/>
          <a:srcRect/>
          <a:stretch>
            <a:fillRect/>
          </a:stretch>
        </p:blipFill>
        <p:spPr bwMode="auto">
          <a:xfrm>
            <a:off x="5929322" y="214290"/>
            <a:ext cx="3214678" cy="2040063"/>
          </a:xfrm>
          <a:prstGeom prst="rect">
            <a:avLst/>
          </a:prstGeom>
          <a:noFill/>
        </p:spPr>
      </p:pic>
      <p:sp>
        <p:nvSpPr>
          <p:cNvPr id="13331" name="AutoShape 19" descr="Career Compass: Navigate Your Future - Blue Horizon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333" name="AutoShape 21" descr="Career Compass: Navigate Your Future - Blue Horizon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467600" cy="1143000"/>
          </a:xfrm>
          <a:ln>
            <a:solidFill>
              <a:schemeClr val="accent1"/>
            </a:solidFill>
          </a:ln>
        </p:spPr>
        <p:txBody>
          <a:bodyPr>
            <a:normAutofit/>
          </a:bodyPr>
          <a:lstStyle/>
          <a:p>
            <a:r>
              <a:rPr lang="en-IN" sz="3600" dirty="0" smtClean="0">
                <a:solidFill>
                  <a:schemeClr val="accent1"/>
                </a:solidFill>
              </a:rPr>
              <a:t>   UI DESIGNS</a:t>
            </a:r>
            <a:endParaRPr lang="en-IN" sz="3600" dirty="0">
              <a:solidFill>
                <a:schemeClr val="accent1"/>
              </a:solidFill>
            </a:endParaRPr>
          </a:p>
        </p:txBody>
      </p:sp>
      <p:pic>
        <p:nvPicPr>
          <p:cNvPr id="4" name="Content Placeholder 3" descr="UI.jpeg"/>
          <p:cNvPicPr>
            <a:picLocks noGrp="1" noChangeAspect="1"/>
          </p:cNvPicPr>
          <p:nvPr>
            <p:ph idx="1"/>
          </p:nvPr>
        </p:nvPicPr>
        <p:blipFill>
          <a:blip r:embed="rId2"/>
          <a:stretch>
            <a:fillRect/>
          </a:stretch>
        </p:blipFill>
        <p:spPr>
          <a:xfrm>
            <a:off x="285720" y="1428736"/>
            <a:ext cx="3731309" cy="5214974"/>
          </a:xfrm>
        </p:spPr>
      </p:pic>
      <p:pic>
        <p:nvPicPr>
          <p:cNvPr id="5" name="Picture 4" descr="WhatsApp Image 2023-04-14 at 4.44.23 PM.jpeg"/>
          <p:cNvPicPr>
            <a:picLocks noChangeAspect="1"/>
          </p:cNvPicPr>
          <p:nvPr/>
        </p:nvPicPr>
        <p:blipFill>
          <a:blip r:embed="rId3"/>
          <a:stretch>
            <a:fillRect/>
          </a:stretch>
        </p:blipFill>
        <p:spPr>
          <a:xfrm>
            <a:off x="4572000" y="1428736"/>
            <a:ext cx="3857652" cy="50993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4546" y="2786058"/>
            <a:ext cx="6181716" cy="3240079"/>
          </a:xfrm>
        </p:spPr>
        <p:txBody>
          <a:bodyPr>
            <a:normAutofit/>
          </a:bodyPr>
          <a:lstStyle/>
          <a:p>
            <a:pPr>
              <a:buNone/>
            </a:pPr>
            <a:r>
              <a:rPr lang="en-IN" sz="6000" dirty="0" smtClean="0">
                <a:solidFill>
                  <a:schemeClr val="accent2">
                    <a:lumMod val="60000"/>
                    <a:lumOff val="40000"/>
                  </a:schemeClr>
                </a:solidFill>
              </a:rPr>
              <a:t>THANK YOU!!</a:t>
            </a:r>
            <a:endParaRPr lang="en-IN" sz="6000" dirty="0">
              <a:solidFill>
                <a:schemeClr val="accent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184731" cy="369332"/>
          </a:xfrm>
          <a:prstGeom prst="rect">
            <a:avLst/>
          </a:prstGeom>
        </p:spPr>
        <p:txBody>
          <a:bodyPr wrap="none">
            <a:spAutoFit/>
          </a:bodyPr>
          <a:lstStyle/>
          <a:p>
            <a:endParaRPr lang="en-AU" dirty="0"/>
          </a:p>
        </p:txBody>
      </p:sp>
      <p:sp>
        <p:nvSpPr>
          <p:cNvPr id="3" name="Rectangle 2"/>
          <p:cNvSpPr/>
          <p:nvPr/>
        </p:nvSpPr>
        <p:spPr>
          <a:xfrm>
            <a:off x="107504" y="253763"/>
            <a:ext cx="5860066" cy="707886"/>
          </a:xfrm>
          <a:prstGeom prst="rect">
            <a:avLst/>
          </a:prstGeom>
          <a:noFill/>
        </p:spPr>
        <p:txBody>
          <a:bodyPr wrap="none" lIns="91440" tIns="45720" rIns="91440" bIns="45720">
            <a:spAutoFit/>
          </a:bodyPr>
          <a:lstStyle/>
          <a:p>
            <a:r>
              <a:rPr lang="en-US" sz="4000" b="0" cap="none" spc="0" dirty="0" smtClean="0">
                <a:ln w="0"/>
                <a:solidFill>
                  <a:schemeClr val="accent1"/>
                </a:solidFill>
                <a:effectLst>
                  <a:outerShdw blurRad="38100" dist="25400" dir="5400000" algn="ctr" rotWithShape="0">
                    <a:srgbClr val="6E747A">
                      <a:alpha val="43000"/>
                    </a:srgbClr>
                  </a:outerShdw>
                </a:effectLst>
              </a:rPr>
              <a:t>PROBLEM STATEMENT</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467544" y="1196752"/>
            <a:ext cx="4572000" cy="3970318"/>
          </a:xfrm>
          <a:prstGeom prst="rect">
            <a:avLst/>
          </a:prstGeom>
        </p:spPr>
        <p:txBody>
          <a:bodyPr>
            <a:spAutoFit/>
          </a:bodyPr>
          <a:lstStyle/>
          <a:p>
            <a:r>
              <a:rPr lang="en-AU" dirty="0"/>
              <a:t>Students often struggle to find reliable and comprehensive information about career paths and the courses required to pursue them. Without access to this information, they may feel overwhelmed and uncertain about their future career prospects, which can lead to decision paralysis and lost opportunities. Our website aims to address this problem by providing students with up-to-date, relevant, and easy-to-navigate career information and course offerings, empowering them to make informed decisions and take proactive steps toward their future goals.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124744"/>
            <a:ext cx="2132856" cy="266429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834922"/>
            <a:ext cx="2664296" cy="2664296"/>
          </a:xfrm>
          <a:prstGeom prst="rect">
            <a:avLst/>
          </a:prstGeom>
        </p:spPr>
      </p:pic>
    </p:spTree>
    <p:extLst>
      <p:ext uri="{BB962C8B-B14F-4D97-AF65-F5344CB8AC3E}">
        <p14:creationId xmlns:p14="http://schemas.microsoft.com/office/powerpoint/2010/main" val="2004395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IN" sz="3600" dirty="0" smtClean="0">
                <a:solidFill>
                  <a:schemeClr val="accent1"/>
                </a:solidFill>
              </a:rPr>
              <a:t>  ABSTRACT</a:t>
            </a:r>
            <a:endParaRPr lang="en-IN" sz="3600" dirty="0">
              <a:solidFill>
                <a:schemeClr val="accent1"/>
              </a:solidFill>
            </a:endParaRPr>
          </a:p>
        </p:txBody>
      </p:sp>
      <p:sp>
        <p:nvSpPr>
          <p:cNvPr id="3" name="Content Placeholder 2"/>
          <p:cNvSpPr>
            <a:spLocks noGrp="1"/>
          </p:cNvSpPr>
          <p:nvPr>
            <p:ph idx="1"/>
          </p:nvPr>
        </p:nvSpPr>
        <p:spPr>
          <a:xfrm>
            <a:off x="457200" y="1285860"/>
            <a:ext cx="5614998" cy="5572140"/>
          </a:xfrm>
        </p:spPr>
        <p:txBody>
          <a:bodyPr>
            <a:normAutofit/>
          </a:bodyPr>
          <a:lstStyle/>
          <a:p>
            <a:r>
              <a:rPr lang="en-US" sz="1800" dirty="0" smtClean="0"/>
              <a:t>Most of the Indian Students are deprived from the exploration of various fields, courses and career opportunities and hence students end up in a scenario where they do not realize their true potentials. Our website CAREER COMPASS provides to-the-point information about all the available streams and career opportunities to a student in India. The website will help in organizing the data related to the available courses-its brief description, its eligibility criteria, entrances (if required) etc. A student can easily browse through the website and depending on their interests/inclination towards a particular field they can get a brief idea of the available options and hence prepare for the same. This website would save the time and access of information would be very simplified. Hence the user is relieved from the burden of surfing through the net to get the authentic information.</a:t>
            </a:r>
          </a:p>
          <a:p>
            <a:pPr>
              <a:buNone/>
            </a:pPr>
            <a:endParaRPr lang="en-IN" dirty="0"/>
          </a:p>
        </p:txBody>
      </p:sp>
      <p:sp>
        <p:nvSpPr>
          <p:cNvPr id="15362" name="AutoShape 2" descr="Career option after graduation that can help stu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4" name="AutoShape 4" descr="Career option after graduation that can help stu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6" name="AutoShape 6" descr="Career option after graduation that can help stu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8" name="AutoShape 8" descr="Career option after graduation that can help stu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70" name="Picture 10" descr="List of Best Career Options After 12th | Leverage Edu"/>
          <p:cNvPicPr>
            <a:picLocks noChangeAspect="1" noChangeArrowheads="1"/>
          </p:cNvPicPr>
          <p:nvPr/>
        </p:nvPicPr>
        <p:blipFill>
          <a:blip r:embed="rId2" cstate="print"/>
          <a:srcRect/>
          <a:stretch>
            <a:fillRect/>
          </a:stretch>
        </p:blipFill>
        <p:spPr bwMode="auto">
          <a:xfrm>
            <a:off x="6143636" y="3857628"/>
            <a:ext cx="2571768" cy="2357430"/>
          </a:xfrm>
          <a:prstGeom prst="rect">
            <a:avLst/>
          </a:prstGeom>
          <a:noFill/>
        </p:spPr>
      </p:pic>
      <p:pic>
        <p:nvPicPr>
          <p:cNvPr id="15372" name="Picture 12" descr="Career Compass | Skillshare Student Project"/>
          <p:cNvPicPr>
            <a:picLocks noChangeAspect="1" noChangeArrowheads="1"/>
          </p:cNvPicPr>
          <p:nvPr/>
        </p:nvPicPr>
        <p:blipFill>
          <a:blip r:embed="rId3"/>
          <a:srcRect/>
          <a:stretch>
            <a:fillRect/>
          </a:stretch>
        </p:blipFill>
        <p:spPr bwMode="auto">
          <a:xfrm>
            <a:off x="6143636" y="1357298"/>
            <a:ext cx="2643206" cy="228599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IN" sz="3600" dirty="0" smtClean="0"/>
              <a:t>  </a:t>
            </a:r>
            <a:r>
              <a:rPr lang="en-IN" sz="3600" dirty="0" smtClean="0">
                <a:solidFill>
                  <a:schemeClr val="accent1"/>
                </a:solidFill>
              </a:rPr>
              <a:t> </a:t>
            </a:r>
            <a:r>
              <a:rPr lang="en-IN" sz="3600" dirty="0" smtClean="0">
                <a:ln w="0"/>
                <a:solidFill>
                  <a:schemeClr val="accent1"/>
                </a:solidFill>
                <a:effectLst>
                  <a:outerShdw blurRad="38100" dist="25400" dir="5400000" algn="ctr" rotWithShape="0">
                    <a:srgbClr val="6E747A">
                      <a:alpha val="43000"/>
                    </a:srgbClr>
                  </a:outerShdw>
                </a:effectLst>
              </a:rPr>
              <a:t>INTRODUCTION</a:t>
            </a:r>
            <a:endParaRPr lang="en-IN" sz="3600" dirty="0">
              <a:solidFill>
                <a:schemeClr val="accent1"/>
              </a:solidFill>
            </a:endParaRPr>
          </a:p>
        </p:txBody>
      </p:sp>
      <p:sp>
        <p:nvSpPr>
          <p:cNvPr id="3" name="Content Placeholder 2"/>
          <p:cNvSpPr>
            <a:spLocks noGrp="1"/>
          </p:cNvSpPr>
          <p:nvPr>
            <p:ph idx="1"/>
          </p:nvPr>
        </p:nvSpPr>
        <p:spPr>
          <a:xfrm>
            <a:off x="457200" y="1357298"/>
            <a:ext cx="4471990" cy="4768865"/>
          </a:xfrm>
        </p:spPr>
        <p:txBody>
          <a:bodyPr>
            <a:normAutofit fontScale="62500" lnSpcReduction="20000"/>
          </a:bodyPr>
          <a:lstStyle/>
          <a:p>
            <a:r>
              <a:rPr lang="en-IN" dirty="0" smtClean="0"/>
              <a:t>Our website Career Compass is dedicated to providing valuable career information and courses for students! </a:t>
            </a:r>
          </a:p>
          <a:p>
            <a:r>
              <a:rPr lang="en-IN" dirty="0" smtClean="0"/>
              <a:t>This website provide comprehensive information about various  career options, as well as the courses you can take to help you achieve your career  learning about different career fields, exploring courses to enhance your skills and knowledge, or seeking guidance on how to navigate the job market, we're here to help.</a:t>
            </a:r>
          </a:p>
          <a:p>
            <a:r>
              <a:rPr lang="en-IN" dirty="0" smtClean="0"/>
              <a:t> Our website is designed to provide you with everything you need to make informed decisions about your future.</a:t>
            </a:r>
            <a:endParaRPr lang="en-IN" dirty="0"/>
          </a:p>
        </p:txBody>
      </p:sp>
      <p:pic>
        <p:nvPicPr>
          <p:cNvPr id="14340" name="Picture 4" descr="Career-readiness initiatives are missing the mark (opinion)"/>
          <p:cNvPicPr>
            <a:picLocks noChangeAspect="1" noChangeArrowheads="1"/>
          </p:cNvPicPr>
          <p:nvPr/>
        </p:nvPicPr>
        <p:blipFill>
          <a:blip r:embed="rId2"/>
          <a:srcRect/>
          <a:stretch>
            <a:fillRect/>
          </a:stretch>
        </p:blipFill>
        <p:spPr bwMode="auto">
          <a:xfrm>
            <a:off x="5143504" y="928670"/>
            <a:ext cx="3714776" cy="271464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solidFill>
              </a:rPr>
              <a:t>   SCOPE OF THE PROJECT</a:t>
            </a:r>
            <a:endParaRPr lang="en-IN" sz="3600" dirty="0">
              <a:solidFill>
                <a:schemeClr val="accent1"/>
              </a:solidFill>
            </a:endParaRPr>
          </a:p>
        </p:txBody>
      </p:sp>
      <p:sp>
        <p:nvSpPr>
          <p:cNvPr id="3" name="Content Placeholder 2"/>
          <p:cNvSpPr>
            <a:spLocks noGrp="1"/>
          </p:cNvSpPr>
          <p:nvPr>
            <p:ph idx="1"/>
          </p:nvPr>
        </p:nvSpPr>
        <p:spPr>
          <a:xfrm>
            <a:off x="457200" y="1600200"/>
            <a:ext cx="8043890" cy="5043510"/>
          </a:xfrm>
        </p:spPr>
        <p:txBody>
          <a:bodyPr>
            <a:normAutofit fontScale="55000" lnSpcReduction="20000"/>
          </a:bodyPr>
          <a:lstStyle/>
          <a:p>
            <a:pPr>
              <a:buNone/>
            </a:pPr>
            <a:r>
              <a:rPr lang="en-IN" sz="4200" dirty="0" smtClean="0">
                <a:solidFill>
                  <a:srgbClr val="FFC000"/>
                </a:solidFill>
              </a:rPr>
              <a:t>     Career exploration:</a:t>
            </a:r>
          </a:p>
          <a:p>
            <a:r>
              <a:rPr lang="en-IN" dirty="0" smtClean="0"/>
              <a:t>The website provides information on various careers and industries</a:t>
            </a:r>
          </a:p>
          <a:p>
            <a:r>
              <a:rPr lang="en-IN" dirty="0" smtClean="0"/>
              <a:t>Job duties for different roles are outlined</a:t>
            </a:r>
          </a:p>
          <a:p>
            <a:r>
              <a:rPr lang="en-IN" dirty="0" smtClean="0"/>
              <a:t>Required skills and education for each career path are listed</a:t>
            </a:r>
          </a:p>
          <a:p>
            <a:r>
              <a:rPr lang="en-IN" dirty="0" smtClean="0"/>
              <a:t>Salary ranges for different positions are included</a:t>
            </a:r>
          </a:p>
          <a:p>
            <a:r>
              <a:rPr lang="en-IN" dirty="0" smtClean="0"/>
              <a:t>Growth prospects for different industries are discussed</a:t>
            </a:r>
          </a:p>
          <a:p>
            <a:pPr>
              <a:buNone/>
            </a:pPr>
            <a:r>
              <a:rPr lang="en-IN" sz="4200" dirty="0" smtClean="0">
                <a:solidFill>
                  <a:srgbClr val="FFC000"/>
                </a:solidFill>
              </a:rPr>
              <a:t>     Industry trends and news:</a:t>
            </a:r>
          </a:p>
          <a:p>
            <a:r>
              <a:rPr lang="en-IN" sz="2900" dirty="0" smtClean="0"/>
              <a:t>The website provides industry news and trends</a:t>
            </a:r>
          </a:p>
          <a:p>
            <a:r>
              <a:rPr lang="en-IN" sz="2900" dirty="0" smtClean="0"/>
              <a:t>Students can stay updated on new job opportunities within their chosen field</a:t>
            </a:r>
          </a:p>
          <a:p>
            <a:r>
              <a:rPr lang="en-IN" sz="2900" dirty="0" smtClean="0"/>
              <a:t>Emerging industries are highlighted and discussed</a:t>
            </a:r>
          </a:p>
          <a:p>
            <a:r>
              <a:rPr lang="en-IN" sz="2900" dirty="0" smtClean="0"/>
              <a:t>Changes in the labour market are covered.</a:t>
            </a:r>
          </a:p>
          <a:p>
            <a:pPr>
              <a:buNone/>
            </a:pPr>
            <a:r>
              <a:rPr lang="en-IN" sz="3600" dirty="0" smtClean="0"/>
              <a:t>      </a:t>
            </a:r>
            <a:r>
              <a:rPr lang="en-IN" sz="4200" dirty="0" smtClean="0">
                <a:solidFill>
                  <a:srgbClr val="FFC000"/>
                </a:solidFill>
              </a:rPr>
              <a:t>Success stories and testimonials: </a:t>
            </a:r>
          </a:p>
          <a:p>
            <a:r>
              <a:rPr lang="en-IN" dirty="0" smtClean="0"/>
              <a:t>The website showcases success stories and testimonials from people in different fields.  Students can be inspired and motivated by these stories</a:t>
            </a:r>
          </a:p>
          <a:p>
            <a:r>
              <a:rPr lang="en-IN" dirty="0" smtClean="0"/>
              <a:t>Examples of different paths to success are provided</a:t>
            </a:r>
          </a:p>
          <a:p>
            <a:r>
              <a:rPr lang="en-IN" dirty="0" smtClean="0"/>
              <a:t>The scope of the project will depend on the goals of the website and the needs of the target audience</a:t>
            </a:r>
          </a:p>
          <a:p>
            <a:r>
              <a:rPr lang="en-IN" dirty="0" smtClean="0"/>
              <a:t>Conducting research may be necessary to gather information for the website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IN" dirty="0" smtClean="0">
                <a:solidFill>
                  <a:schemeClr val="accent1"/>
                </a:solidFill>
              </a:rPr>
              <a:t>  EXISTING SYSTEM</a:t>
            </a:r>
            <a:endParaRPr lang="en-IN" dirty="0">
              <a:solidFill>
                <a:schemeClr val="accent1"/>
              </a:solidFill>
            </a:endParaRPr>
          </a:p>
        </p:txBody>
      </p:sp>
      <p:sp>
        <p:nvSpPr>
          <p:cNvPr id="3" name="Content Placeholder 2"/>
          <p:cNvSpPr>
            <a:spLocks noGrp="1"/>
          </p:cNvSpPr>
          <p:nvPr>
            <p:ph idx="1"/>
          </p:nvPr>
        </p:nvSpPr>
        <p:spPr>
          <a:xfrm>
            <a:off x="457200" y="1643050"/>
            <a:ext cx="5972188" cy="5000660"/>
          </a:xfrm>
        </p:spPr>
        <p:txBody>
          <a:bodyPr>
            <a:normAutofit fontScale="70000" lnSpcReduction="20000"/>
          </a:bodyPr>
          <a:lstStyle/>
          <a:p>
            <a:r>
              <a:rPr lang="en-IN" dirty="0" smtClean="0"/>
              <a:t>An existing system for a career website may provide basic information on careers and industries.</a:t>
            </a:r>
          </a:p>
          <a:p>
            <a:r>
              <a:rPr lang="en-IN" dirty="0" smtClean="0"/>
              <a:t>It may feature text-based articles with some graphics or images.</a:t>
            </a:r>
          </a:p>
          <a:p>
            <a:r>
              <a:rPr lang="en-IN" dirty="0" smtClean="0"/>
              <a:t>However, it may not be user-friendly or engaging enough for students.</a:t>
            </a:r>
          </a:p>
          <a:p>
            <a:r>
              <a:rPr lang="en-IN" dirty="0" smtClean="0"/>
              <a:t>It may lack interactive tools to help students explore career options and match their strengths and interests with suitable job roles.</a:t>
            </a:r>
          </a:p>
          <a:p>
            <a:r>
              <a:rPr lang="en-IN" dirty="0" smtClean="0"/>
              <a:t>The website may not provide enough up-to-date information on industry trends and news.</a:t>
            </a:r>
          </a:p>
          <a:p>
            <a:r>
              <a:rPr lang="en-IN" dirty="0" smtClean="0"/>
              <a:t>Limited user engagement may be a challenge for a text-based website with only basic information.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Autofit/>
          </a:bodyPr>
          <a:lstStyle/>
          <a:p>
            <a:r>
              <a:rPr lang="en-IN" sz="3600" dirty="0" smtClean="0">
                <a:solidFill>
                  <a:schemeClr val="accent1"/>
                </a:solidFill>
              </a:rPr>
              <a:t>PROPOSED SYSTEM</a:t>
            </a:r>
            <a:endParaRPr lang="en-IN" sz="3600" dirty="0">
              <a:solidFill>
                <a:schemeClr val="accent1"/>
              </a:solidFill>
            </a:endParaRPr>
          </a:p>
        </p:txBody>
      </p:sp>
      <p:sp>
        <p:nvSpPr>
          <p:cNvPr id="3" name="Content Placeholder 2"/>
          <p:cNvSpPr>
            <a:spLocks noGrp="1"/>
          </p:cNvSpPr>
          <p:nvPr>
            <p:ph idx="1"/>
          </p:nvPr>
        </p:nvSpPr>
        <p:spPr>
          <a:xfrm>
            <a:off x="457200" y="1600200"/>
            <a:ext cx="7400948" cy="4525963"/>
          </a:xfrm>
        </p:spPr>
        <p:txBody>
          <a:bodyPr>
            <a:normAutofit fontScale="77500" lnSpcReduction="20000"/>
          </a:bodyPr>
          <a:lstStyle/>
          <a:p>
            <a:r>
              <a:rPr lang="en-IN" dirty="0" smtClean="0"/>
              <a:t>A proposed system for a career website would be more comprehensive and user-friendly.</a:t>
            </a:r>
          </a:p>
          <a:p>
            <a:r>
              <a:rPr lang="en-IN" dirty="0" smtClean="0"/>
              <a:t>It would provide a range of features and tools to help students explore different career paths and make informed decisions about their future.</a:t>
            </a:r>
          </a:p>
          <a:p>
            <a:r>
              <a:rPr lang="en-IN" dirty="0" smtClean="0"/>
              <a:t>The proposed system could include interactive tools such as salary scale which help students to match them with suitable career options</a:t>
            </a:r>
          </a:p>
          <a:p>
            <a:r>
              <a:rPr lang="en-IN" dirty="0" smtClean="0"/>
              <a:t> Industry professionals can share their experiences which can really help students to take the right path and know about that profession.</a:t>
            </a:r>
          </a:p>
          <a:p>
            <a:r>
              <a:rPr lang="en-IN" dirty="0" smtClean="0"/>
              <a:t>This type of system would be more engaging, user-friendly, and informative than the existing system</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solidFill>
                  <a:schemeClr val="accent1"/>
                </a:solidFill>
              </a:rPr>
              <a:t>SOFTWARE&amp;HARDWARE requirements</a:t>
            </a:r>
            <a:endParaRPr lang="en-IN" sz="3600" dirty="0">
              <a:solidFill>
                <a:schemeClr val="accent1"/>
              </a:solidFill>
            </a:endParaRPr>
          </a:p>
        </p:txBody>
      </p:sp>
      <p:pic>
        <p:nvPicPr>
          <p:cNvPr id="18434" name="Picture 2" descr="Intel Core i5-3470 review | 61 facts and highlights"/>
          <p:cNvPicPr>
            <a:picLocks noChangeAspect="1" noChangeArrowheads="1"/>
          </p:cNvPicPr>
          <p:nvPr/>
        </p:nvPicPr>
        <p:blipFill>
          <a:blip r:embed="rId2"/>
          <a:srcRect/>
          <a:stretch>
            <a:fillRect/>
          </a:stretch>
        </p:blipFill>
        <p:spPr bwMode="auto">
          <a:xfrm>
            <a:off x="642910" y="1500174"/>
            <a:ext cx="1857388" cy="1785950"/>
          </a:xfrm>
          <a:prstGeom prst="rect">
            <a:avLst/>
          </a:prstGeom>
          <a:noFill/>
        </p:spPr>
      </p:pic>
      <p:pic>
        <p:nvPicPr>
          <p:cNvPr id="18438" name="Picture 6" descr="Amazon.in: Buy Samsung 4GB DDR4 3200MHz PC4-25600 1.2V 1R x 16 SODIMM Laptop  RAM Memory Module M471A5244CB0 Online at Low Prices in India | Samsung  Reviews &amp; Ratings"/>
          <p:cNvPicPr>
            <a:picLocks noChangeAspect="1" noChangeArrowheads="1"/>
          </p:cNvPicPr>
          <p:nvPr/>
        </p:nvPicPr>
        <p:blipFill>
          <a:blip r:embed="rId3" cstate="print"/>
          <a:srcRect/>
          <a:stretch>
            <a:fillRect/>
          </a:stretch>
        </p:blipFill>
        <p:spPr bwMode="auto">
          <a:xfrm>
            <a:off x="2714612" y="1500174"/>
            <a:ext cx="1857388" cy="1785950"/>
          </a:xfrm>
          <a:prstGeom prst="rect">
            <a:avLst/>
          </a:prstGeom>
          <a:noFill/>
        </p:spPr>
      </p:pic>
      <p:sp>
        <p:nvSpPr>
          <p:cNvPr id="18440" name="AutoShape 8" descr="Seagate HDD 500gb Sata Hdd at Rs 1325 in Indore | ID: 161214144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2" name="AutoShape 10" descr="Seagate HDD 500gb Sata Hdd at Rs 1325 in Indore | ID: 161214144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4" name="AutoShape 12" descr="HDD 500GB Seagate Hard Disk at Rs 1250 in Mumbai | ID: 1475294909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6" name="AutoShape 14" descr="500GB Seagate Desktop Hard Disk, Storage Capacity: 500 GB at Rs 850 in New  Delh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 name="Picture 10" descr="polovni kompjuteri Skopje Macedonia – 500GB Seagate ST3500418AS 3.5 inch  SATA Hard Drive"/>
          <p:cNvPicPr/>
          <p:nvPr/>
        </p:nvPicPr>
        <p:blipFill>
          <a:blip r:embed="rId4"/>
          <a:srcRect/>
          <a:stretch>
            <a:fillRect/>
          </a:stretch>
        </p:blipFill>
        <p:spPr bwMode="auto">
          <a:xfrm>
            <a:off x="4857752" y="1500174"/>
            <a:ext cx="2143140" cy="1714512"/>
          </a:xfrm>
          <a:prstGeom prst="rect">
            <a:avLst/>
          </a:prstGeom>
          <a:noFill/>
          <a:ln w="9525">
            <a:noFill/>
            <a:miter lim="800000"/>
            <a:headEnd/>
            <a:tailEnd/>
          </a:ln>
        </p:spPr>
      </p:pic>
      <p:sp>
        <p:nvSpPr>
          <p:cNvPr id="15" name="TextBox 14"/>
          <p:cNvSpPr txBox="1"/>
          <p:nvPr/>
        </p:nvSpPr>
        <p:spPr>
          <a:xfrm>
            <a:off x="4714876" y="4214818"/>
            <a:ext cx="2857520" cy="1015663"/>
          </a:xfrm>
          <a:prstGeom prst="rect">
            <a:avLst/>
          </a:prstGeom>
          <a:noFill/>
        </p:spPr>
        <p:txBody>
          <a:bodyPr wrap="square" rtlCol="0">
            <a:spAutoFit/>
          </a:bodyPr>
          <a:lstStyle/>
          <a:p>
            <a:pPr>
              <a:buFont typeface="Arial" pitchFamily="34" charset="0"/>
              <a:buChar char="•"/>
            </a:pPr>
            <a:endParaRPr lang="en-IN" sz="3000" dirty="0" smtClean="0">
              <a:solidFill>
                <a:schemeClr val="accent1"/>
              </a:solidFill>
            </a:endParaRPr>
          </a:p>
          <a:p>
            <a:endParaRPr lang="en-IN" sz="3000" dirty="0">
              <a:solidFill>
                <a:srgbClr val="FF0000"/>
              </a:solidFill>
            </a:endParaRPr>
          </a:p>
        </p:txBody>
      </p:sp>
      <p:sp>
        <p:nvSpPr>
          <p:cNvPr id="18" name="TextBox 17"/>
          <p:cNvSpPr txBox="1"/>
          <p:nvPr/>
        </p:nvSpPr>
        <p:spPr>
          <a:xfrm>
            <a:off x="1071538" y="4214818"/>
            <a:ext cx="2928958" cy="2062103"/>
          </a:xfrm>
          <a:prstGeom prst="rect">
            <a:avLst/>
          </a:prstGeom>
          <a:noFill/>
        </p:spPr>
        <p:txBody>
          <a:bodyPr wrap="square" rtlCol="0">
            <a:spAutoFit/>
          </a:bodyPr>
          <a:lstStyle/>
          <a:p>
            <a:r>
              <a:rPr lang="en-US" sz="3200" dirty="0" smtClean="0">
                <a:solidFill>
                  <a:srgbClr val="FF0000"/>
                </a:solidFill>
              </a:rPr>
              <a:t>Hardware</a:t>
            </a:r>
            <a:endParaRPr lang="en-US" sz="3200" dirty="0">
              <a:solidFill>
                <a:srgbClr val="FF0000"/>
              </a:solidFill>
            </a:endParaRPr>
          </a:p>
          <a:p>
            <a:pPr>
              <a:buFont typeface="Arial" pitchFamily="34" charset="0"/>
              <a:buChar char="•"/>
            </a:pPr>
            <a:r>
              <a:rPr lang="en-US" sz="3200" dirty="0" smtClean="0"/>
              <a:t> Intel </a:t>
            </a:r>
            <a:r>
              <a:rPr lang="en-US" sz="3200" dirty="0"/>
              <a:t>Core </a:t>
            </a:r>
            <a:r>
              <a:rPr lang="en-US" sz="3200" dirty="0" smtClean="0"/>
              <a:t>i5</a:t>
            </a:r>
          </a:p>
          <a:p>
            <a:pPr>
              <a:buFont typeface="Arial" pitchFamily="34" charset="0"/>
              <a:buChar char="•"/>
            </a:pPr>
            <a:r>
              <a:rPr lang="en-US" sz="3200" dirty="0" smtClean="0"/>
              <a:t> 4GBRAM</a:t>
            </a:r>
          </a:p>
          <a:p>
            <a:pPr>
              <a:buFont typeface="Arial" pitchFamily="34" charset="0"/>
              <a:buChar char="•"/>
            </a:pPr>
            <a:r>
              <a:rPr lang="en-US" sz="3200" dirty="0" smtClean="0"/>
              <a:t> 500GB  </a:t>
            </a:r>
            <a:r>
              <a:rPr lang="en-US" sz="3200" dirty="0"/>
              <a:t>HDD</a:t>
            </a:r>
            <a:endParaRPr lang="en-IN"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142984"/>
            <a:ext cx="3857652" cy="2554545"/>
          </a:xfrm>
          <a:prstGeom prst="rect">
            <a:avLst/>
          </a:prstGeom>
          <a:noFill/>
        </p:spPr>
        <p:txBody>
          <a:bodyPr wrap="square" rtlCol="0">
            <a:spAutoFit/>
          </a:bodyPr>
          <a:lstStyle/>
          <a:p>
            <a:r>
              <a:rPr lang="en-IN" sz="3200" dirty="0" smtClean="0">
                <a:solidFill>
                  <a:srgbClr val="FF0000"/>
                </a:solidFill>
              </a:rPr>
              <a:t>Software</a:t>
            </a:r>
          </a:p>
          <a:p>
            <a:pPr>
              <a:buFont typeface="Arial" pitchFamily="34" charset="0"/>
              <a:buChar char="•"/>
            </a:pPr>
            <a:r>
              <a:rPr lang="en-US" sz="3200" dirty="0" smtClean="0"/>
              <a:t>HTML</a:t>
            </a:r>
          </a:p>
          <a:p>
            <a:pPr>
              <a:buFont typeface="Arial" pitchFamily="34" charset="0"/>
              <a:buChar char="•"/>
            </a:pPr>
            <a:r>
              <a:rPr lang="en-US" sz="3200" dirty="0" smtClean="0"/>
              <a:t>CSS</a:t>
            </a:r>
          </a:p>
          <a:p>
            <a:pPr>
              <a:buFont typeface="Arial" pitchFamily="34" charset="0"/>
              <a:buChar char="•"/>
            </a:pPr>
            <a:r>
              <a:rPr lang="en-US" sz="3200" dirty="0" smtClean="0"/>
              <a:t>PHP</a:t>
            </a:r>
          </a:p>
          <a:p>
            <a:pPr>
              <a:buFont typeface="Arial" pitchFamily="34" charset="0"/>
              <a:buChar char="•"/>
            </a:pPr>
            <a:r>
              <a:rPr lang="en-US" sz="3200" dirty="0" err="1" smtClean="0"/>
              <a:t>MySQL</a:t>
            </a:r>
            <a:endParaRPr lang="en-IN" sz="3200" dirty="0" smtClean="0">
              <a:solidFill>
                <a:srgbClr val="FF0000"/>
              </a:solidFill>
            </a:endParaRPr>
          </a:p>
        </p:txBody>
      </p:sp>
      <p:sp>
        <p:nvSpPr>
          <p:cNvPr id="1026" name="AutoShape 2" descr="HTM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HTM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Html 5 - Free brands and logotypes ic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Html 5 - Free brands and logotypes ic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 name="AutoShape 10" descr="Html 5 - Free computer ic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6" name="Picture 12" descr="Logo Html Html5 - Free image on Pixabay"/>
          <p:cNvPicPr>
            <a:picLocks noChangeAspect="1" noChangeArrowheads="1"/>
          </p:cNvPicPr>
          <p:nvPr/>
        </p:nvPicPr>
        <p:blipFill>
          <a:blip r:embed="rId2" cstate="print"/>
          <a:srcRect/>
          <a:stretch>
            <a:fillRect/>
          </a:stretch>
        </p:blipFill>
        <p:spPr bwMode="auto">
          <a:xfrm>
            <a:off x="3357554" y="1071546"/>
            <a:ext cx="2071702" cy="2214578"/>
          </a:xfrm>
          <a:prstGeom prst="rect">
            <a:avLst/>
          </a:prstGeom>
          <a:noFill/>
        </p:spPr>
      </p:pic>
      <p:pic>
        <p:nvPicPr>
          <p:cNvPr id="1038" name="Picture 14" descr="php.net · GitHub"/>
          <p:cNvPicPr>
            <a:picLocks noChangeAspect="1" noChangeArrowheads="1"/>
          </p:cNvPicPr>
          <p:nvPr/>
        </p:nvPicPr>
        <p:blipFill>
          <a:blip r:embed="rId3"/>
          <a:srcRect/>
          <a:stretch>
            <a:fillRect/>
          </a:stretch>
        </p:blipFill>
        <p:spPr bwMode="auto">
          <a:xfrm>
            <a:off x="5857884" y="1142984"/>
            <a:ext cx="2667000" cy="2667000"/>
          </a:xfrm>
          <a:prstGeom prst="rect">
            <a:avLst/>
          </a:prstGeom>
          <a:noFill/>
        </p:spPr>
      </p:pic>
      <p:pic>
        <p:nvPicPr>
          <p:cNvPr id="1040" name="Picture 16" descr="Learn CSS - Pro – Apps on Google Play"/>
          <p:cNvPicPr>
            <a:picLocks noChangeAspect="1" noChangeArrowheads="1"/>
          </p:cNvPicPr>
          <p:nvPr/>
        </p:nvPicPr>
        <p:blipFill>
          <a:blip r:embed="rId4"/>
          <a:srcRect/>
          <a:stretch>
            <a:fillRect/>
          </a:stretch>
        </p:blipFill>
        <p:spPr bwMode="auto">
          <a:xfrm>
            <a:off x="3500430" y="3786190"/>
            <a:ext cx="2000264" cy="2214579"/>
          </a:xfrm>
          <a:prstGeom prst="rect">
            <a:avLst/>
          </a:prstGeom>
          <a:noFill/>
        </p:spPr>
      </p:pic>
      <p:pic>
        <p:nvPicPr>
          <p:cNvPr id="1042" name="Picture 18" descr="MySQL | Most Popular Open Source Relational Database | AWS"/>
          <p:cNvPicPr>
            <a:picLocks noChangeAspect="1" noChangeArrowheads="1"/>
          </p:cNvPicPr>
          <p:nvPr/>
        </p:nvPicPr>
        <p:blipFill>
          <a:blip r:embed="rId5"/>
          <a:srcRect/>
          <a:stretch>
            <a:fillRect/>
          </a:stretch>
        </p:blipFill>
        <p:spPr bwMode="auto">
          <a:xfrm>
            <a:off x="6072198" y="3929066"/>
            <a:ext cx="2357454" cy="178597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179</TotalTime>
  <Words>722</Words>
  <Application>Microsoft Office PowerPoint</Application>
  <PresentationFormat>On-screen Show (4:3)</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Wingdings 2</vt:lpstr>
      <vt:lpstr>Technic</vt:lpstr>
      <vt:lpstr>            Career Compass</vt:lpstr>
      <vt:lpstr>PowerPoint Presentation</vt:lpstr>
      <vt:lpstr>  ABSTRACT</vt:lpstr>
      <vt:lpstr>   INTRODUCTION</vt:lpstr>
      <vt:lpstr>   SCOPE OF THE PROJECT</vt:lpstr>
      <vt:lpstr>  EXISTING SYSTEM</vt:lpstr>
      <vt:lpstr>PROPOSED SYSTEM</vt:lpstr>
      <vt:lpstr>SOFTWARE&amp;HARDWARE requirements</vt:lpstr>
      <vt:lpstr>PowerPoint Presentation</vt:lpstr>
      <vt:lpstr>   UI DESIGNS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Compass</dc:title>
  <dc:creator>Sir</dc:creator>
  <cp:lastModifiedBy>Manu</cp:lastModifiedBy>
  <cp:revision>24</cp:revision>
  <dcterms:created xsi:type="dcterms:W3CDTF">2023-04-14T09:57:47Z</dcterms:created>
  <dcterms:modified xsi:type="dcterms:W3CDTF">2023-04-14T16:28:38Z</dcterms:modified>
</cp:coreProperties>
</file>