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aven Pro Bold" charset="1" panose="00000800000000000000"/>
      <p:regular r:id="rId16"/>
    </p:embeddedFont>
    <p:embeddedFont>
      <p:font typeface="Canva Sans" charset="1" panose="020B0503030501040103"/>
      <p:regular r:id="rId17"/>
    </p:embeddedFont>
    <p:embeddedFont>
      <p:font typeface="Maven Pro" charset="1" panose="00000500000000000000"/>
      <p:regular r:id="rId18"/>
    </p:embeddedFont>
    <p:embeddedFont>
      <p:font typeface="Magnolia Script" charset="1" panose="0200050307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2418" y="788946"/>
            <a:ext cx="12716329" cy="2161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8"/>
              </a:lnSpc>
            </a:pPr>
            <a:r>
              <a:rPr lang="en-US" b="true" sz="997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GALACTIC ROTATION CURVE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71780" y="1683712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5313573" y="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86037" y="4301521"/>
            <a:ext cx="11627536" cy="348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DONE BY -</a:t>
            </a: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3898"/>
              </a:lnSpc>
            </a:pP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MANASWINI - CB.AI.U4AIM24129 </a:t>
            </a:r>
          </a:p>
          <a:p>
            <a:pPr algn="ctr">
              <a:lnSpc>
                <a:spcPts val="3898"/>
              </a:lnSpc>
            </a:pP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RAGHU HARSHA VARDHAN - CB.AI.U4AIM24135 </a:t>
            </a:r>
          </a:p>
          <a:p>
            <a:pPr algn="ctr">
              <a:lnSpc>
                <a:spcPts val="3898"/>
              </a:lnSpc>
            </a:pP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VEDANG PRATAP SINGH - CB.AI.U4AIM24151 </a:t>
            </a:r>
          </a:p>
          <a:p>
            <a:pPr algn="ctr">
              <a:lnSpc>
                <a:spcPts val="3898"/>
              </a:lnSpc>
            </a:pPr>
            <a:r>
              <a:rPr lang="en-US" sz="37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AYYAPPA HARSHA VARDHAN - CB.AI.U4AIM24155 </a:t>
            </a:r>
          </a:p>
          <a:p>
            <a:pPr algn="ctr">
              <a:lnSpc>
                <a:spcPts val="3898"/>
              </a:lnSpc>
            </a:pPr>
          </a:p>
          <a:p>
            <a:pPr algn="ctr">
              <a:lnSpc>
                <a:spcPts val="389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738185" y="8603909"/>
            <a:ext cx="9784795" cy="87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23MAT112 - MATHEMATICS FOR INTELLIGENT SYSTEMS 2 </a:t>
            </a:r>
          </a:p>
          <a:p>
            <a:pPr algn="just">
              <a:lnSpc>
                <a:spcPts val="3464"/>
              </a:lnSpc>
              <a:spcBef>
                <a:spcPct val="0"/>
              </a:spcBef>
            </a:pPr>
            <a:r>
              <a:rPr lang="en-US" b="true" sz="2474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24AIM111 INTRODUCTION TO DATA STRUCTURES &amp; ALGORITHMS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70926" y="838200"/>
            <a:ext cx="5546148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b="true" sz="96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UPDATES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15923"/>
            <a:ext cx="1189515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Simulated a model of ten star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325824"/>
            <a:ext cx="107089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Plotted the rotation curve graphs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35725"/>
            <a:ext cx="143787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Collected dataset suitable for the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0063" y="923925"/>
            <a:ext cx="1190787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STRUCTURES AND ALGORITHMS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41004"/>
            <a:ext cx="115534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Brute force - for N-body simulation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4789" y="3624783"/>
            <a:ext cx="1620451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Euler's Method- updates positions and velocities at each time step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4789" y="5894388"/>
            <a:ext cx="147187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Hernquist Profile- for dark matter acceleration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4789" y="7508875"/>
            <a:ext cx="16859913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Trust Region Reflective algorithm- for non-linear curve fitting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2661" y="2974447"/>
            <a:ext cx="5611385" cy="1654862"/>
          </a:xfrm>
          <a:custGeom>
            <a:avLst/>
            <a:gdLst/>
            <a:ahLst/>
            <a:cxnLst/>
            <a:rect r="r" b="b" t="t" l="l"/>
            <a:pathLst>
              <a:path h="1654862" w="5611385">
                <a:moveTo>
                  <a:pt x="0" y="0"/>
                </a:moveTo>
                <a:lnTo>
                  <a:pt x="5611385" y="0"/>
                </a:lnTo>
                <a:lnTo>
                  <a:pt x="5611385" y="1654862"/>
                </a:lnTo>
                <a:lnTo>
                  <a:pt x="0" y="1654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09" r="0" b="-1690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6707" y="5486400"/>
            <a:ext cx="4145954" cy="1792217"/>
          </a:xfrm>
          <a:custGeom>
            <a:avLst/>
            <a:gdLst/>
            <a:ahLst/>
            <a:cxnLst/>
            <a:rect r="r" b="b" t="t" l="l"/>
            <a:pathLst>
              <a:path h="1792217" w="4145954">
                <a:moveTo>
                  <a:pt x="0" y="0"/>
                </a:moveTo>
                <a:lnTo>
                  <a:pt x="4145954" y="0"/>
                </a:lnTo>
                <a:lnTo>
                  <a:pt x="4145954" y="1792217"/>
                </a:lnTo>
                <a:lnTo>
                  <a:pt x="0" y="1792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16" t="0" r="-7616" b="-538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83931" y="3127005"/>
            <a:ext cx="4325553" cy="1673595"/>
          </a:xfrm>
          <a:custGeom>
            <a:avLst/>
            <a:gdLst/>
            <a:ahLst/>
            <a:cxnLst/>
            <a:rect r="r" b="b" t="t" l="l"/>
            <a:pathLst>
              <a:path h="1673595" w="4325553">
                <a:moveTo>
                  <a:pt x="0" y="0"/>
                </a:moveTo>
                <a:lnTo>
                  <a:pt x="4325553" y="0"/>
                </a:lnTo>
                <a:lnTo>
                  <a:pt x="4325553" y="1673595"/>
                </a:lnTo>
                <a:lnTo>
                  <a:pt x="0" y="1673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" t="0" r="-4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39834" y="463553"/>
            <a:ext cx="8058519" cy="134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b="true" sz="78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EQUATIONS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48140"/>
            <a:ext cx="16650415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Gravitational force and acceleration- based on Newton’s laws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8954" y="4705350"/>
            <a:ext cx="1303365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Equations of Circular Velocity for Stable Orbits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31039" y="7173842"/>
            <a:ext cx="20528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where: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8639" y="7932667"/>
            <a:ext cx="761857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G= Gravitational constant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8683" y="8774113"/>
            <a:ext cx="968156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M(r)=mass enclosed within radius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83780" y="7932667"/>
            <a:ext cx="259008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r= radius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0580" y="3411806"/>
            <a:ext cx="7613420" cy="2124408"/>
          </a:xfrm>
          <a:custGeom>
            <a:avLst/>
            <a:gdLst/>
            <a:ahLst/>
            <a:cxnLst/>
            <a:rect r="r" b="b" t="t" l="l"/>
            <a:pathLst>
              <a:path h="2124408" w="7613420">
                <a:moveTo>
                  <a:pt x="0" y="0"/>
                </a:moveTo>
                <a:lnTo>
                  <a:pt x="7613420" y="0"/>
                </a:lnTo>
                <a:lnTo>
                  <a:pt x="7613420" y="2124409"/>
                </a:lnTo>
                <a:lnTo>
                  <a:pt x="0" y="2124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95281" y="3203913"/>
            <a:ext cx="7864019" cy="2540194"/>
          </a:xfrm>
          <a:custGeom>
            <a:avLst/>
            <a:gdLst/>
            <a:ahLst/>
            <a:cxnLst/>
            <a:rect r="r" b="b" t="t" l="l"/>
            <a:pathLst>
              <a:path h="2540194" w="7864019">
                <a:moveTo>
                  <a:pt x="0" y="0"/>
                </a:moveTo>
                <a:lnTo>
                  <a:pt x="7864019" y="0"/>
                </a:lnTo>
                <a:lnTo>
                  <a:pt x="7864019" y="2540195"/>
                </a:lnTo>
                <a:lnTo>
                  <a:pt x="0" y="2540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75742"/>
            <a:ext cx="15113567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64" indent="-474982" lvl="1">
              <a:lnSpc>
                <a:spcPts val="6160"/>
              </a:lnSpc>
              <a:buFont typeface="Arial"/>
              <a:buChar char="•"/>
            </a:pPr>
            <a:r>
              <a:rPr lang="en-US" sz="4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Navarro-Frenk-White (NFW) Profile for Dark Matter Halo Model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5162" y="6079165"/>
            <a:ext cx="182058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Where: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0569" y="6696385"/>
            <a:ext cx="668262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ρ_0= density constant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0580" y="7455210"/>
            <a:ext cx="581203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V_0= scale velocity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8339" y="8394700"/>
            <a:ext cx="467475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r_s=scale radius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8779" y="3290213"/>
            <a:ext cx="13050443" cy="3706574"/>
          </a:xfrm>
          <a:custGeom>
            <a:avLst/>
            <a:gdLst/>
            <a:ahLst/>
            <a:cxnLst/>
            <a:rect r="r" b="b" t="t" l="l"/>
            <a:pathLst>
              <a:path h="3706574" w="13050443">
                <a:moveTo>
                  <a:pt x="0" y="0"/>
                </a:moveTo>
                <a:lnTo>
                  <a:pt x="13050442" y="0"/>
                </a:lnTo>
                <a:lnTo>
                  <a:pt x="13050442" y="3706574"/>
                </a:lnTo>
                <a:lnTo>
                  <a:pt x="0" y="3706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0565" y="6920587"/>
            <a:ext cx="448687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Dataset for UGCA 442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47256" y="7434302"/>
            <a:ext cx="5993487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4AAD"/>
                </a:solidFill>
                <a:latin typeface="Maven Pro"/>
                <a:ea typeface="Maven Pro"/>
                <a:cs typeface="Maven Pro"/>
                <a:sym typeface="Maven Pro"/>
              </a:rPr>
              <a:t>http://astroweb.cwru.edu/</a:t>
            </a:r>
            <a:r>
              <a:rPr lang="en-US" sz="3099">
                <a:solidFill>
                  <a:srgbClr val="004AAD"/>
                </a:solidFill>
                <a:latin typeface="Maven Pro"/>
                <a:ea typeface="Maven Pro"/>
                <a:cs typeface="Maven Pro"/>
                <a:sym typeface="Maven Pro"/>
              </a:rPr>
              <a:t>SPARC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39324" y="1288804"/>
            <a:ext cx="751748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SNAPSHOT OF DATASET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28041"/>
            <a:ext cx="8528120" cy="5863082"/>
          </a:xfrm>
          <a:custGeom>
            <a:avLst/>
            <a:gdLst/>
            <a:ahLst/>
            <a:cxnLst/>
            <a:rect r="r" b="b" t="t" l="l"/>
            <a:pathLst>
              <a:path h="5863082" w="8528120">
                <a:moveTo>
                  <a:pt x="0" y="0"/>
                </a:moveTo>
                <a:lnTo>
                  <a:pt x="8528120" y="0"/>
                </a:lnTo>
                <a:lnTo>
                  <a:pt x="8528120" y="5863083"/>
                </a:lnTo>
                <a:lnTo>
                  <a:pt x="0" y="586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53188" y="828675"/>
            <a:ext cx="5381625" cy="168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0"/>
              </a:lnSpc>
              <a:spcBef>
                <a:spcPct val="0"/>
              </a:spcBef>
            </a:pPr>
            <a:r>
              <a:rPr lang="en-US" b="true" sz="980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56820" y="2942316"/>
            <a:ext cx="8399695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If the galaxy followed Newtonian dynamics without dark matter, the velocities should decrease at larger radii.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56820" y="6249945"/>
            <a:ext cx="7712192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observed velocity remains nearly constant or declines slowly at large radii, implying the presence of dark matter.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3605" y="2901430"/>
            <a:ext cx="8496460" cy="6356870"/>
          </a:xfrm>
          <a:custGeom>
            <a:avLst/>
            <a:gdLst/>
            <a:ahLst/>
            <a:cxnLst/>
            <a:rect r="r" b="b" t="t" l="l"/>
            <a:pathLst>
              <a:path h="6356870" w="8496460">
                <a:moveTo>
                  <a:pt x="0" y="0"/>
                </a:moveTo>
                <a:lnTo>
                  <a:pt x="8496460" y="0"/>
                </a:lnTo>
                <a:lnTo>
                  <a:pt x="8496460" y="6356870"/>
                </a:lnTo>
                <a:lnTo>
                  <a:pt x="0" y="6356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24" t="-377" r="0" b="-3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3605" y="1640726"/>
            <a:ext cx="762806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Simple N-body simulation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74970" y="3554413"/>
            <a:ext cx="7184330" cy="24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simulation models the motion of stars in a simplified spiral galaxy, considering the effects of a supermassive dark matter halo.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15249" y="3812088"/>
            <a:ext cx="6170235" cy="170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27"/>
              </a:lnSpc>
              <a:spcBef>
                <a:spcPct val="0"/>
              </a:spcBef>
            </a:pPr>
            <a:r>
              <a:rPr lang="en-US" sz="1001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DAGhb6zT3u0</dc:identifier>
  <dcterms:modified xsi:type="dcterms:W3CDTF">2011-08-01T06:04:30Z</dcterms:modified>
  <cp:revision>1</cp:revision>
  <dc:title>Ivory Black Simple Geometric Research Project Presentation</dc:title>
</cp:coreProperties>
</file>