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604020202020204" charset="0"/>
      <p:regular r:id="rId20"/>
      <p:bold r:id="rId21"/>
      <p:italic r:id="rId22"/>
      <p:boldItalic r:id="rId23"/>
    </p:embeddedFont>
    <p:embeddedFont>
      <p:font typeface="Wingdings 2" panose="020B0604020202020204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3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40AEC-36B6-43F3-A5A4-70B0F6CE1750}" v="19" dt="2021-10-12T20:26:01.482"/>
    <p1510:client id="{AB48FAA0-6A39-4378-80DF-2BADB7EDCA19}" v="1" dt="2021-10-12T00:05:21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yati Chopra" userId="S::chopra.ni@northeastern.edu::6e639d5f-a03d-46fa-a96a-655138c262f5" providerId="AD" clId="Web-{55640AEC-36B6-43F3-A5A4-70B0F6CE1750}"/>
    <pc:docChg chg="modSld sldOrd">
      <pc:chgData name="Niyati Chopra" userId="S::chopra.ni@northeastern.edu::6e639d5f-a03d-46fa-a96a-655138c262f5" providerId="AD" clId="Web-{55640AEC-36B6-43F3-A5A4-70B0F6CE1750}" dt="2021-10-12T20:26:01.482" v="19" actId="1076"/>
      <pc:docMkLst>
        <pc:docMk/>
      </pc:docMkLst>
      <pc:sldChg chg="addSp modSp mod setBg">
        <pc:chgData name="Niyati Chopra" userId="S::chopra.ni@northeastern.edu::6e639d5f-a03d-46fa-a96a-655138c262f5" providerId="AD" clId="Web-{55640AEC-36B6-43F3-A5A4-70B0F6CE1750}" dt="2021-10-12T20:25:07.183" v="4" actId="20577"/>
        <pc:sldMkLst>
          <pc:docMk/>
          <pc:sldMk cId="0" sldId="262"/>
        </pc:sldMkLst>
        <pc:spChg chg="mod">
          <ac:chgData name="Niyati Chopra" userId="S::chopra.ni@northeastern.edu::6e639d5f-a03d-46fa-a96a-655138c262f5" providerId="AD" clId="Web-{55640AEC-36B6-43F3-A5A4-70B0F6CE1750}" dt="2021-10-12T20:25:07.183" v="4" actId="20577"/>
          <ac:spMkLst>
            <pc:docMk/>
            <pc:sldMk cId="0" sldId="262"/>
            <ac:spMk id="2" creationId="{3E7B6E18-F696-40D7-9FDA-24B3E3889BF1}"/>
          </ac:spMkLst>
        </pc:spChg>
        <pc:spChg chg="mod">
          <ac:chgData name="Niyati Chopra" userId="S::chopra.ni@northeastern.edu::6e639d5f-a03d-46fa-a96a-655138c262f5" providerId="AD" clId="Web-{55640AEC-36B6-43F3-A5A4-70B0F6CE1750}" dt="2021-10-12T20:24:51.355" v="1"/>
          <ac:spMkLst>
            <pc:docMk/>
            <pc:sldMk cId="0" sldId="262"/>
            <ac:spMk id="165" creationId="{00000000-0000-0000-0000-000000000000}"/>
          </ac:spMkLst>
        </pc:spChg>
        <pc:picChg chg="add mod">
          <ac:chgData name="Niyati Chopra" userId="S::chopra.ni@northeastern.edu::6e639d5f-a03d-46fa-a96a-655138c262f5" providerId="AD" clId="Web-{55640AEC-36B6-43F3-A5A4-70B0F6CE1750}" dt="2021-10-12T20:24:51.355" v="1"/>
          <ac:picMkLst>
            <pc:docMk/>
            <pc:sldMk cId="0" sldId="262"/>
            <ac:picMk id="3" creationId="{AB57AB9E-9D72-4FB3-B587-06E22181FC01}"/>
          </ac:picMkLst>
        </pc:picChg>
      </pc:sldChg>
      <pc:sldChg chg="ord">
        <pc:chgData name="Niyati Chopra" userId="S::chopra.ni@northeastern.edu::6e639d5f-a03d-46fa-a96a-655138c262f5" providerId="AD" clId="Web-{55640AEC-36B6-43F3-A5A4-70B0F6CE1750}" dt="2021-10-12T20:25:13.652" v="5"/>
        <pc:sldMkLst>
          <pc:docMk/>
          <pc:sldMk cId="0" sldId="263"/>
        </pc:sldMkLst>
      </pc:sldChg>
      <pc:sldChg chg="modSp">
        <pc:chgData name="Niyati Chopra" userId="S::chopra.ni@northeastern.edu::6e639d5f-a03d-46fa-a96a-655138c262f5" providerId="AD" clId="Web-{55640AEC-36B6-43F3-A5A4-70B0F6CE1750}" dt="2021-10-12T20:26:01.482" v="19" actId="1076"/>
        <pc:sldMkLst>
          <pc:docMk/>
          <pc:sldMk cId="0" sldId="264"/>
        </pc:sldMkLst>
        <pc:spChg chg="mod">
          <ac:chgData name="Niyati Chopra" userId="S::chopra.ni@northeastern.edu::6e639d5f-a03d-46fa-a96a-655138c262f5" providerId="AD" clId="Web-{55640AEC-36B6-43F3-A5A4-70B0F6CE1750}" dt="2021-10-12T20:26:01.482" v="19" actId="1076"/>
          <ac:spMkLst>
            <pc:docMk/>
            <pc:sldMk cId="0" sldId="264"/>
            <ac:spMk id="178" creationId="{00000000-0000-0000-0000-000000000000}"/>
          </ac:spMkLst>
        </pc:spChg>
      </pc:sldChg>
    </pc:docChg>
  </pc:docChgLst>
  <pc:docChgLst>
    <pc:chgData name="Manaswini" userId="3d7922e1-2337-4617-80c7-5d2dc6a832f2" providerId="ADAL" clId="{AB48FAA0-6A39-4378-80DF-2BADB7EDCA19}"/>
    <pc:docChg chg="undo custSel modSld">
      <pc:chgData name="Manaswini" userId="3d7922e1-2337-4617-80c7-5d2dc6a832f2" providerId="ADAL" clId="{AB48FAA0-6A39-4378-80DF-2BADB7EDCA19}" dt="2021-10-12T00:07:26.666" v="444" actId="1076"/>
      <pc:docMkLst>
        <pc:docMk/>
      </pc:docMkLst>
      <pc:sldChg chg="modSp mod">
        <pc:chgData name="Manaswini" userId="3d7922e1-2337-4617-80c7-5d2dc6a832f2" providerId="ADAL" clId="{AB48FAA0-6A39-4378-80DF-2BADB7EDCA19}" dt="2021-10-12T00:02:38.341" v="177" actId="5793"/>
        <pc:sldMkLst>
          <pc:docMk/>
          <pc:sldMk cId="0" sldId="257"/>
        </pc:sldMkLst>
        <pc:spChg chg="mod">
          <ac:chgData name="Manaswini" userId="3d7922e1-2337-4617-80c7-5d2dc6a832f2" providerId="ADAL" clId="{AB48FAA0-6A39-4378-80DF-2BADB7EDCA19}" dt="2021-10-12T00:02:38.341" v="177" actId="5793"/>
          <ac:spMkLst>
            <pc:docMk/>
            <pc:sldMk cId="0" sldId="257"/>
            <ac:spMk id="135" creationId="{00000000-0000-0000-0000-000000000000}"/>
          </ac:spMkLst>
        </pc:spChg>
        <pc:picChg chg="mod">
          <ac:chgData name="Manaswini" userId="3d7922e1-2337-4617-80c7-5d2dc6a832f2" providerId="ADAL" clId="{AB48FAA0-6A39-4378-80DF-2BADB7EDCA19}" dt="2021-10-12T00:01:46.246" v="170" actId="1076"/>
          <ac:picMkLst>
            <pc:docMk/>
            <pc:sldMk cId="0" sldId="257"/>
            <ac:picMk id="136" creationId="{00000000-0000-0000-0000-000000000000}"/>
          </ac:picMkLst>
        </pc:picChg>
      </pc:sldChg>
      <pc:sldChg chg="modSp mod">
        <pc:chgData name="Manaswini" userId="3d7922e1-2337-4617-80c7-5d2dc6a832f2" providerId="ADAL" clId="{AB48FAA0-6A39-4378-80DF-2BADB7EDCA19}" dt="2021-10-12T00:03:02.785" v="186" actId="5793"/>
        <pc:sldMkLst>
          <pc:docMk/>
          <pc:sldMk cId="0" sldId="258"/>
        </pc:sldMkLst>
        <pc:spChg chg="mod">
          <ac:chgData name="Manaswini" userId="3d7922e1-2337-4617-80c7-5d2dc6a832f2" providerId="ADAL" clId="{AB48FAA0-6A39-4378-80DF-2BADB7EDCA19}" dt="2021-10-12T00:03:02.785" v="186" actId="5793"/>
          <ac:spMkLst>
            <pc:docMk/>
            <pc:sldMk cId="0" sldId="258"/>
            <ac:spMk id="2" creationId="{EC07094D-DC14-4DFC-A2E9-636D80495733}"/>
          </ac:spMkLst>
        </pc:spChg>
      </pc:sldChg>
      <pc:sldChg chg="modSp mod">
        <pc:chgData name="Manaswini" userId="3d7922e1-2337-4617-80c7-5d2dc6a832f2" providerId="ADAL" clId="{AB48FAA0-6A39-4378-80DF-2BADB7EDCA19}" dt="2021-10-12T00:05:17.515" v="386" actId="255"/>
        <pc:sldMkLst>
          <pc:docMk/>
          <pc:sldMk cId="0" sldId="261"/>
        </pc:sldMkLst>
        <pc:spChg chg="mod">
          <ac:chgData name="Manaswini" userId="3d7922e1-2337-4617-80c7-5d2dc6a832f2" providerId="ADAL" clId="{AB48FAA0-6A39-4378-80DF-2BADB7EDCA19}" dt="2021-10-12T00:05:17.515" v="386" actId="255"/>
          <ac:spMkLst>
            <pc:docMk/>
            <pc:sldMk cId="0" sldId="261"/>
            <ac:spMk id="2" creationId="{21539482-4ACC-422B-A47A-96E452476519}"/>
          </ac:spMkLst>
        </pc:spChg>
      </pc:sldChg>
      <pc:sldChg chg="modSp mod">
        <pc:chgData name="Manaswini" userId="3d7922e1-2337-4617-80c7-5d2dc6a832f2" providerId="ADAL" clId="{AB48FAA0-6A39-4378-80DF-2BADB7EDCA19}" dt="2021-10-12T00:07:12.903" v="440" actId="14100"/>
        <pc:sldMkLst>
          <pc:docMk/>
          <pc:sldMk cId="0" sldId="262"/>
        </pc:sldMkLst>
        <pc:spChg chg="mod">
          <ac:chgData name="Manaswini" userId="3d7922e1-2337-4617-80c7-5d2dc6a832f2" providerId="ADAL" clId="{AB48FAA0-6A39-4378-80DF-2BADB7EDCA19}" dt="2021-10-12T00:07:12.903" v="440" actId="14100"/>
          <ac:spMkLst>
            <pc:docMk/>
            <pc:sldMk cId="0" sldId="262"/>
            <ac:spMk id="2" creationId="{3E7B6E18-F696-40D7-9FDA-24B3E3889BF1}"/>
          </ac:spMkLst>
        </pc:spChg>
      </pc:sldChg>
      <pc:sldChg chg="modSp mod">
        <pc:chgData name="Manaswini" userId="3d7922e1-2337-4617-80c7-5d2dc6a832f2" providerId="ADAL" clId="{AB48FAA0-6A39-4378-80DF-2BADB7EDCA19}" dt="2021-10-12T00:07:26.666" v="444" actId="1076"/>
        <pc:sldMkLst>
          <pc:docMk/>
          <pc:sldMk cId="0" sldId="264"/>
        </pc:sldMkLst>
        <pc:spChg chg="mod">
          <ac:chgData name="Manaswini" userId="3d7922e1-2337-4617-80c7-5d2dc6a832f2" providerId="ADAL" clId="{AB48FAA0-6A39-4378-80DF-2BADB7EDCA19}" dt="2021-10-12T00:07:26.666" v="444" actId="1076"/>
          <ac:spMkLst>
            <pc:docMk/>
            <pc:sldMk cId="0" sldId="264"/>
            <ac:spMk id="1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c42621b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7c42621b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c42621b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c42621b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c42621b3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7c42621b3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7c42621b3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7c42621b3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7c42621b3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7c42621b3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7c42621b3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7c42621b3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7c42621b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7c42621b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7c42621b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7c42621b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7c42621b3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7c42621b3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6505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577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4613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989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27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836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8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327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931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526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29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7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7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299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303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779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ther-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5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78000" b="-78000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061978" y="1461698"/>
            <a:ext cx="7020044" cy="19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solidFill>
                  <a:schemeClr val="accent4"/>
                </a:solidFill>
              </a:rPr>
              <a:t>Prediction of Pre-eclampsia in Pregnant Women</a:t>
            </a:r>
            <a:endParaRPr b="0">
              <a:solidFill>
                <a:schemeClr val="accent4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-73200" y="3239370"/>
            <a:ext cx="9290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</a:rPr>
              <a:t>Niyati Vikas Chopra, Jerry Adams Franklin, Manaswini Nagaraj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Google Shape;183;p22"/>
          <p:cNvSpPr txBox="1">
            <a:spLocks noGrp="1"/>
          </p:cNvSpPr>
          <p:nvPr>
            <p:ph type="ctrTitle"/>
          </p:nvPr>
        </p:nvSpPr>
        <p:spPr>
          <a:xfrm>
            <a:off x="338635" y="1350168"/>
            <a:ext cx="2583158" cy="3180852"/>
          </a:xfrm>
          <a:prstGeom prst="rect">
            <a:avLst/>
          </a:prstGeo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Thank you!</a:t>
            </a:r>
            <a:endParaRPr lang="en-IN" sz="330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989E040-8B72-4D32-B4D9-5E9E34E0B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665" y="482598"/>
            <a:ext cx="4048423" cy="40484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What is preeclampsia?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0" y="1724722"/>
            <a:ext cx="5382491" cy="30380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98450" lvl="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ts val="1600"/>
              <a:buFontTx/>
              <a:buChar char="-"/>
            </a:pPr>
            <a:r>
              <a:rPr lang="en-US" sz="1200"/>
              <a:t>It is a pregnancy complication that tends to occur after 20  weeks </a:t>
            </a:r>
          </a:p>
          <a:p>
            <a:pPr marL="298450" lvl="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ts val="1600"/>
              <a:buFontTx/>
              <a:buChar char="-"/>
            </a:pPr>
            <a:r>
              <a:rPr lang="en-US" sz="1200"/>
              <a:t>It is characterized by high blood pressure in the mother, along with elevated proteins in her urine</a:t>
            </a:r>
          </a:p>
          <a:p>
            <a:pPr marL="298450" lvl="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ts val="1600"/>
              <a:buFontTx/>
              <a:buChar char="-"/>
            </a:pPr>
            <a:r>
              <a:rPr lang="en-US" sz="1200"/>
              <a:t>It is a type of ‘vasospasm’</a:t>
            </a:r>
          </a:p>
          <a:p>
            <a:pPr marL="298450" lvl="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ts val="1600"/>
              <a:buFontTx/>
              <a:buChar char="-"/>
            </a:pPr>
            <a:r>
              <a:rPr lang="en-US" sz="1200"/>
              <a:t>This means that it causes narrowing of the arteries and blood vessels without the presence of any blockages</a:t>
            </a:r>
          </a:p>
          <a:p>
            <a:pPr marL="298450" lvl="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ts val="1600"/>
              <a:buFontTx/>
              <a:buChar char="-"/>
            </a:pPr>
            <a:r>
              <a:rPr lang="en-US" sz="1200"/>
              <a:t>It can be fatal to the mother as well as the child  which is why it is better to diagnose it as soon as possible and treat appropriately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82491" y="2171201"/>
            <a:ext cx="3671454" cy="214508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causes preeclampsia?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7094D-DC14-4DFC-A2E9-636D80495733}"/>
              </a:ext>
            </a:extLst>
          </p:cNvPr>
          <p:cNvSpPr txBox="1"/>
          <p:nvPr/>
        </p:nvSpPr>
        <p:spPr>
          <a:xfrm>
            <a:off x="811716" y="1704377"/>
            <a:ext cx="73293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cs typeface="Calibri" panose="020F0502020204030204" pitchFamily="34" charset="0"/>
              </a:rPr>
              <a:t>The main cause of preeclampsia is still unknown but here are some of the probable causes:</a:t>
            </a:r>
          </a:p>
          <a:p>
            <a:pPr marL="285750" indent="-285750">
              <a:buFontTx/>
              <a:buChar char="-"/>
            </a:pPr>
            <a:r>
              <a:rPr lang="en-US" sz="1400">
                <a:cs typeface="Calibri" panose="020F0502020204030204" pitchFamily="34" charset="0"/>
              </a:rPr>
              <a:t>An autoimmune disorder</a:t>
            </a:r>
          </a:p>
          <a:p>
            <a:pPr marL="285750" indent="-285750">
              <a:buFontTx/>
              <a:buChar char="-"/>
            </a:pPr>
            <a:r>
              <a:rPr lang="en-US" sz="1400">
                <a:cs typeface="Calibri" panose="020F0502020204030204" pitchFamily="34" charset="0"/>
              </a:rPr>
              <a:t>Genetics</a:t>
            </a:r>
          </a:p>
          <a:p>
            <a:pPr marL="285750" indent="-285750">
              <a:buFontTx/>
              <a:buChar char="-"/>
            </a:pPr>
            <a:r>
              <a:rPr lang="en-US" sz="1400">
                <a:cs typeface="Calibri" panose="020F0502020204030204" pitchFamily="34" charset="0"/>
              </a:rPr>
              <a:t>Blood vessel problems</a:t>
            </a:r>
          </a:p>
          <a:p>
            <a:pPr marL="285750" indent="-285750">
              <a:buFontTx/>
              <a:buChar char="-"/>
            </a:pPr>
            <a:r>
              <a:rPr lang="en-US" sz="1400">
                <a:cs typeface="Calibri" panose="020F0502020204030204" pitchFamily="34" charset="0"/>
              </a:rPr>
              <a:t>Improper development of the placenta</a:t>
            </a:r>
          </a:p>
          <a:p>
            <a:endParaRPr lang="en-US" sz="1400">
              <a:cs typeface="Calibri" panose="020F0502020204030204" pitchFamily="34" charset="0"/>
            </a:endParaRPr>
          </a:p>
          <a:p>
            <a:r>
              <a:rPr lang="en-US" sz="1400">
                <a:cs typeface="Calibri" panose="020F0502020204030204" pitchFamily="34" charset="0"/>
              </a:rPr>
              <a:t>There also some major factors that can increase the risk of preeclampsia:</a:t>
            </a:r>
          </a:p>
          <a:p>
            <a:pPr marL="285750" indent="-285750">
              <a:buFontTx/>
              <a:buChar char="-"/>
            </a:pPr>
            <a:r>
              <a:rPr lang="en-US" sz="1400">
                <a:cs typeface="Calibri" panose="020F0502020204030204" pitchFamily="34" charset="0"/>
              </a:rPr>
              <a:t>Having preexisting blood pressure, liver or kidney disorders</a:t>
            </a:r>
          </a:p>
          <a:p>
            <a:pPr marL="285750" indent="-285750">
              <a:buFontTx/>
              <a:buChar char="-"/>
            </a:pPr>
            <a:r>
              <a:rPr lang="en-US" sz="1400">
                <a:cs typeface="Calibri" panose="020F0502020204030204" pitchFamily="34" charset="0"/>
              </a:rPr>
              <a:t>Being too old (above 35) or too young (below 20) when pregnant</a:t>
            </a:r>
          </a:p>
          <a:p>
            <a:pPr marL="285750" indent="-285750">
              <a:buFontTx/>
              <a:buChar char="-"/>
            </a:pPr>
            <a:r>
              <a:rPr lang="en-US" sz="1400">
                <a:cs typeface="Calibri" panose="020F0502020204030204" pitchFamily="34" charset="0"/>
              </a:rPr>
              <a:t>Being pregnant for the first time</a:t>
            </a:r>
          </a:p>
          <a:p>
            <a:pPr marL="285750" indent="-285750">
              <a:buFontTx/>
              <a:buChar char="-"/>
            </a:pPr>
            <a:r>
              <a:rPr lang="en-US" sz="1400">
                <a:cs typeface="Calibri" panose="020F0502020204030204" pitchFamily="34" charset="0"/>
              </a:rPr>
              <a:t>Having multiple fetuses</a:t>
            </a:r>
          </a:p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4450275" cy="72783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How to detect preeclampsia?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idx="1"/>
          </p:nvPr>
        </p:nvSpPr>
        <p:spPr>
          <a:xfrm>
            <a:off x="614034" y="1666715"/>
            <a:ext cx="4443741" cy="325469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/>
              <a:t>There are some tell-tail signs of preeclampsia that should be looked out for: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IN"/>
              <a:t>Persistent headaches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IN"/>
              <a:t>Abnormal swelling of hands or face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IN"/>
              <a:t>Abnormally rapid weight gain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IN"/>
              <a:t>Decrease in urine discharge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IN"/>
              <a:t>High blood pressure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IN"/>
              <a:t>Increased nausea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DA8D37-1E70-450D-9D70-95873ABDC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0"/>
            <a:ext cx="3483863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7">
            <a:extLst>
              <a:ext uri="{FF2B5EF4-FFF2-40B4-BE49-F238E27FC236}">
                <a16:creationId xmlns:a16="http://schemas.microsoft.com/office/drawing/2014/main" id="{D2E1CE80-9123-4F46-924D-C14DF534A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309" y="718980"/>
            <a:ext cx="2516093" cy="3708933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About Preeclampsia: Nachiket Jambhekar">
            <a:extLst>
              <a:ext uri="{FF2B5EF4-FFF2-40B4-BE49-F238E27FC236}">
                <a16:creationId xmlns:a16="http://schemas.microsoft.com/office/drawing/2014/main" id="{0792AE4D-464F-4621-B503-5027FB8BB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 r="191" b="-2"/>
          <a:stretch/>
        </p:blipFill>
        <p:spPr bwMode="auto">
          <a:xfrm>
            <a:off x="5657850" y="0"/>
            <a:ext cx="3575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PROTECT and the dataset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idx="1"/>
          </p:nvPr>
        </p:nvSpPr>
        <p:spPr>
          <a:xfrm>
            <a:off x="353292" y="1666716"/>
            <a:ext cx="8176674" cy="333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sz="1300"/>
              <a:t>D</a:t>
            </a:r>
            <a:r>
              <a:rPr lang="en-IN" sz="1300" b="0" i="0" u="none" strike="noStrike">
                <a:effectLst/>
              </a:rPr>
              <a:t>ataset : The Puerto Rico Testsite for Exploring Contamination Threats (PROTECT) Program.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sz="1300" b="0" i="0" u="none" strike="noStrike">
                <a:effectLst/>
              </a:rPr>
              <a:t>The PROTECT Center studies exposure to environmental contamination in Puerto Rico and its contribution to adverse pregnancy outcomes, including preterm birth and preeclampsia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sz="1300" b="0" i="0" u="none" strike="noStrike">
                <a:effectLst/>
              </a:rPr>
              <a:t>Data </a:t>
            </a:r>
            <a:r>
              <a:rPr lang="en-IN" sz="1300"/>
              <a:t>variables : M</a:t>
            </a:r>
            <a:r>
              <a:rPr lang="en-IN" sz="1300" b="0" i="0" u="none" strike="noStrike">
                <a:effectLst/>
              </a:rPr>
              <a:t>aternal characteristics, Medical history, Routine prenatal check-up results, and Postpartum </a:t>
            </a:r>
            <a:endParaRPr lang="en-IN" sz="1300"/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sz="1300"/>
              <a:t>T</a:t>
            </a:r>
            <a:r>
              <a:rPr lang="en-IN" sz="1300" b="0" i="0" u="none" strike="noStrike">
                <a:effectLst/>
              </a:rPr>
              <a:t>his information is usually available during regular prenatal check-ups.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sz="1300" b="0" i="0" u="none" strike="noStrike">
                <a:effectLst/>
              </a:rPr>
              <a:t>Early risk assessment tool that can be used to identify high-risk cases and then order further complex tests if needed.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sz="1300" b="0" i="0" u="none" strike="noStrike">
                <a:effectLst/>
              </a:rPr>
              <a:t>Reduces the cost and makes the process more accessible.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methods and phases	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539482-4ACC-422B-A47A-96E45247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/>
              <a:t>The planning of this project is divided into four phases. </a:t>
            </a:r>
          </a:p>
          <a:p>
            <a:pPr lvl="1">
              <a:buFontTx/>
              <a:buChar char="-"/>
            </a:pPr>
            <a:r>
              <a:rPr lang="en-IN" sz="1300"/>
              <a:t>Phase 1: Requesting access to the database, completing necessary documentation to obtain it</a:t>
            </a:r>
          </a:p>
          <a:p>
            <a:pPr lvl="1">
              <a:buFontTx/>
              <a:buChar char="-"/>
            </a:pPr>
            <a:r>
              <a:rPr lang="en-IN" sz="1300"/>
              <a:t>Phase 2: Data cleaning and pre-processing and Exploratory Data Analysis using plots</a:t>
            </a:r>
          </a:p>
          <a:p>
            <a:pPr lvl="1">
              <a:buFontTx/>
              <a:buChar char="-"/>
            </a:pPr>
            <a:r>
              <a:rPr lang="en-IN" sz="1300"/>
              <a:t>Phase 3.1: Modeling - Probabilistic Naive Bayes model and a logistic regression model (baseline model) will be fitted on the clean dataset. </a:t>
            </a:r>
          </a:p>
          <a:p>
            <a:pPr lvl="1">
              <a:buFontTx/>
              <a:buChar char="-"/>
            </a:pPr>
            <a:r>
              <a:rPr lang="en-IN" sz="1300"/>
              <a:t>Phase 3.2: Other machine learning models and fit the one that we find will give the most optimal results on our dataset.</a:t>
            </a:r>
          </a:p>
          <a:p>
            <a:pPr lvl="1">
              <a:buFontTx/>
              <a:buChar char="-"/>
            </a:pPr>
            <a:r>
              <a:rPr lang="en-IN" sz="1300"/>
              <a:t> Phase 4: LIME/SHAP to interpret model results. </a:t>
            </a:r>
          </a:p>
          <a:p>
            <a:pPr marL="0" indent="0">
              <a:buNone/>
            </a:pP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This is an estimated timeline we hope to follow for the completion of the project: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B227D-2B5B-4460-98A7-31291B399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8" y="2571750"/>
            <a:ext cx="8586883" cy="1634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Secondary Hypothesis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B6E18-F696-40D7-9FDA-24B3E38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4" y="1809750"/>
            <a:ext cx="2876688" cy="27241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sz="1400"/>
              <a:t>We will also work on an additional hypothesis </a:t>
            </a:r>
          </a:p>
          <a:p>
            <a:pPr>
              <a:buFontTx/>
              <a:buChar char="-"/>
            </a:pPr>
            <a:r>
              <a:rPr lang="en-IN" sz="1400"/>
              <a:t>"Whether the deficiency of calcium and vitamin D can increase the risk of preeclampsia" 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AB57AB9E-9D72-4FB3-B587-06E22181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09" y="1809750"/>
            <a:ext cx="4495569" cy="278725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problems we expect to face	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idx="1"/>
          </p:nvPr>
        </p:nvSpPr>
        <p:spPr>
          <a:xfrm>
            <a:off x="348403" y="2218764"/>
            <a:ext cx="7915931" cy="2103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Aft>
                <a:spcPts val="1200"/>
              </a:spcAft>
              <a:buFontTx/>
              <a:buChar char="-"/>
            </a:pPr>
            <a:r>
              <a:rPr lang="en-IN">
                <a:ea typeface="+mn-lt"/>
                <a:cs typeface="+mn-lt"/>
              </a:rPr>
              <a:t>Noisy and missing data values </a:t>
            </a:r>
            <a:endParaRPr lang="en-US"/>
          </a:p>
          <a:p>
            <a:pPr>
              <a:spcAft>
                <a:spcPts val="1200"/>
              </a:spcAft>
              <a:buFontTx/>
              <a:buChar char="-"/>
            </a:pPr>
            <a:r>
              <a:rPr lang="en-IN">
                <a:ea typeface="+mn-lt"/>
                <a:cs typeface="+mn-lt"/>
              </a:rPr>
              <a:t>Class imbalance (if any) of the target variable</a:t>
            </a:r>
            <a:endParaRPr lang="en-IN"/>
          </a:p>
          <a:p>
            <a:pPr>
              <a:spcAft>
                <a:spcPts val="1200"/>
              </a:spcAft>
              <a:buFontTx/>
              <a:buChar char="-"/>
            </a:pPr>
            <a:r>
              <a:rPr lang="en-IN">
                <a:ea typeface="+mn-lt"/>
                <a:cs typeface="+mn-lt"/>
              </a:rPr>
              <a:t>Access to more data</a:t>
            </a:r>
            <a:endParaRPr lang="en-IN"/>
          </a:p>
          <a:p>
            <a:pPr>
              <a:spcAft>
                <a:spcPts val="1200"/>
              </a:spcAft>
              <a:buFontTx/>
              <a:buChar char="-"/>
            </a:pPr>
            <a:r>
              <a:rPr lang="en-IN"/>
              <a:t>What additional machine learning algorithms to use</a:t>
            </a:r>
          </a:p>
          <a:p>
            <a:pPr marL="0" lvl="0" indent="0" algn="l">
              <a:spcAft>
                <a:spcPts val="12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D15B6C"/>
      </a:accent1>
      <a:accent2>
        <a:srgbClr val="D15B6C"/>
      </a:accent2>
      <a:accent3>
        <a:srgbClr val="D15B6C"/>
      </a:accent3>
      <a:accent4>
        <a:srgbClr val="D15B6C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832d9d-75b2-4886-96fd-d3a55e2443e9">
      <UserInfo>
        <DisplayName>Jerry Adams Franklin</DisplayName>
        <AccountId>12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77940B237604BAA9570433D2884FA" ma:contentTypeVersion="4" ma:contentTypeDescription="Create a new document." ma:contentTypeScope="" ma:versionID="dd9174f909775d2058d6038500bb92b9">
  <xsd:schema xmlns:xsd="http://www.w3.org/2001/XMLSchema" xmlns:xs="http://www.w3.org/2001/XMLSchema" xmlns:p="http://schemas.microsoft.com/office/2006/metadata/properties" xmlns:ns2="6ad665f0-190f-4080-bdcb-f8403a16f095" xmlns:ns3="7a832d9d-75b2-4886-96fd-d3a55e2443e9" targetNamespace="http://schemas.microsoft.com/office/2006/metadata/properties" ma:root="true" ma:fieldsID="be2e4e668f265869e2da458d632ebf63" ns2:_="" ns3:_="">
    <xsd:import namespace="6ad665f0-190f-4080-bdcb-f8403a16f095"/>
    <xsd:import namespace="7a832d9d-75b2-4886-96fd-d3a55e244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665f0-190f-4080-bdcb-f8403a1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32d9d-75b2-4886-96fd-d3a55e2443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3930FF-E1C3-4E98-B1FA-994BAA9379D0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0AECD2-A0A8-4158-A7D4-A6A2F1529E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621A44-F09F-4C12-8787-6130362A532F}"/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Quotable</vt:lpstr>
      <vt:lpstr>Prediction of Pre-eclampsia in Pregnant Women</vt:lpstr>
      <vt:lpstr>What is preeclampsia?</vt:lpstr>
      <vt:lpstr>What causes preeclampsia?</vt:lpstr>
      <vt:lpstr>How to detect preeclampsia?</vt:lpstr>
      <vt:lpstr>About PROTECT and the dataset</vt:lpstr>
      <vt:lpstr>Project methods and phases </vt:lpstr>
      <vt:lpstr>Timeline</vt:lpstr>
      <vt:lpstr>Secondary Hypothesis</vt:lpstr>
      <vt:lpstr>What problems we expect to face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Pre-eclampsia in Pregnant Women</dc:title>
  <cp:revision>1</cp:revision>
  <dcterms:modified xsi:type="dcterms:W3CDTF">2021-10-12T20:26:15Z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0x01010048677940B237604BAA9570433D2884FA</vt:lpwstr>
  </property>
</Properties>
</file>