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 id="2147483652" r:id="rId5"/>
  </p:sldMasterIdLst>
  <p:notesMasterIdLst>
    <p:notesMasterId r:id="rId23"/>
  </p:notesMasterIdLst>
  <p:sldIdLst>
    <p:sldId id="292" r:id="rId6"/>
    <p:sldId id="1282" r:id="rId7"/>
    <p:sldId id="1290" r:id="rId8"/>
    <p:sldId id="1291" r:id="rId9"/>
    <p:sldId id="1292" r:id="rId10"/>
    <p:sldId id="1293" r:id="rId11"/>
    <p:sldId id="1294" r:id="rId12"/>
    <p:sldId id="1296" r:id="rId13"/>
    <p:sldId id="1297" r:id="rId14"/>
    <p:sldId id="1298" r:id="rId15"/>
    <p:sldId id="1301" r:id="rId16"/>
    <p:sldId id="1302" r:id="rId17"/>
    <p:sldId id="1303" r:id="rId18"/>
    <p:sldId id="1304" r:id="rId19"/>
    <p:sldId id="1305" r:id="rId20"/>
    <p:sldId id="1295" r:id="rId21"/>
    <p:sldId id="1250"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20" userDrawn="1">
          <p15:clr>
            <a:srgbClr val="A4A3A4"/>
          </p15:clr>
        </p15:guide>
        <p15:guide id="2" pos="29" userDrawn="1">
          <p15:clr>
            <a:srgbClr val="A4A3A4"/>
          </p15:clr>
        </p15:guide>
        <p15:guide id="3" orient="horz" pos="8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65" autoAdjust="0"/>
  </p:normalViewPr>
  <p:slideViewPr>
    <p:cSldViewPr snapToGrid="0" showGuides="1">
      <p:cViewPr>
        <p:scale>
          <a:sx n="73" d="100"/>
          <a:sy n="73" d="100"/>
        </p:scale>
        <p:origin x="1080" y="112"/>
      </p:cViewPr>
      <p:guideLst>
        <p:guide orient="horz" pos="620"/>
        <p:guide pos="29"/>
        <p:guide orient="horz" pos="811"/>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04-01-2025</a:t>
            </a:fld>
            <a:endParaRPr lang="en-IN"/>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04-01-2025</a:t>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04-01-2025</a:t>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04-01-2025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04-01-2025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04-01-2025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04-01-2025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04-01-2025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04-01-2025</a:t>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04-01-2025</a:t>
            </a:fld>
            <a:endParaRPr lang="en-IN"/>
          </a:p>
        </p:txBody>
      </p:sp>
      <p:sp>
        <p:nvSpPr>
          <p:cNvPr id="8" name="Footer Placeholder 7"/>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04-01-2025</a:t>
            </a:fld>
            <a:endParaRPr lang="en-IN"/>
          </a:p>
        </p:txBody>
      </p:sp>
      <p:sp>
        <p:nvSpPr>
          <p:cNvPr id="4" name="Footer Placeholder 3"/>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4" name="Rectangle 3"/>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5"/>
          <a:srcRect/>
          <a:stretch>
            <a:fillRect/>
          </a:stretch>
        </p:blipFill>
        <p:spPr>
          <a:xfrm>
            <a:off x="7411959" y="234964"/>
            <a:ext cx="852410" cy="284955"/>
          </a:xfrm>
          <a:prstGeom prst="rect">
            <a:avLst/>
          </a:prstGeom>
          <a:noFill/>
          <a:ln>
            <a:noFill/>
          </a:ln>
        </p:spPr>
      </p:pic>
      <p:sp>
        <p:nvSpPr>
          <p:cNvPr id="5" name="TextBox 4"/>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p:cNvPicPr>
            <a:picLocks noChangeAspect="1"/>
          </p:cNvPicPr>
          <p:nvPr/>
        </p:nvPicPr>
        <p:blipFill>
          <a:blip r:embed="rId3"/>
          <a:stretch>
            <a:fillRect/>
          </a:stretch>
        </p:blipFill>
        <p:spPr>
          <a:xfrm>
            <a:off x="-472696" y="50719"/>
            <a:ext cx="9144000" cy="5143500"/>
          </a:xfrm>
          <a:prstGeom prst="rect">
            <a:avLst/>
          </a:prstGeom>
        </p:spPr>
      </p:pic>
      <p:sp>
        <p:nvSpPr>
          <p:cNvPr id="2" name="TextBox 1"/>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p:cNvPicPr preferRelativeResize="0"/>
          <p:nvPr/>
        </p:nvPicPr>
        <p:blipFill rotWithShape="1">
          <a:blip r:embed="rId4"/>
          <a:srcRect/>
          <a:stretch>
            <a:fillRect/>
          </a:stretch>
        </p:blipFill>
        <p:spPr>
          <a:xfrm>
            <a:off x="7411959" y="234964"/>
            <a:ext cx="852410" cy="284955"/>
          </a:xfrm>
          <a:prstGeom prst="rect">
            <a:avLst/>
          </a:prstGeom>
          <a:noFill/>
          <a:ln>
            <a:noFill/>
          </a:ln>
        </p:spPr>
      </p:pic>
      <p:sp>
        <p:nvSpPr>
          <p:cNvPr id="23" name="TextBox 22"/>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p:cNvSpPr txBox="1"/>
          <p:nvPr/>
        </p:nvSpPr>
        <p:spPr>
          <a:xfrm>
            <a:off x="207010" y="4131945"/>
            <a:ext cx="1877060" cy="275590"/>
          </a:xfrm>
          <a:prstGeom prst="rect">
            <a:avLst/>
          </a:prstGeom>
          <a:noFill/>
        </p:spPr>
        <p:txBody>
          <a:bodyPr wrap="square" rtlCol="0" anchor="ctr">
            <a:spAutoFit/>
          </a:bodyPr>
          <a:lstStyle/>
          <a:p>
            <a:r>
              <a:rPr lang="en-US" sz="1200" dirty="0">
                <a:solidFill>
                  <a:srgbClr val="161D23"/>
                </a:solidFill>
              </a:rPr>
              <a:t>Andru </a:t>
            </a:r>
            <a:r>
              <a:rPr lang="en-US" sz="1200" dirty="0" err="1">
                <a:solidFill>
                  <a:srgbClr val="161D23"/>
                </a:solidFill>
              </a:rPr>
              <a:t>Manaswini</a:t>
            </a:r>
            <a:endParaRPr lang="en-US" sz="1200" dirty="0">
              <a:solidFill>
                <a:srgbClr val="161D23"/>
              </a:solidFill>
            </a:endParaRPr>
          </a:p>
        </p:txBody>
      </p:sp>
      <p:sp>
        <p:nvSpPr>
          <p:cNvPr id="26" name="TextBox 25"/>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8" name="TextBox 27"/>
          <p:cNvSpPr txBox="1"/>
          <p:nvPr/>
        </p:nvSpPr>
        <p:spPr>
          <a:xfrm>
            <a:off x="5468585" y="4625928"/>
            <a:ext cx="3006671" cy="275590"/>
          </a:xfrm>
          <a:prstGeom prst="rect">
            <a:avLst/>
          </a:prstGeom>
          <a:noFill/>
        </p:spPr>
        <p:txBody>
          <a:bodyPr wrap="square" rtlCol="0" anchor="ctr">
            <a:spAutoFit/>
          </a:bodyPr>
          <a:lstStyle/>
          <a:p>
            <a:r>
              <a:rPr lang="en-US" sz="1200" dirty="0">
                <a:solidFill>
                  <a:srgbClr val="161D23"/>
                </a:solidFill>
              </a:rPr>
              <a:t>SR University</a:t>
            </a:r>
          </a:p>
        </p:txBody>
      </p:sp>
      <p:sp>
        <p:nvSpPr>
          <p:cNvPr id="4" name="TextBox 3">
            <a:extLst>
              <a:ext uri="{FF2B5EF4-FFF2-40B4-BE49-F238E27FC236}">
                <a16:creationId xmlns:a16="http://schemas.microsoft.com/office/drawing/2014/main" id="{196D5169-E7A3-3C63-0DAC-965195011B65}"/>
              </a:ext>
            </a:extLst>
          </p:cNvPr>
          <p:cNvSpPr txBox="1"/>
          <p:nvPr/>
        </p:nvSpPr>
        <p:spPr>
          <a:xfrm>
            <a:off x="207010" y="4763723"/>
            <a:ext cx="4881154" cy="307777"/>
          </a:xfrm>
          <a:prstGeom prst="rect">
            <a:avLst/>
          </a:prstGeom>
          <a:noFill/>
        </p:spPr>
        <p:txBody>
          <a:bodyPr wrap="square">
            <a:spAutoFit/>
          </a:bodyPr>
          <a:lstStyle/>
          <a:p>
            <a:r>
              <a:rPr lang="en-IN" dirty="0"/>
              <a:t>STU64f9ea0ec45391694099982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p:cNvSpPr txBox="1"/>
          <p:nvPr/>
        </p:nvSpPr>
        <p:spPr>
          <a:xfrm>
            <a:off x="72178" y="61129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p:cNvSpPr/>
          <p:nvPr/>
        </p:nvSpPr>
        <p:spPr>
          <a:xfrm>
            <a:off x="-635" y="610870"/>
            <a:ext cx="9145270" cy="4634230"/>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 Box 3"/>
          <p:cNvSpPr txBox="1"/>
          <p:nvPr/>
        </p:nvSpPr>
        <p:spPr>
          <a:xfrm>
            <a:off x="72390" y="1254760"/>
            <a:ext cx="3048000" cy="2245360"/>
          </a:xfrm>
          <a:prstGeom prst="rect">
            <a:avLst/>
          </a:prstGeom>
          <a:noFill/>
        </p:spPr>
        <p:txBody>
          <a:bodyPr wrap="square" rtlCol="0">
            <a:spAutoFit/>
          </a:bodyPr>
          <a:lstStyle/>
          <a:p>
            <a:r>
              <a:rPr lang="en-US"/>
              <a:t>In this Product page User can easy access to see the all provided </a:t>
            </a:r>
          </a:p>
          <a:p>
            <a:r>
              <a:rPr lang="en-US"/>
              <a:t>different side angles of a product</a:t>
            </a:r>
          </a:p>
          <a:p>
            <a:r>
              <a:rPr lang="en-US"/>
              <a:t>and user can see the price of a product and star rating of a product</a:t>
            </a:r>
          </a:p>
          <a:p>
            <a:r>
              <a:rPr lang="en-US"/>
              <a:t>if user is impressed with the product</a:t>
            </a:r>
          </a:p>
          <a:p>
            <a:r>
              <a:rPr lang="en-US"/>
              <a:t>to buy product the user should select the product size first and then</a:t>
            </a:r>
          </a:p>
          <a:p>
            <a:r>
              <a:rPr lang="en-US"/>
              <a:t>click on the Add to Cart button</a:t>
            </a:r>
          </a:p>
          <a:p>
            <a:r>
              <a:rPr lang="en-US"/>
              <a:t> </a:t>
            </a:r>
          </a:p>
        </p:txBody>
      </p:sp>
      <p:pic>
        <p:nvPicPr>
          <p:cNvPr id="9" name="Picture 8">
            <a:extLst>
              <a:ext uri="{FF2B5EF4-FFF2-40B4-BE49-F238E27FC236}">
                <a16:creationId xmlns:a16="http://schemas.microsoft.com/office/drawing/2014/main" id="{ACEFF815-0706-1AE1-2DB4-807E30E075B4}"/>
              </a:ext>
            </a:extLst>
          </p:cNvPr>
          <p:cNvPicPr>
            <a:picLocks noChangeAspect="1"/>
          </p:cNvPicPr>
          <p:nvPr/>
        </p:nvPicPr>
        <p:blipFill>
          <a:blip r:embed="rId3"/>
          <a:stretch>
            <a:fillRect/>
          </a:stretch>
        </p:blipFill>
        <p:spPr>
          <a:xfrm>
            <a:off x="3274423" y="714102"/>
            <a:ext cx="5686698" cy="40930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0800" y="696595"/>
            <a:ext cx="3048000" cy="306705"/>
          </a:xfrm>
          <a:prstGeom prst="rect">
            <a:avLst/>
          </a:prstGeom>
          <a:noFill/>
        </p:spPr>
        <p:txBody>
          <a:bodyPr wrap="square" rtlCol="0">
            <a:spAutoFit/>
          </a:bodyPr>
          <a:lstStyle/>
          <a:p>
            <a:r>
              <a:rPr lang="en-IN" b="1" dirty="0">
                <a:solidFill>
                  <a:srgbClr val="213163"/>
                </a:solidFill>
                <a:sym typeface="+mn-ea"/>
              </a:rPr>
              <a:t>Modelling &amp; Result</a:t>
            </a:r>
            <a:endParaRPr lang="en-US"/>
          </a:p>
        </p:txBody>
      </p:sp>
      <p:sp>
        <p:nvSpPr>
          <p:cNvPr id="4" name="Text Box 3"/>
          <p:cNvSpPr txBox="1"/>
          <p:nvPr/>
        </p:nvSpPr>
        <p:spPr>
          <a:xfrm>
            <a:off x="50800" y="1168400"/>
            <a:ext cx="3048000" cy="2891790"/>
          </a:xfrm>
          <a:prstGeom prst="rect">
            <a:avLst/>
          </a:prstGeom>
          <a:noFill/>
        </p:spPr>
        <p:txBody>
          <a:bodyPr wrap="square" rtlCol="0">
            <a:spAutoFit/>
          </a:bodyPr>
          <a:lstStyle/>
          <a:p>
            <a:r>
              <a:rPr lang="en-US"/>
              <a:t>This is the result of Cart list page </a:t>
            </a:r>
          </a:p>
          <a:p>
            <a:r>
              <a:rPr lang="en-US"/>
              <a:t>after adding the product into </a:t>
            </a:r>
          </a:p>
          <a:p>
            <a:r>
              <a:rPr lang="en-US"/>
              <a:t>Add to Cart button </a:t>
            </a:r>
          </a:p>
          <a:p>
            <a:r>
              <a:rPr lang="en-US"/>
              <a:t>Here in this page user can see the </a:t>
            </a:r>
          </a:p>
          <a:p>
            <a:r>
              <a:rPr lang="en-US"/>
              <a:t>all products which has been added to Cart List and user can delete the</a:t>
            </a:r>
          </a:p>
          <a:p>
            <a:r>
              <a:rPr lang="en-US"/>
              <a:t>product which has been added to </a:t>
            </a:r>
          </a:p>
          <a:p>
            <a:r>
              <a:rPr lang="en-US"/>
              <a:t>the cart list and click on the Proceed</a:t>
            </a:r>
          </a:p>
          <a:p>
            <a:r>
              <a:rPr lang="en-US"/>
              <a:t>to checkout button to get into the </a:t>
            </a:r>
          </a:p>
          <a:p>
            <a:r>
              <a:rPr lang="en-US"/>
              <a:t>payment medthod which is last step</a:t>
            </a:r>
          </a:p>
          <a:p>
            <a:r>
              <a:rPr lang="en-US"/>
              <a:t>to place the order</a:t>
            </a:r>
          </a:p>
          <a:p>
            <a:endParaRPr lang="en-US"/>
          </a:p>
          <a:p>
            <a:endParaRPr lang="en-US"/>
          </a:p>
        </p:txBody>
      </p:sp>
      <p:pic>
        <p:nvPicPr>
          <p:cNvPr id="8" name="Picture 7">
            <a:extLst>
              <a:ext uri="{FF2B5EF4-FFF2-40B4-BE49-F238E27FC236}">
                <a16:creationId xmlns:a16="http://schemas.microsoft.com/office/drawing/2014/main" id="{E553D9FC-5BA4-C3D8-0544-3E752163FDBC}"/>
              </a:ext>
            </a:extLst>
          </p:cNvPr>
          <p:cNvPicPr>
            <a:picLocks noChangeAspect="1"/>
          </p:cNvPicPr>
          <p:nvPr/>
        </p:nvPicPr>
        <p:blipFill>
          <a:blip r:embed="rId2"/>
          <a:stretch>
            <a:fillRect/>
          </a:stretch>
        </p:blipFill>
        <p:spPr>
          <a:xfrm>
            <a:off x="3422468" y="696594"/>
            <a:ext cx="5529943" cy="40931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624840"/>
            <a:ext cx="3048000" cy="521970"/>
          </a:xfrm>
          <a:prstGeom prst="rect">
            <a:avLst/>
          </a:prstGeom>
          <a:noFill/>
        </p:spPr>
        <p:txBody>
          <a:bodyPr wrap="square" rtlCol="0">
            <a:spAutoFit/>
          </a:bodyPr>
          <a:lstStyle/>
          <a:p>
            <a:r>
              <a:rPr lang="en-IN" b="1" dirty="0">
                <a:solidFill>
                  <a:srgbClr val="213163"/>
                </a:solidFill>
                <a:sym typeface="+mn-ea"/>
              </a:rPr>
              <a:t>Modelling &amp; Result</a:t>
            </a:r>
            <a:endParaRPr lang="en-US"/>
          </a:p>
          <a:p>
            <a:endParaRPr lang="en-US"/>
          </a:p>
        </p:txBody>
      </p:sp>
      <p:sp>
        <p:nvSpPr>
          <p:cNvPr id="4" name="Text Box 3"/>
          <p:cNvSpPr txBox="1"/>
          <p:nvPr/>
        </p:nvSpPr>
        <p:spPr>
          <a:xfrm>
            <a:off x="46355" y="984885"/>
            <a:ext cx="2609759" cy="2677656"/>
          </a:xfrm>
          <a:prstGeom prst="rect">
            <a:avLst/>
          </a:prstGeom>
          <a:noFill/>
        </p:spPr>
        <p:txBody>
          <a:bodyPr wrap="square" rtlCol="0">
            <a:spAutoFit/>
          </a:bodyPr>
          <a:lstStyle/>
          <a:p>
            <a:r>
              <a:rPr lang="en-US" dirty="0"/>
              <a:t>Here is the last step to place the order the user </a:t>
            </a:r>
            <a:r>
              <a:rPr lang="en-US" dirty="0" err="1"/>
              <a:t>sholud</a:t>
            </a:r>
            <a:r>
              <a:rPr lang="en-US" dirty="0"/>
              <a:t> enter the details</a:t>
            </a:r>
          </a:p>
          <a:p>
            <a:r>
              <a:rPr lang="en-US" dirty="0"/>
              <a:t>of delivery information</a:t>
            </a:r>
          </a:p>
          <a:p>
            <a:r>
              <a:rPr lang="en-US" dirty="0"/>
              <a:t>like </a:t>
            </a:r>
            <a:r>
              <a:rPr lang="en-US" dirty="0" err="1"/>
              <a:t>name,email,address</a:t>
            </a:r>
            <a:r>
              <a:rPr lang="en-US" dirty="0"/>
              <a:t>,</a:t>
            </a:r>
          </a:p>
          <a:p>
            <a:r>
              <a:rPr lang="en-US" dirty="0" err="1"/>
              <a:t>pincode,city,state</a:t>
            </a:r>
            <a:r>
              <a:rPr lang="en-US" dirty="0"/>
              <a:t> and phone number. after filling the delivery information </a:t>
            </a:r>
          </a:p>
          <a:p>
            <a:r>
              <a:rPr lang="en-US" dirty="0"/>
              <a:t>select the payment mode </a:t>
            </a:r>
          </a:p>
          <a:p>
            <a:r>
              <a:rPr lang="en-US" dirty="0"/>
              <a:t>and click on the place </a:t>
            </a:r>
          </a:p>
          <a:p>
            <a:r>
              <a:rPr lang="en-US" dirty="0"/>
              <a:t>order button then your </a:t>
            </a:r>
          </a:p>
          <a:p>
            <a:r>
              <a:rPr lang="en-US" dirty="0"/>
              <a:t>order will be placed..!</a:t>
            </a:r>
          </a:p>
        </p:txBody>
      </p:sp>
      <p:pic>
        <p:nvPicPr>
          <p:cNvPr id="8" name="Picture 7">
            <a:extLst>
              <a:ext uri="{FF2B5EF4-FFF2-40B4-BE49-F238E27FC236}">
                <a16:creationId xmlns:a16="http://schemas.microsoft.com/office/drawing/2014/main" id="{EF548646-71EC-3E80-7E11-4832C9BD019A}"/>
              </a:ext>
            </a:extLst>
          </p:cNvPr>
          <p:cNvPicPr>
            <a:picLocks noChangeAspect="1"/>
          </p:cNvPicPr>
          <p:nvPr/>
        </p:nvPicPr>
        <p:blipFill>
          <a:blip r:embed="rId2"/>
          <a:stretch>
            <a:fillRect/>
          </a:stretch>
        </p:blipFill>
        <p:spPr>
          <a:xfrm>
            <a:off x="3042104" y="885825"/>
            <a:ext cx="5901600" cy="38668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6835" y="690880"/>
            <a:ext cx="3048000" cy="306705"/>
          </a:xfrm>
          <a:prstGeom prst="rect">
            <a:avLst/>
          </a:prstGeom>
          <a:noFill/>
        </p:spPr>
        <p:txBody>
          <a:bodyPr wrap="square" rtlCol="0">
            <a:spAutoFit/>
          </a:bodyPr>
          <a:lstStyle/>
          <a:p>
            <a:r>
              <a:rPr lang="en-IN" b="1" dirty="0">
                <a:solidFill>
                  <a:srgbClr val="213163"/>
                </a:solidFill>
                <a:sym typeface="+mn-ea"/>
              </a:rPr>
              <a:t>Modelling &amp; Result</a:t>
            </a:r>
            <a:endParaRPr lang="en-US" dirty="0"/>
          </a:p>
        </p:txBody>
      </p:sp>
      <p:sp>
        <p:nvSpPr>
          <p:cNvPr id="4" name="Text Box 3"/>
          <p:cNvSpPr txBox="1"/>
          <p:nvPr/>
        </p:nvSpPr>
        <p:spPr>
          <a:xfrm>
            <a:off x="76835" y="997585"/>
            <a:ext cx="2800350" cy="2030095"/>
          </a:xfrm>
          <a:prstGeom prst="rect">
            <a:avLst/>
          </a:prstGeom>
          <a:noFill/>
        </p:spPr>
        <p:txBody>
          <a:bodyPr wrap="square" rtlCol="0">
            <a:spAutoFit/>
          </a:bodyPr>
          <a:lstStyle/>
          <a:p>
            <a:r>
              <a:rPr lang="en-US"/>
              <a:t>Here is the result of Admin page. In this page the Admin can Add the products to the website and remove the products from website and admin can see the total list of products are present in website and from this page admin can handle the orders placed by customer</a:t>
            </a:r>
          </a:p>
        </p:txBody>
      </p:sp>
      <p:pic>
        <p:nvPicPr>
          <p:cNvPr id="8" name="Picture 7">
            <a:extLst>
              <a:ext uri="{FF2B5EF4-FFF2-40B4-BE49-F238E27FC236}">
                <a16:creationId xmlns:a16="http://schemas.microsoft.com/office/drawing/2014/main" id="{25A964DC-D31C-E133-89DD-DB1C956AF9AF}"/>
              </a:ext>
            </a:extLst>
          </p:cNvPr>
          <p:cNvPicPr>
            <a:picLocks noChangeAspect="1"/>
          </p:cNvPicPr>
          <p:nvPr/>
        </p:nvPicPr>
        <p:blipFill>
          <a:blip r:embed="rId2"/>
          <a:stretch>
            <a:fillRect/>
          </a:stretch>
        </p:blipFill>
        <p:spPr>
          <a:xfrm>
            <a:off x="2904856" y="711200"/>
            <a:ext cx="5977888" cy="397864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E8CC60A-79D2-AD40-8B1A-BD712C3D29CE}"/>
              </a:ext>
            </a:extLst>
          </p:cNvPr>
          <p:cNvSpPr txBox="1"/>
          <p:nvPr/>
        </p:nvSpPr>
        <p:spPr>
          <a:xfrm>
            <a:off x="312906" y="787772"/>
            <a:ext cx="4637314" cy="523220"/>
          </a:xfrm>
          <a:prstGeom prst="rect">
            <a:avLst/>
          </a:prstGeom>
          <a:noFill/>
        </p:spPr>
        <p:txBody>
          <a:bodyPr wrap="square">
            <a:spAutoFit/>
          </a:bodyPr>
          <a:lstStyle/>
          <a:p>
            <a:r>
              <a:rPr lang="en-IN" b="1" dirty="0">
                <a:solidFill>
                  <a:srgbClr val="213163"/>
                </a:solidFill>
                <a:sym typeface="+mn-ea"/>
              </a:rPr>
              <a:t>Modelling &amp; Result</a:t>
            </a:r>
          </a:p>
          <a:p>
            <a:endParaRPr lang="en-IN" b="1" dirty="0">
              <a:solidFill>
                <a:srgbClr val="213163"/>
              </a:solidFill>
              <a:sym typeface="+mn-ea"/>
            </a:endParaRPr>
          </a:p>
        </p:txBody>
      </p:sp>
      <p:sp>
        <p:nvSpPr>
          <p:cNvPr id="22" name="Rectangle 9">
            <a:extLst>
              <a:ext uri="{FF2B5EF4-FFF2-40B4-BE49-F238E27FC236}">
                <a16:creationId xmlns:a16="http://schemas.microsoft.com/office/drawing/2014/main" id="{10337528-900D-5B6C-9564-D145788C4698}"/>
              </a:ext>
            </a:extLst>
          </p:cNvPr>
          <p:cNvSpPr>
            <a:spLocks noChangeArrowheads="1"/>
          </p:cNvSpPr>
          <p:nvPr/>
        </p:nvSpPr>
        <p:spPr bwMode="auto">
          <a:xfrm flipH="1">
            <a:off x="264815" y="-22859"/>
            <a:ext cx="11808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16">
            <a:extLst>
              <a:ext uri="{FF2B5EF4-FFF2-40B4-BE49-F238E27FC236}">
                <a16:creationId xmlns:a16="http://schemas.microsoft.com/office/drawing/2014/main" id="{BC6E0C7C-6E82-5208-90A9-259923C5D080}"/>
              </a:ext>
            </a:extLst>
          </p:cNvPr>
          <p:cNvSpPr>
            <a:spLocks noChangeArrowheads="1"/>
          </p:cNvSpPr>
          <p:nvPr/>
        </p:nvSpPr>
        <p:spPr bwMode="auto">
          <a:xfrm rot="10800000" flipV="1">
            <a:off x="264811" y="985710"/>
            <a:ext cx="3871759"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 unique, secure link generated for the payment.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Clicking on this link directs the user to the payment gateway.</a:t>
            </a:r>
          </a:p>
        </p:txBody>
      </p:sp>
      <p:sp>
        <p:nvSpPr>
          <p:cNvPr id="34" name="Rectangle 18">
            <a:extLst>
              <a:ext uri="{FF2B5EF4-FFF2-40B4-BE49-F238E27FC236}">
                <a16:creationId xmlns:a16="http://schemas.microsoft.com/office/drawing/2014/main" id="{877345A4-F96E-F113-6950-67CD75EA447D}"/>
              </a:ext>
            </a:extLst>
          </p:cNvPr>
          <p:cNvSpPr>
            <a:spLocks noChangeArrowheads="1"/>
          </p:cNvSpPr>
          <p:nvPr/>
        </p:nvSpPr>
        <p:spPr bwMode="auto">
          <a:xfrm rot="10800000" flipV="1">
            <a:off x="264813" y="2300032"/>
            <a:ext cx="4159141"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Options provided for completing the payment.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Examples: Credit/Debit Card, Digital Wallets (e.g., PayPal, Google Pay), or Net Banking.</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Input the email address to receive the payment receipt and order confirmation.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5" name="Rectangle 19">
            <a:extLst>
              <a:ext uri="{FF2B5EF4-FFF2-40B4-BE49-F238E27FC236}">
                <a16:creationId xmlns:a16="http://schemas.microsoft.com/office/drawing/2014/main" id="{BAF7F0A5-4AB5-9CF4-C885-87C1EE4FE7BE}"/>
              </a:ext>
            </a:extLst>
          </p:cNvPr>
          <p:cNvSpPr>
            <a:spLocks noChangeArrowheads="1"/>
          </p:cNvSpPr>
          <p:nvPr/>
        </p:nvSpPr>
        <p:spPr bwMode="auto">
          <a:xfrm rot="10800000" flipV="1">
            <a:off x="288858" y="3504516"/>
            <a:ext cx="313187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Ensure the website uses encryption for data security.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Enter the 16-digit card number, expiration date, and CVV (security code).</a:t>
            </a:r>
          </a:p>
        </p:txBody>
      </p:sp>
      <p:pic>
        <p:nvPicPr>
          <p:cNvPr id="39" name="Picture 38">
            <a:extLst>
              <a:ext uri="{FF2B5EF4-FFF2-40B4-BE49-F238E27FC236}">
                <a16:creationId xmlns:a16="http://schemas.microsoft.com/office/drawing/2014/main" id="{079BCE2E-9F6C-11ED-4B90-1CD8F5359223}"/>
              </a:ext>
            </a:extLst>
          </p:cNvPr>
          <p:cNvPicPr>
            <a:picLocks noChangeAspect="1"/>
          </p:cNvPicPr>
          <p:nvPr/>
        </p:nvPicPr>
        <p:blipFill>
          <a:blip r:embed="rId2"/>
          <a:stretch>
            <a:fillRect/>
          </a:stretch>
        </p:blipFill>
        <p:spPr>
          <a:xfrm>
            <a:off x="4136569" y="787772"/>
            <a:ext cx="4876801" cy="4036777"/>
          </a:xfrm>
          <a:prstGeom prst="rect">
            <a:avLst/>
          </a:prstGeom>
        </p:spPr>
      </p:pic>
    </p:spTree>
    <p:extLst>
      <p:ext uri="{BB962C8B-B14F-4D97-AF65-F5344CB8AC3E}">
        <p14:creationId xmlns:p14="http://schemas.microsoft.com/office/powerpoint/2010/main" val="1941945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C95F2F-E3DE-84B2-894E-46793DD18E5C}"/>
              </a:ext>
            </a:extLst>
          </p:cNvPr>
          <p:cNvSpPr txBox="1"/>
          <p:nvPr/>
        </p:nvSpPr>
        <p:spPr>
          <a:xfrm>
            <a:off x="113210" y="783771"/>
            <a:ext cx="2664823" cy="307777"/>
          </a:xfrm>
          <a:prstGeom prst="rect">
            <a:avLst/>
          </a:prstGeom>
          <a:noFill/>
        </p:spPr>
        <p:txBody>
          <a:bodyPr wrap="square">
            <a:spAutoFit/>
          </a:bodyPr>
          <a:lstStyle/>
          <a:p>
            <a:r>
              <a:rPr lang="en-IN" b="1" dirty="0">
                <a:solidFill>
                  <a:srgbClr val="213163"/>
                </a:solidFill>
                <a:sym typeface="+mn-ea"/>
              </a:rPr>
              <a:t>Modelling &amp; Result</a:t>
            </a:r>
          </a:p>
        </p:txBody>
      </p:sp>
      <p:sp>
        <p:nvSpPr>
          <p:cNvPr id="11" name="TextBox 10">
            <a:extLst>
              <a:ext uri="{FF2B5EF4-FFF2-40B4-BE49-F238E27FC236}">
                <a16:creationId xmlns:a16="http://schemas.microsoft.com/office/drawing/2014/main" id="{A4A7FFB3-28BA-989C-BDE1-18AC4C11BF78}"/>
              </a:ext>
            </a:extLst>
          </p:cNvPr>
          <p:cNvSpPr txBox="1"/>
          <p:nvPr/>
        </p:nvSpPr>
        <p:spPr>
          <a:xfrm>
            <a:off x="113211" y="1184365"/>
            <a:ext cx="1924595" cy="1384995"/>
          </a:xfrm>
          <a:prstGeom prst="rect">
            <a:avLst/>
          </a:prstGeom>
          <a:noFill/>
        </p:spPr>
        <p:txBody>
          <a:bodyPr wrap="square">
            <a:spAutoFit/>
          </a:bodyPr>
          <a:lstStyle/>
          <a:p>
            <a:r>
              <a:rPr lang="en-US" dirty="0"/>
              <a:t>A confirmation screen displays once payment is successful, showing a receipt or order number.</a:t>
            </a:r>
            <a:endParaRPr lang="en-IN" dirty="0"/>
          </a:p>
        </p:txBody>
      </p:sp>
      <p:pic>
        <p:nvPicPr>
          <p:cNvPr id="13" name="Picture 12">
            <a:extLst>
              <a:ext uri="{FF2B5EF4-FFF2-40B4-BE49-F238E27FC236}">
                <a16:creationId xmlns:a16="http://schemas.microsoft.com/office/drawing/2014/main" id="{7C9495B2-3440-D867-34D0-9641119904F7}"/>
              </a:ext>
            </a:extLst>
          </p:cNvPr>
          <p:cNvPicPr>
            <a:picLocks noChangeAspect="1"/>
          </p:cNvPicPr>
          <p:nvPr/>
        </p:nvPicPr>
        <p:blipFill>
          <a:blip r:embed="rId2"/>
          <a:stretch>
            <a:fillRect/>
          </a:stretch>
        </p:blipFill>
        <p:spPr>
          <a:xfrm>
            <a:off x="2037806" y="3666308"/>
            <a:ext cx="6992981" cy="1045029"/>
          </a:xfrm>
          <a:prstGeom prst="rect">
            <a:avLst/>
          </a:prstGeom>
        </p:spPr>
      </p:pic>
      <p:pic>
        <p:nvPicPr>
          <p:cNvPr id="15" name="Picture 14">
            <a:extLst>
              <a:ext uri="{FF2B5EF4-FFF2-40B4-BE49-F238E27FC236}">
                <a16:creationId xmlns:a16="http://schemas.microsoft.com/office/drawing/2014/main" id="{DA5BA9A3-9C50-F12B-F5AD-4D8921525472}"/>
              </a:ext>
            </a:extLst>
          </p:cNvPr>
          <p:cNvPicPr>
            <a:picLocks noChangeAspect="1"/>
          </p:cNvPicPr>
          <p:nvPr/>
        </p:nvPicPr>
        <p:blipFill>
          <a:blip r:embed="rId3"/>
          <a:stretch>
            <a:fillRect/>
          </a:stretch>
        </p:blipFill>
        <p:spPr>
          <a:xfrm>
            <a:off x="2037807" y="757645"/>
            <a:ext cx="6992982" cy="1045029"/>
          </a:xfrm>
          <a:prstGeom prst="rect">
            <a:avLst/>
          </a:prstGeom>
        </p:spPr>
      </p:pic>
      <p:pic>
        <p:nvPicPr>
          <p:cNvPr id="17" name="Picture 16">
            <a:extLst>
              <a:ext uri="{FF2B5EF4-FFF2-40B4-BE49-F238E27FC236}">
                <a16:creationId xmlns:a16="http://schemas.microsoft.com/office/drawing/2014/main" id="{2D502023-25DA-1B99-7D66-74918E4D2519}"/>
              </a:ext>
            </a:extLst>
          </p:cNvPr>
          <p:cNvPicPr>
            <a:picLocks noChangeAspect="1"/>
          </p:cNvPicPr>
          <p:nvPr/>
        </p:nvPicPr>
        <p:blipFill>
          <a:blip r:embed="rId4"/>
          <a:stretch>
            <a:fillRect/>
          </a:stretch>
        </p:blipFill>
        <p:spPr>
          <a:xfrm>
            <a:off x="2037806" y="2078084"/>
            <a:ext cx="6992981" cy="1262743"/>
          </a:xfrm>
          <a:prstGeom prst="rect">
            <a:avLst/>
          </a:prstGeom>
        </p:spPr>
      </p:pic>
    </p:spTree>
    <p:extLst>
      <p:ext uri="{BB962C8B-B14F-4D97-AF65-F5344CB8AC3E}">
        <p14:creationId xmlns:p14="http://schemas.microsoft.com/office/powerpoint/2010/main" val="25763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p:cNvSpPr txBox="1"/>
          <p:nvPr/>
        </p:nvSpPr>
        <p:spPr>
          <a:xfrm>
            <a:off x="142240" y="1149985"/>
            <a:ext cx="4445000" cy="3499485"/>
          </a:xfrm>
          <a:prstGeom prst="rect">
            <a:avLst/>
          </a:prstGeom>
          <a:noFill/>
        </p:spPr>
        <p:txBody>
          <a:bodyPr wrap="square" rtlCol="0">
            <a:noAutofit/>
          </a:bodyPr>
          <a:lstStyle/>
          <a:p>
            <a:pPr marL="173990" indent="-173990">
              <a:spcAft>
                <a:spcPts val="800"/>
              </a:spcAft>
              <a:buFont typeface="Arial" panose="020B0604020202020204" pitchFamily="34" charset="0"/>
              <a:buChar char="•"/>
            </a:pPr>
            <a:r>
              <a:rPr lang="en-US" altLang="en-US" dirty="0">
                <a:latin typeface="+mn-lt"/>
              </a:rPr>
              <a:t>Clothing Store Project:</a:t>
            </a:r>
          </a:p>
          <a:p>
            <a:pPr marL="173990" indent="-173990">
              <a:spcAft>
                <a:spcPts val="800"/>
              </a:spcAft>
              <a:buFont typeface="Arial" panose="020B0604020202020204" pitchFamily="34" charset="0"/>
              <a:buChar char="•"/>
            </a:pPr>
            <a:r>
              <a:rPr lang="en-US" altLang="en-US" dirty="0">
                <a:latin typeface="+mn-lt"/>
              </a:rPr>
              <a:t>The Clothing Store website aims to revolutionize the online shopping experience by combining user-friendly design, secure payment options, and the latest fashion trends. With a focus on simplicity, convenience, and customer satisfaction, the website will offer a seamless journey from browsing to checkout. By integrating features such as diverse payment methods, regularly updated collections, and responsive design, Clothing Store will meet the needs of fashion-forward customers looking for quality, affordability, and an easy shopping experience. Ultimately, this project will create a trustworthy, engaging platform that fosters long-term customer loyalty and growth.</a:t>
            </a:r>
          </a:p>
        </p:txBody>
      </p:sp>
      <p:pic>
        <p:nvPicPr>
          <p:cNvPr id="10" name="Picture 9">
            <a:extLst>
              <a:ext uri="{FF2B5EF4-FFF2-40B4-BE49-F238E27FC236}">
                <a16:creationId xmlns:a16="http://schemas.microsoft.com/office/drawing/2014/main" id="{332BFC21-E72E-D89B-5E9C-DF44C370636C}"/>
              </a:ext>
            </a:extLst>
          </p:cNvPr>
          <p:cNvPicPr>
            <a:picLocks noChangeAspect="1"/>
          </p:cNvPicPr>
          <p:nvPr/>
        </p:nvPicPr>
        <p:blipFill>
          <a:blip r:embed="rId3"/>
          <a:stretch>
            <a:fillRect/>
          </a:stretch>
        </p:blipFill>
        <p:spPr>
          <a:xfrm>
            <a:off x="4572000" y="801189"/>
            <a:ext cx="4302034" cy="391014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p:cNvPicPr>
            <a:picLocks noChangeAspect="1"/>
          </p:cNvPicPr>
          <p:nvPr/>
        </p:nvPicPr>
        <p:blipFill rotWithShape="1">
          <a:blip r:embed="rId3"/>
          <a:srcRect l="9710" t="21904" r="9339"/>
          <a:stretch>
            <a:fillRect/>
          </a:stretch>
        </p:blipFill>
        <p:spPr>
          <a:xfrm>
            <a:off x="575375" y="402956"/>
            <a:ext cx="7993251" cy="4337588"/>
          </a:xfrm>
          <a:prstGeom prst="rect">
            <a:avLst/>
          </a:prstGeom>
        </p:spPr>
      </p:pic>
      <p:grpSp>
        <p:nvGrpSpPr>
          <p:cNvPr id="2" name="Group 1"/>
          <p:cNvGrpSpPr/>
          <p:nvPr/>
        </p:nvGrpSpPr>
        <p:grpSpPr>
          <a:xfrm>
            <a:off x="3471621" y="3184902"/>
            <a:ext cx="2200759" cy="813661"/>
            <a:chOff x="3246895" y="3184902"/>
            <a:chExt cx="2200759" cy="813661"/>
          </a:xfrm>
        </p:grpSpPr>
        <p:sp>
          <p:nvSpPr>
            <p:cNvPr id="7" name="Rectangle: Rounded Corners 6"/>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p:cNvPicPr>
              <a:picLocks noChangeAspect="1"/>
            </p:cNvPicPr>
            <p:nvPr/>
          </p:nvPicPr>
          <p:blipFill>
            <a:blip r:embed="rId4"/>
            <a:stretch>
              <a:fillRect/>
            </a:stretch>
          </p:blipFill>
          <p:spPr>
            <a:xfrm>
              <a:off x="3551416" y="3332885"/>
              <a:ext cx="1591717" cy="517694"/>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p:cNvGrpSpPr/>
          <p:nvPr/>
        </p:nvGrpSpPr>
        <p:grpSpPr>
          <a:xfrm>
            <a:off x="743919" y="1340601"/>
            <a:ext cx="7656162" cy="3161654"/>
            <a:chOff x="922150" y="1325103"/>
            <a:chExt cx="7656162" cy="3161654"/>
          </a:xfrm>
        </p:grpSpPr>
        <p:sp>
          <p:nvSpPr>
            <p:cNvPr id="3" name="Rectangle 2"/>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panose="020B0604020202020204"/>
                  <a:cs typeface="Arial" panose="020B0604020202020204"/>
                </a:rPr>
                <a:t>CAPSTONE PROJECT SHOWCASE</a:t>
              </a:r>
            </a:p>
          </p:txBody>
        </p:sp>
        <p:sp>
          <p:nvSpPr>
            <p:cNvPr id="9" name="TextBox 7"/>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p:cNvSpPr txBox="1"/>
            <p:nvPr/>
          </p:nvSpPr>
          <p:spPr>
            <a:xfrm>
              <a:off x="2402240" y="2534555"/>
              <a:ext cx="5323429" cy="51117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dirty="0">
                  <a:latin typeface="+mj-lt"/>
                </a:rPr>
                <a:t>Project Title</a:t>
              </a:r>
            </a:p>
            <a:p>
              <a:pPr algn="ctr">
                <a:lnSpc>
                  <a:spcPts val="1995"/>
                </a:lnSpc>
                <a:spcBef>
                  <a:spcPct val="0"/>
                </a:spcBef>
              </a:pPr>
              <a:r>
                <a:rPr lang="en-US" sz="1600" b="1" dirty="0">
                  <a:latin typeface="+mj-lt"/>
                </a:rPr>
                <a:t>E-Commerce Web Application </a:t>
              </a:r>
              <a:endParaRPr lang="en-US" sz="1600" b="1" dirty="0">
                <a:latin typeface="+mj-lt"/>
                <a:cs typeface="Poppi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p:cNvGrpSpPr/>
          <p:nvPr/>
        </p:nvGrpSpPr>
        <p:grpSpPr>
          <a:xfrm>
            <a:off x="735884" y="1338243"/>
            <a:ext cx="7811377" cy="3323608"/>
            <a:chOff x="712031" y="1234880"/>
            <a:chExt cx="7811377" cy="3323608"/>
          </a:xfrm>
        </p:grpSpPr>
        <p:grpSp>
          <p:nvGrpSpPr>
            <p:cNvPr id="28" name="Group 27"/>
            <p:cNvGrpSpPr/>
            <p:nvPr/>
          </p:nvGrpSpPr>
          <p:grpSpPr>
            <a:xfrm>
              <a:off x="712031" y="1234880"/>
              <a:ext cx="7811377" cy="643467"/>
              <a:chOff x="712031" y="1234880"/>
              <a:chExt cx="7811377" cy="643467"/>
            </a:xfrm>
          </p:grpSpPr>
          <p:sp>
            <p:nvSpPr>
              <p:cNvPr id="4" name="Rectangle 3"/>
              <p:cNvSpPr/>
              <p:nvPr/>
            </p:nvSpPr>
            <p:spPr>
              <a:xfrm>
                <a:off x="146387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sz="1400" dirty="0">
                    <a:solidFill>
                      <a:schemeClr val="tx1"/>
                    </a:solidFill>
                    <a:latin typeface="+mj-lt"/>
                    <a:cs typeface="Times New Roman" panose="02020603050405020304" pitchFamily="18" charset="0"/>
                  </a:rPr>
                  <a:t>Clothing Store, An E-Commerce web site with </a:t>
                </a:r>
                <a:r>
                  <a:rPr lang="en-US" altLang="en-US" sz="1400" dirty="0">
                    <a:solidFill>
                      <a:schemeClr val="tx1"/>
                    </a:solidFill>
                    <a:latin typeface="+mj-lt"/>
                    <a:cs typeface="Times New Roman" panose="02020603050405020304" pitchFamily="18" charset="0"/>
                  </a:rPr>
                  <a:t>Redefining online shopping with a seamless experience,trendy, affordable, and high-quality fashion diverse styles, and doorstep delivery.</a:t>
                </a:r>
              </a:p>
            </p:txBody>
          </p:sp>
          <p:sp>
            <p:nvSpPr>
              <p:cNvPr id="5" name="Rectangle: Rounded Corners 4"/>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a:t>1</a:t>
                </a:r>
              </a:p>
            </p:txBody>
          </p:sp>
        </p:grpSp>
        <p:grpSp>
          <p:nvGrpSpPr>
            <p:cNvPr id="27" name="Group 26"/>
            <p:cNvGrpSpPr/>
            <p:nvPr/>
          </p:nvGrpSpPr>
          <p:grpSpPr>
            <a:xfrm>
              <a:off x="712031" y="2128260"/>
              <a:ext cx="7781458" cy="643467"/>
              <a:chOff x="712031" y="1974905"/>
              <a:chExt cx="7781458" cy="643467"/>
            </a:xfrm>
          </p:grpSpPr>
          <p:sp>
            <p:nvSpPr>
              <p:cNvPr id="17" name="Rectangle 16"/>
              <p:cNvSpPr/>
              <p:nvPr/>
            </p:nvSpPr>
            <p:spPr>
              <a:xfrm>
                <a:off x="1433951"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dirty="0">
                    <a:solidFill>
                      <a:schemeClr val="tx1"/>
                    </a:solidFill>
                    <a:latin typeface="+mj-lt"/>
                    <a:cs typeface="Times New Roman" panose="02020603050405020304" pitchFamily="18" charset="0"/>
                    <a:sym typeface="+mn-ea"/>
                  </a:rPr>
                  <a:t>Front End : For Front End Application i have used React.js and implemented CSS tailwind Framework</a:t>
                </a:r>
                <a:endParaRPr lang="en-US" sz="1400" dirty="0">
                  <a:solidFill>
                    <a:schemeClr val="tx1"/>
                  </a:solidFill>
                  <a:latin typeface="+mj-lt"/>
                  <a:cs typeface="Times New Roman" panose="02020603050405020304" pitchFamily="18" charset="0"/>
                </a:endParaRPr>
              </a:p>
            </p:txBody>
          </p:sp>
          <p:sp>
            <p:nvSpPr>
              <p:cNvPr id="18" name="Rectangle: Rounded Corners 17"/>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2</a:t>
                </a:r>
              </a:p>
            </p:txBody>
          </p:sp>
        </p:grpSp>
        <p:grpSp>
          <p:nvGrpSpPr>
            <p:cNvPr id="26" name="Group 25"/>
            <p:cNvGrpSpPr/>
            <p:nvPr/>
          </p:nvGrpSpPr>
          <p:grpSpPr>
            <a:xfrm>
              <a:off x="712031" y="3021640"/>
              <a:ext cx="7797059" cy="643467"/>
              <a:chOff x="712031" y="2737676"/>
              <a:chExt cx="7797059" cy="643467"/>
            </a:xfrm>
          </p:grpSpPr>
          <p:sp>
            <p:nvSpPr>
              <p:cNvPr id="20" name="Rectangle 19"/>
              <p:cNvSpPr/>
              <p:nvPr/>
            </p:nvSpPr>
            <p:spPr>
              <a:xfrm>
                <a:off x="1449552"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dirty="0">
                    <a:solidFill>
                      <a:schemeClr val="tx1"/>
                    </a:solidFill>
                    <a:latin typeface="+mj-lt"/>
                    <a:cs typeface="Times New Roman" panose="02020603050405020304" pitchFamily="18" charset="0"/>
                    <a:sym typeface="+mn-ea"/>
                  </a:rPr>
                  <a:t>Back End : For Back End implementation i have used Framework Express.js and Node.js for run time </a:t>
                </a:r>
                <a:r>
                  <a:rPr lang="en-US" altLang="en-US" sz="1400" dirty="0">
                    <a:solidFill>
                      <a:schemeClr val="tx1"/>
                    </a:solidFill>
                    <a:latin typeface="+mj-lt"/>
                    <a:cs typeface="Times New Roman" panose="02020603050405020304" pitchFamily="18" charset="0"/>
                  </a:rPr>
                  <a:t>environment</a:t>
                </a:r>
              </a:p>
            </p:txBody>
          </p:sp>
          <p:sp>
            <p:nvSpPr>
              <p:cNvPr id="21" name="Rectangle: Rounded Corners 20"/>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3</a:t>
                </a:r>
              </a:p>
            </p:txBody>
          </p:sp>
        </p:grpSp>
        <p:grpSp>
          <p:nvGrpSpPr>
            <p:cNvPr id="25" name="Group 24"/>
            <p:cNvGrpSpPr/>
            <p:nvPr/>
          </p:nvGrpSpPr>
          <p:grpSpPr>
            <a:xfrm>
              <a:off x="712031" y="3915021"/>
              <a:ext cx="7800186" cy="643467"/>
              <a:chOff x="712031" y="3477701"/>
              <a:chExt cx="7800186" cy="643467"/>
            </a:xfrm>
          </p:grpSpPr>
          <p:sp>
            <p:nvSpPr>
              <p:cNvPr id="23" name="Rectangle 22"/>
              <p:cNvSpPr/>
              <p:nvPr/>
            </p:nvSpPr>
            <p:spPr>
              <a:xfrm>
                <a:off x="1452679"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sz="1400" dirty="0">
                    <a:solidFill>
                      <a:schemeClr val="tx1"/>
                    </a:solidFill>
                    <a:latin typeface="+mj-lt"/>
                    <a:cs typeface="Times New Roman" panose="02020603050405020304" pitchFamily="18" charset="0"/>
                  </a:rPr>
                  <a:t>Data Base : For Data Base i have used the MongoDB for </a:t>
                </a:r>
                <a:r>
                  <a:rPr lang="en-US" altLang="en-US" dirty="0">
                    <a:solidFill>
                      <a:schemeClr val="tx1"/>
                    </a:solidFill>
                    <a:latin typeface="+mj-lt"/>
                    <a:cs typeface="Times New Roman" panose="02020603050405020304" pitchFamily="18" charset="0"/>
                    <a:sym typeface="+mn-ea"/>
                  </a:rPr>
                  <a:t>seamless interaction with User and Client Data </a:t>
                </a:r>
                <a:r>
                  <a:rPr lang="en-US" sz="1400" dirty="0">
                    <a:solidFill>
                      <a:schemeClr val="tx1"/>
                    </a:solidFill>
                    <a:latin typeface="+mj-lt"/>
                    <a:cs typeface="Times New Roman" panose="02020603050405020304" pitchFamily="18" charset="0"/>
                  </a:rPr>
                  <a:t> </a:t>
                </a:r>
              </a:p>
            </p:txBody>
          </p:sp>
          <p:sp>
            <p:nvSpPr>
              <p:cNvPr id="24" name="Rectangle: Rounded Corners 23"/>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4</a:t>
                </a: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p:cNvSpPr txBox="1"/>
          <p:nvPr/>
        </p:nvSpPr>
        <p:spPr>
          <a:xfrm>
            <a:off x="142495" y="1284891"/>
            <a:ext cx="5058525" cy="3517900"/>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altLang="en-US" dirty="0">
                <a:latin typeface="+mn-lt"/>
              </a:rPr>
              <a:t>Limited Access to Fashion: Many customers face challenges accessing a wide variety of trendy, affordable, and sustainable clothing options, especially in remote areas.</a:t>
            </a:r>
          </a:p>
          <a:p>
            <a:pPr marL="173990" indent="-173990">
              <a:spcAft>
                <a:spcPts val="800"/>
              </a:spcAft>
              <a:buFont typeface="Arial" panose="020B0604020202020204" pitchFamily="34" charset="0"/>
              <a:buChar char="•"/>
            </a:pPr>
            <a:r>
              <a:rPr lang="en-US" altLang="en-US" dirty="0">
                <a:latin typeface="+mn-lt"/>
              </a:rPr>
              <a:t>Complex Return and Exchange Processes: Customers often struggle with cumbersome return or exchange policies, leading to dissatisfaction and reduced trust.</a:t>
            </a:r>
          </a:p>
          <a:p>
            <a:pPr marL="173990" indent="-173990">
              <a:spcAft>
                <a:spcPts val="800"/>
              </a:spcAft>
              <a:buFont typeface="Arial" panose="020B0604020202020204" pitchFamily="34" charset="0"/>
              <a:buChar char="•"/>
            </a:pPr>
            <a:r>
              <a:rPr lang="en-US" altLang="en-US" dirty="0">
                <a:latin typeface="+mn-lt"/>
              </a:rPr>
              <a:t>Inconvenient Shopping Experience: Traditional shopping methods can be time-consuming and lack the personalized experience that online platforms can provide.</a:t>
            </a:r>
          </a:p>
          <a:p>
            <a:pPr marL="173990" indent="-173990">
              <a:spcAft>
                <a:spcPts val="800"/>
              </a:spcAft>
              <a:buFont typeface="Arial" panose="020B0604020202020204" pitchFamily="34" charset="0"/>
              <a:buChar char="•"/>
            </a:pPr>
            <a:r>
              <a:rPr lang="en-US" altLang="en-US" dirty="0">
                <a:latin typeface="+mn-lt"/>
              </a:rPr>
              <a:t>Poor Product Representation: Customers frequently face difficulties in assessing the quality, fit, and appearance of clothing due to insufficient or unclear product images, descriptions, and size guides.</a:t>
            </a:r>
          </a:p>
          <a:p>
            <a:pPr marL="173990" indent="-173990">
              <a:spcAft>
                <a:spcPts val="800"/>
              </a:spcAft>
              <a:buFont typeface="Arial" panose="020B0604020202020204" pitchFamily="34" charset="0"/>
              <a:buChar char="•"/>
            </a:pPr>
            <a:endParaRPr lang="en-US" altLang="en-US" dirty="0">
              <a:latin typeface="+mn-lt"/>
            </a:endParaRPr>
          </a:p>
        </p:txBody>
      </p:sp>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p:cNvGrpSpPr/>
          <p:nvPr/>
        </p:nvGrpSpPr>
        <p:grpSpPr>
          <a:xfrm>
            <a:off x="5699883" y="1288468"/>
            <a:ext cx="3189304" cy="2766856"/>
            <a:chOff x="4578211" y="760307"/>
            <a:chExt cx="4510006" cy="3741355"/>
          </a:xfrm>
        </p:grpSpPr>
        <p:pic>
          <p:nvPicPr>
            <p:cNvPr id="4" name="Picture 3" descr="A purple question mark with gears&#10;&#10;Description automatically generated"/>
            <p:cNvPicPr>
              <a:picLocks noChangeAspect="1"/>
            </p:cNvPicPr>
            <p:nvPr/>
          </p:nvPicPr>
          <p:blipFill rotWithShape="1">
            <a:blip r:embed="rId3"/>
            <a:srcRect l="11111" t="10028" r="10940" b="11567"/>
            <a:stretch>
              <a:fillRect/>
            </a:stretch>
          </p:blipFill>
          <p:spPr>
            <a:xfrm>
              <a:off x="5486396" y="760307"/>
              <a:ext cx="3601821" cy="3622886"/>
            </a:xfrm>
            <a:prstGeom prst="rect">
              <a:avLst/>
            </a:prstGeom>
          </p:spPr>
        </p:pic>
        <p:pic>
          <p:nvPicPr>
            <p:cNvPr id="5" name="Picture 4" descr="Businessman with clipboard"/>
            <p:cNvPicPr>
              <a:picLocks noChangeAspect="1"/>
            </p:cNvPicPr>
            <p:nvPr/>
          </p:nvPicPr>
          <p:blipFill rotWithShape="1">
            <a:blip r:embed="rId4"/>
            <a:srcRect b="46"/>
            <a:stretch>
              <a:fillRect/>
            </a:stretch>
          </p:blipFill>
          <p:spPr>
            <a:xfrm>
              <a:off x="4578211" y="2188308"/>
              <a:ext cx="2340981" cy="2313354"/>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p:cNvSpPr txBox="1"/>
          <p:nvPr/>
        </p:nvSpPr>
        <p:spPr>
          <a:xfrm>
            <a:off x="143510" y="1141730"/>
            <a:ext cx="5055235" cy="3726180"/>
          </a:xfrm>
          <a:prstGeom prst="rect">
            <a:avLst/>
          </a:prstGeom>
          <a:noFill/>
        </p:spPr>
        <p:txBody>
          <a:bodyPr wrap="square" rtlCol="0">
            <a:noAutofit/>
          </a:bodyPr>
          <a:lstStyle/>
          <a:p>
            <a:pPr marL="173990" indent="-173990">
              <a:spcAft>
                <a:spcPts val="800"/>
              </a:spcAft>
              <a:buFont typeface="Arial" panose="020B0604020202020204" pitchFamily="34" charset="0"/>
              <a:buChar char="•"/>
            </a:pPr>
            <a:r>
              <a:rPr lang="en-US" altLang="en-US" dirty="0">
                <a:latin typeface="+mn-lt"/>
              </a:rPr>
              <a:t>User-Friendly Shopping Experience: A clean and intuitive website design with easy navigation, allowing customers to effortlessly browse, filter, and purchase clothing.</a:t>
            </a:r>
          </a:p>
          <a:p>
            <a:pPr marL="173990" indent="-173990">
              <a:spcAft>
                <a:spcPts val="800"/>
              </a:spcAft>
              <a:buFont typeface="Arial" panose="020B0604020202020204" pitchFamily="34" charset="0"/>
              <a:buChar char="•"/>
            </a:pPr>
            <a:r>
              <a:rPr lang="en-US" altLang="en-US" dirty="0">
                <a:latin typeface="+mn-lt"/>
              </a:rPr>
              <a:t>Comprehensive Pages: The site includes essential pages: Home, Collection, About, and Contact, providing customers with all the information they need.</a:t>
            </a:r>
          </a:p>
          <a:p>
            <a:pPr marL="173990" indent="-173990">
              <a:spcAft>
                <a:spcPts val="800"/>
              </a:spcAft>
              <a:buFont typeface="Arial" panose="020B0604020202020204" pitchFamily="34" charset="0"/>
              <a:buChar char="•"/>
            </a:pPr>
            <a:r>
              <a:rPr lang="en-US" altLang="en-US" dirty="0">
                <a:latin typeface="+mn-lt"/>
              </a:rPr>
              <a:t>Secure Payment Methods: Multiple payment options, including credit/debit cards, digital wallets, and Cash on Delivery (COD), ensuring convenience and trust.</a:t>
            </a:r>
          </a:p>
          <a:p>
            <a:pPr marL="173990" indent="-173990">
              <a:spcAft>
                <a:spcPts val="800"/>
              </a:spcAft>
              <a:buFont typeface="Arial" panose="020B0604020202020204" pitchFamily="34" charset="0"/>
              <a:buChar char="•"/>
            </a:pPr>
            <a:r>
              <a:rPr lang="en-US" altLang="en-US" dirty="0">
                <a:latin typeface="+mn-lt"/>
              </a:rPr>
              <a:t>Responsive and Mobile-Friendly: A fully responsive design, ensuring a seamless shopping experience across all devices (mobile, tablet, desktop)</a:t>
            </a:r>
          </a:p>
          <a:p>
            <a:pPr marL="173990" indent="-173990">
              <a:spcAft>
                <a:spcPts val="800"/>
              </a:spcAft>
              <a:buFont typeface="Arial" panose="020B0604020202020204" pitchFamily="34" charset="0"/>
              <a:buChar char="•"/>
            </a:pPr>
            <a:r>
              <a:rPr lang="en-US" altLang="en-US" dirty="0">
                <a:latin typeface="+mn-lt"/>
              </a:rPr>
              <a:t>Latest Fashion Trends: Regularly updated with fresh, trendy collections, offering a variety of clothing options for men, women, and accessories.</a:t>
            </a:r>
          </a:p>
          <a:p>
            <a:pPr marL="173990" indent="-173990">
              <a:spcAft>
                <a:spcPts val="800"/>
              </a:spcAft>
              <a:buFont typeface="Arial" panose="020B0604020202020204" pitchFamily="34" charset="0"/>
              <a:buChar char="•"/>
            </a:pPr>
            <a:endParaRPr lang="en-US" altLang="en-US" dirty="0">
              <a:latin typeface="+mn-lt"/>
            </a:endParaRPr>
          </a:p>
        </p:txBody>
      </p:sp>
      <p:pic>
        <p:nvPicPr>
          <p:cNvPr id="5" name="Picture 4" descr="Person writing on whiteboard"/>
          <p:cNvPicPr>
            <a:picLocks noChangeAspect="1"/>
          </p:cNvPicPr>
          <p:nvPr/>
        </p:nvPicPr>
        <p:blipFill rotWithShape="1">
          <a:blip r:embed="rId3"/>
          <a:srcRect r="18"/>
          <a:stretch>
            <a:fillRect/>
          </a:stretch>
        </p:blipFill>
        <p:spPr>
          <a:xfrm>
            <a:off x="5419077" y="1360299"/>
            <a:ext cx="3453703" cy="27471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p:cNvSpPr txBox="1"/>
          <p:nvPr/>
        </p:nvSpPr>
        <p:spPr>
          <a:xfrm>
            <a:off x="126996" y="1134562"/>
            <a:ext cx="8466813" cy="3620135"/>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altLang="en-US" dirty="0">
                <a:latin typeface="+mn-lt"/>
              </a:rPr>
              <a:t>Intuitive Design and Navigation: Create a visually appealing, easy-to-use layout with clear categories and filters, ensuring users can quickly find and purchase the products they want.</a:t>
            </a:r>
          </a:p>
          <a:p>
            <a:pPr marL="173990" indent="-173990">
              <a:spcAft>
                <a:spcPts val="800"/>
              </a:spcAft>
              <a:buFont typeface="Arial" panose="020B0604020202020204" pitchFamily="34" charset="0"/>
              <a:buChar char="•"/>
            </a:pPr>
            <a:r>
              <a:rPr lang="en-US" altLang="en-US" dirty="0">
                <a:latin typeface="+mn-lt"/>
              </a:rPr>
              <a:t>Comprehensive Product Display: Implement high-quality images, detailed product descriptions, and size guides on the Collection page to help users make informed buying decisions.</a:t>
            </a:r>
          </a:p>
          <a:p>
            <a:pPr marL="173990" indent="-173990">
              <a:spcAft>
                <a:spcPts val="800"/>
              </a:spcAft>
              <a:buFont typeface="Arial" panose="020B0604020202020204" pitchFamily="34" charset="0"/>
              <a:buChar char="•"/>
            </a:pPr>
            <a:r>
              <a:rPr lang="en-US" altLang="en-US" dirty="0">
                <a:latin typeface="+mn-lt"/>
              </a:rPr>
              <a:t>Seamless Payment Integration: Integrate secure and diverse payment gateways, including Cash on Delivery (COD), credit/debit cards, and digital wallets, to provide a range of options for customer convenience.</a:t>
            </a:r>
          </a:p>
          <a:p>
            <a:pPr marL="173990" indent="-173990">
              <a:spcAft>
                <a:spcPts val="800"/>
              </a:spcAft>
              <a:buFont typeface="Arial" panose="020B0604020202020204" pitchFamily="34" charset="0"/>
              <a:buChar char="•"/>
            </a:pPr>
            <a:r>
              <a:rPr lang="en-US" altLang="en-US" dirty="0">
                <a:latin typeface="+mn-lt"/>
              </a:rPr>
              <a:t>Regularly Updated Collections: Maintain a dynamic collection of fashion trends with frequent updates, offering the latest styles and seasonal fashion to keep customers engaged.</a:t>
            </a:r>
          </a:p>
          <a:p>
            <a:pPr marL="173990" indent="-173990">
              <a:spcAft>
                <a:spcPts val="800"/>
              </a:spcAft>
              <a:buFont typeface="Arial" panose="020B0604020202020204" pitchFamily="34" charset="0"/>
              <a:buChar char="•"/>
            </a:pPr>
            <a:r>
              <a:rPr lang="en-US" altLang="en-US" dirty="0">
                <a:latin typeface="+mn-lt"/>
              </a:rPr>
              <a:t>Responsive and Mobile-Optimized: Ensure the website is fully responsive across all devices, providing a smooth and consistent experience for users, whether on mobile, tablet, or desktop.</a:t>
            </a:r>
          </a:p>
          <a:p>
            <a:pPr marL="173990" indent="-173990">
              <a:spcAft>
                <a:spcPts val="800"/>
              </a:spcAft>
              <a:buFont typeface="Arial" panose="020B0604020202020204" pitchFamily="34" charset="0"/>
              <a:buChar char="•"/>
            </a:pPr>
            <a:r>
              <a:rPr lang="en-US" altLang="en-US" dirty="0">
                <a:latin typeface="+mn-lt"/>
              </a:rPr>
              <a:t>Customer Support and Engagement: Implement an accessible Contact page with a live chat feature, email support, and quick responses to customer inquiries, fostering trust and enhancing customer satisfaction.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p:cNvSpPr txBox="1"/>
          <p:nvPr/>
        </p:nvSpPr>
        <p:spPr>
          <a:xfrm>
            <a:off x="406562" y="1083221"/>
            <a:ext cx="4445003" cy="1578610"/>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dirty="0">
                <a:latin typeface="+mn-lt"/>
              </a:rPr>
              <a:t>MongoDB - For Data Base</a:t>
            </a:r>
          </a:p>
          <a:p>
            <a:pPr marL="173990" indent="-173990">
              <a:spcAft>
                <a:spcPts val="800"/>
              </a:spcAft>
              <a:buFont typeface="Arial" panose="020B0604020202020204" pitchFamily="34" charset="0"/>
              <a:buChar char="•"/>
            </a:pPr>
            <a:r>
              <a:rPr lang="en-US" dirty="0">
                <a:latin typeface="+mn-lt"/>
              </a:rPr>
              <a:t>Express.js - For Back End </a:t>
            </a:r>
          </a:p>
          <a:p>
            <a:pPr marL="173990" indent="-173990">
              <a:spcAft>
                <a:spcPts val="800"/>
              </a:spcAft>
              <a:buFont typeface="Arial" panose="020B0604020202020204" pitchFamily="34" charset="0"/>
              <a:buChar char="•"/>
            </a:pPr>
            <a:r>
              <a:rPr lang="en-US" dirty="0">
                <a:latin typeface="+mn-lt"/>
              </a:rPr>
              <a:t>React.js - For Front End Web Application</a:t>
            </a:r>
          </a:p>
          <a:p>
            <a:pPr marL="173990" indent="-173990">
              <a:spcAft>
                <a:spcPts val="800"/>
              </a:spcAft>
              <a:buFont typeface="Arial" panose="020B0604020202020204" pitchFamily="34" charset="0"/>
              <a:buChar char="•"/>
            </a:pPr>
            <a:r>
              <a:rPr lang="en-US" dirty="0">
                <a:latin typeface="+mn-lt"/>
              </a:rPr>
              <a:t>Node.js - For Run Time Environment </a:t>
            </a:r>
          </a:p>
          <a:p>
            <a:pPr marL="173990" indent="-173990">
              <a:spcAft>
                <a:spcPts val="800"/>
              </a:spcAft>
              <a:buFont typeface="Arial" panose="020B0604020202020204" pitchFamily="34" charset="0"/>
              <a:buChar char="•"/>
            </a:pPr>
            <a:r>
              <a:rPr lang="en-US" dirty="0">
                <a:latin typeface="+mn-lt"/>
              </a:rPr>
              <a:t>Tailwind - For CSS Framework	</a:t>
            </a:r>
          </a:p>
        </p:txBody>
      </p:sp>
      <p:pic>
        <p:nvPicPr>
          <p:cNvPr id="4" name="Picture 3"/>
          <p:cNvPicPr/>
          <p:nvPr/>
        </p:nvPicPr>
        <p:blipFill>
          <a:blip r:embed="rId3"/>
          <a:stretch>
            <a:fillRect/>
          </a:stretch>
        </p:blipFill>
        <p:spPr>
          <a:xfrm>
            <a:off x="4258310" y="1186815"/>
            <a:ext cx="4562475" cy="24720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p:cNvSpPr/>
          <p:nvPr/>
        </p:nvSpPr>
        <p:spPr>
          <a:xfrm>
            <a:off x="0" y="610235"/>
            <a:ext cx="9083040" cy="4249420"/>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 Box 7"/>
          <p:cNvSpPr txBox="1"/>
          <p:nvPr/>
        </p:nvSpPr>
        <p:spPr>
          <a:xfrm>
            <a:off x="77381" y="1326334"/>
            <a:ext cx="3048000" cy="2245360"/>
          </a:xfrm>
          <a:prstGeom prst="rect">
            <a:avLst/>
          </a:prstGeom>
          <a:noFill/>
        </p:spPr>
        <p:txBody>
          <a:bodyPr wrap="square" rtlCol="0">
            <a:spAutoFit/>
          </a:bodyPr>
          <a:lstStyle/>
          <a:p>
            <a:r>
              <a:rPr lang="en-US"/>
              <a:t>Here is my Website Home page</a:t>
            </a:r>
          </a:p>
          <a:p>
            <a:r>
              <a:rPr lang="en-US"/>
              <a:t>and Brand logo the website </a:t>
            </a:r>
          </a:p>
          <a:p>
            <a:r>
              <a:rPr lang="en-US"/>
              <a:t>name is Clothing Store</a:t>
            </a:r>
          </a:p>
          <a:p>
            <a:r>
              <a:rPr lang="en-US"/>
              <a:t>In this Home page the User </a:t>
            </a:r>
          </a:p>
          <a:p>
            <a:r>
              <a:rPr lang="en-US"/>
              <a:t>can see the Latest Collections </a:t>
            </a:r>
          </a:p>
          <a:p>
            <a:r>
              <a:rPr lang="en-US"/>
              <a:t>and Best Sellers of my website</a:t>
            </a:r>
          </a:p>
          <a:p>
            <a:r>
              <a:rPr lang="en-US"/>
              <a:t>and it is very user friendly </a:t>
            </a:r>
          </a:p>
          <a:p>
            <a:r>
              <a:rPr lang="en-US"/>
              <a:t>interface and easy eccess </a:t>
            </a:r>
          </a:p>
          <a:p>
            <a:r>
              <a:rPr lang="en-US"/>
              <a:t>application by Clothing Store.</a:t>
            </a:r>
          </a:p>
          <a:p>
            <a:endParaRPr lang="en-US"/>
          </a:p>
        </p:txBody>
      </p:sp>
      <p:pic>
        <p:nvPicPr>
          <p:cNvPr id="9" name="Picture 8">
            <a:extLst>
              <a:ext uri="{FF2B5EF4-FFF2-40B4-BE49-F238E27FC236}">
                <a16:creationId xmlns:a16="http://schemas.microsoft.com/office/drawing/2014/main" id="{6DFF6222-EA92-5044-BE6E-563899B8BDDF}"/>
              </a:ext>
            </a:extLst>
          </p:cNvPr>
          <p:cNvPicPr>
            <a:picLocks noChangeAspect="1"/>
          </p:cNvPicPr>
          <p:nvPr/>
        </p:nvPicPr>
        <p:blipFill>
          <a:blip r:embed="rId3"/>
          <a:stretch>
            <a:fillRect/>
          </a:stretch>
        </p:blipFill>
        <p:spPr>
          <a:xfrm>
            <a:off x="2847703" y="683683"/>
            <a:ext cx="6152364" cy="41362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0123" y="67606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p:cNvSpPr/>
          <p:nvPr/>
        </p:nvSpPr>
        <p:spPr>
          <a:xfrm>
            <a:off x="29845" y="615315"/>
            <a:ext cx="9078595" cy="4303395"/>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 Box 3"/>
          <p:cNvSpPr txBox="1"/>
          <p:nvPr/>
        </p:nvSpPr>
        <p:spPr>
          <a:xfrm>
            <a:off x="97790" y="1139190"/>
            <a:ext cx="3048000" cy="3538220"/>
          </a:xfrm>
          <a:prstGeom prst="rect">
            <a:avLst/>
          </a:prstGeom>
          <a:noFill/>
        </p:spPr>
        <p:txBody>
          <a:bodyPr wrap="square" rtlCol="0">
            <a:spAutoFit/>
          </a:bodyPr>
          <a:lstStyle/>
          <a:p>
            <a:r>
              <a:rPr lang="en-US"/>
              <a:t>This is my result of Collection page</a:t>
            </a:r>
          </a:p>
          <a:p>
            <a:r>
              <a:rPr lang="en-US"/>
              <a:t>here i in this page the user can see</a:t>
            </a:r>
          </a:p>
          <a:p>
            <a:r>
              <a:rPr lang="en-US"/>
              <a:t>all Categories fashion collection of my website.</a:t>
            </a:r>
          </a:p>
          <a:p>
            <a:r>
              <a:rPr lang="en-US"/>
              <a:t>In left side user can find the Filter </a:t>
            </a:r>
          </a:p>
          <a:p>
            <a:r>
              <a:rPr lang="en-US"/>
              <a:t>option to get easy access of all</a:t>
            </a:r>
          </a:p>
          <a:p>
            <a:r>
              <a:rPr lang="en-US"/>
              <a:t>the categories fashion collection</a:t>
            </a:r>
          </a:p>
          <a:p>
            <a:r>
              <a:rPr lang="en-US"/>
              <a:t>and they can filter the type of </a:t>
            </a:r>
          </a:p>
          <a:p>
            <a:r>
              <a:rPr lang="en-US"/>
              <a:t>product like Topwear and Bottom</a:t>
            </a:r>
          </a:p>
          <a:p>
            <a:r>
              <a:rPr lang="en-US"/>
              <a:t>wear or Winterwear collections.</a:t>
            </a:r>
          </a:p>
          <a:p>
            <a:r>
              <a:rPr lang="en-US"/>
              <a:t>And in this page right side user can find the Sort filter option that is price of a product from Low-High or from </a:t>
            </a:r>
          </a:p>
          <a:p>
            <a:r>
              <a:rPr lang="en-US"/>
              <a:t>High-Low easy to filter the price</a:t>
            </a:r>
          </a:p>
          <a:p>
            <a:r>
              <a:rPr lang="en-US"/>
              <a:t>of products</a:t>
            </a:r>
          </a:p>
          <a:p>
            <a:r>
              <a:rPr lang="en-US"/>
              <a:t> </a:t>
            </a:r>
          </a:p>
        </p:txBody>
      </p:sp>
      <p:pic>
        <p:nvPicPr>
          <p:cNvPr id="9" name="Picture 8">
            <a:extLst>
              <a:ext uri="{FF2B5EF4-FFF2-40B4-BE49-F238E27FC236}">
                <a16:creationId xmlns:a16="http://schemas.microsoft.com/office/drawing/2014/main" id="{D0C655AF-2A43-D0DC-D22B-09B7842D5439}"/>
              </a:ext>
            </a:extLst>
          </p:cNvPr>
          <p:cNvPicPr>
            <a:picLocks noChangeAspect="1"/>
          </p:cNvPicPr>
          <p:nvPr/>
        </p:nvPicPr>
        <p:blipFill>
          <a:blip r:embed="rId3"/>
          <a:stretch>
            <a:fillRect/>
          </a:stretch>
        </p:blipFill>
        <p:spPr>
          <a:xfrm>
            <a:off x="2908663" y="809896"/>
            <a:ext cx="6137548" cy="386751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7D9E5D5E-A365-4A49-8140-C8CC82A61608}">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123</TotalTime>
  <Words>1237</Words>
  <Application>Microsoft Office PowerPoint</Application>
  <PresentationFormat>On-screen Show (16:9)</PresentationFormat>
  <Paragraphs>117</Paragraphs>
  <Slides>17</Slides>
  <Notes>12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MANASWINI ANDRU</cp:lastModifiedBy>
  <cp:revision>57</cp:revision>
  <dcterms:created xsi:type="dcterms:W3CDTF">2025-01-02T17:44:00Z</dcterms:created>
  <dcterms:modified xsi:type="dcterms:W3CDTF">2025-01-04T17:48:37Z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y fmtid="{D5CDD505-2E9C-101B-9397-08002B2CF9AE}" pid="6" name="ICV">
    <vt:lpwstr>ADAC29A3EE704150966783A124A5065B_12</vt:lpwstr>
  </property>
  <property fmtid="{D5CDD505-2E9C-101B-9397-08002B2CF9AE}" pid="7" name="KSOProductBuildVer">
    <vt:lpwstr>1033-12.2.0.19805</vt:lpwstr>
  </property>
</Properties>
</file>