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Slab"/>
      <p:regular r:id="rId19"/>
      <p:bold r:id="rId20"/>
    </p:embeddedFon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5" roundtripDataSignature="AMtx7mjBaPtilOy+H9G+20PNhGQ4vtGs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Slab-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5"/>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15"/>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15"/>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15"/>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4" name="Google Shape;14;p15"/>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24"/>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4"/>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24"/>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6" name="Google Shape;5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cxnSp>
        <p:nvCxnSpPr>
          <p:cNvPr id="17" name="Google Shape;17;p16"/>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1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1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1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cxnSp>
        <p:nvCxnSpPr>
          <p:cNvPr id="25" name="Google Shape;25;p18"/>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26" name="Google Shape;26;p18"/>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7" name="Google Shape;2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19"/>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30" name="Google Shape;30;p1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19"/>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19"/>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20"/>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20"/>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20"/>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8" name="Google Shape;3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21"/>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1" name="Google Shape;4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22"/>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 name="Google Shape;44;p22"/>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22"/>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6" name="Google Shape;46;p22"/>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2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8" name="Google Shape;4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23"/>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14"/>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type="ctrTitle"/>
          </p:nvPr>
        </p:nvSpPr>
        <p:spPr>
          <a:xfrm>
            <a:off x="967950" y="1188925"/>
            <a:ext cx="7511700" cy="1457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000"/>
              <a:buNone/>
            </a:pPr>
            <a:r>
              <a:rPr b="1" i="1" lang="en-GB" sz="3600"/>
              <a:t>Image Classification of Dog Breed</a:t>
            </a:r>
            <a:endParaRPr b="1" i="1" sz="3600"/>
          </a:p>
        </p:txBody>
      </p:sp>
      <p:sp>
        <p:nvSpPr>
          <p:cNvPr id="64" name="Google Shape;64;p1"/>
          <p:cNvSpPr txBox="1"/>
          <p:nvPr>
            <p:ph idx="1" type="subTitle"/>
          </p:nvPr>
        </p:nvSpPr>
        <p:spPr>
          <a:xfrm>
            <a:off x="4609876" y="3517650"/>
            <a:ext cx="2847900" cy="9090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just">
              <a:lnSpc>
                <a:spcPct val="100000"/>
              </a:lnSpc>
              <a:spcBef>
                <a:spcPts val="0"/>
              </a:spcBef>
              <a:spcAft>
                <a:spcPts val="0"/>
              </a:spcAft>
              <a:buSzPct val="129032"/>
              <a:buNone/>
            </a:pPr>
            <a:r>
              <a:rPr lang="en-GB"/>
              <a:t>By</a:t>
            </a:r>
            <a:endParaRPr/>
          </a:p>
          <a:p>
            <a:pPr indent="0" lvl="0" marL="0" rtl="0" algn="just">
              <a:lnSpc>
                <a:spcPct val="100000"/>
              </a:lnSpc>
              <a:spcBef>
                <a:spcPts val="0"/>
              </a:spcBef>
              <a:spcAft>
                <a:spcPts val="0"/>
              </a:spcAft>
              <a:buSzPct val="129032"/>
              <a:buNone/>
            </a:pPr>
            <a:r>
              <a:rPr lang="en-GB"/>
              <a:t>Manaswini Maddu</a:t>
            </a:r>
            <a:endParaRPr/>
          </a:p>
          <a:p>
            <a:pPr indent="0" lvl="0" marL="0" rtl="0" algn="just">
              <a:lnSpc>
                <a:spcPct val="100000"/>
              </a:lnSpc>
              <a:spcBef>
                <a:spcPts val="0"/>
              </a:spcBef>
              <a:spcAft>
                <a:spcPts val="0"/>
              </a:spcAft>
              <a:buSzPct val="129032"/>
              <a:buNone/>
            </a:pPr>
            <a:r>
              <a:rPr lang="en-GB"/>
              <a:t>A25319278</a:t>
            </a:r>
            <a:endParaRPr/>
          </a:p>
        </p:txBody>
      </p:sp>
      <p:pic>
        <p:nvPicPr>
          <p:cNvPr id="65" name="Google Shape;65;p1"/>
          <p:cNvPicPr preferRelativeResize="0"/>
          <p:nvPr/>
        </p:nvPicPr>
        <p:blipFill rotWithShape="1">
          <a:blip r:embed="rId3">
            <a:alphaModFix/>
          </a:blip>
          <a:srcRect b="0" l="0" r="0" t="0"/>
          <a:stretch/>
        </p:blipFill>
        <p:spPr>
          <a:xfrm>
            <a:off x="6247650" y="182050"/>
            <a:ext cx="2430526" cy="1628450"/>
          </a:xfrm>
          <a:prstGeom prst="rect">
            <a:avLst/>
          </a:prstGeom>
          <a:noFill/>
          <a:ln>
            <a:noFill/>
          </a:ln>
        </p:spPr>
      </p:pic>
      <p:pic>
        <p:nvPicPr>
          <p:cNvPr id="66" name="Google Shape;66;p1"/>
          <p:cNvPicPr preferRelativeResize="0"/>
          <p:nvPr/>
        </p:nvPicPr>
        <p:blipFill rotWithShape="1">
          <a:blip r:embed="rId4">
            <a:alphaModFix/>
          </a:blip>
          <a:srcRect b="0" l="0" r="0" t="0"/>
          <a:stretch/>
        </p:blipFill>
        <p:spPr>
          <a:xfrm>
            <a:off x="250375" y="3055900"/>
            <a:ext cx="2788099" cy="1775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u="sng"/>
              <a:t>Performance Parameters:</a:t>
            </a:r>
            <a:endParaRPr u="sng"/>
          </a:p>
        </p:txBody>
      </p:sp>
      <p:pic>
        <p:nvPicPr>
          <p:cNvPr id="123" name="Google Shape;123;p10"/>
          <p:cNvPicPr preferRelativeResize="0"/>
          <p:nvPr/>
        </p:nvPicPr>
        <p:blipFill rotWithShape="1">
          <a:blip r:embed="rId3">
            <a:alphaModFix/>
          </a:blip>
          <a:srcRect b="0" l="0" r="0" t="0"/>
          <a:stretch/>
        </p:blipFill>
        <p:spPr>
          <a:xfrm>
            <a:off x="468125" y="1536475"/>
            <a:ext cx="8056325" cy="1239425"/>
          </a:xfrm>
          <a:prstGeom prst="rect">
            <a:avLst/>
          </a:prstGeom>
          <a:noFill/>
          <a:ln>
            <a:noFill/>
          </a:ln>
        </p:spPr>
      </p:pic>
      <p:pic>
        <p:nvPicPr>
          <p:cNvPr id="124" name="Google Shape;124;p10"/>
          <p:cNvPicPr preferRelativeResize="0"/>
          <p:nvPr/>
        </p:nvPicPr>
        <p:blipFill rotWithShape="1">
          <a:blip r:embed="rId4">
            <a:alphaModFix/>
          </a:blip>
          <a:srcRect b="0" l="0" r="0" t="0"/>
          <a:stretch/>
        </p:blipFill>
        <p:spPr>
          <a:xfrm>
            <a:off x="1633250" y="3340150"/>
            <a:ext cx="6273075" cy="97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GB" u="sng"/>
              <a:t>Classification using CNN Model with more hidden layers:</a:t>
            </a:r>
            <a:endParaRPr u="sng"/>
          </a:p>
        </p:txBody>
      </p:sp>
      <p:pic>
        <p:nvPicPr>
          <p:cNvPr id="130" name="Google Shape;130;p11"/>
          <p:cNvPicPr preferRelativeResize="0"/>
          <p:nvPr/>
        </p:nvPicPr>
        <p:blipFill rotWithShape="1">
          <a:blip r:embed="rId3">
            <a:alphaModFix/>
          </a:blip>
          <a:srcRect b="0" l="0" r="0" t="0"/>
          <a:stretch/>
        </p:blipFill>
        <p:spPr>
          <a:xfrm>
            <a:off x="1495425" y="1383400"/>
            <a:ext cx="6599500" cy="3167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u="sng"/>
              <a:t>Performance Parameters:</a:t>
            </a:r>
            <a:endParaRPr u="sng"/>
          </a:p>
        </p:txBody>
      </p:sp>
      <p:pic>
        <p:nvPicPr>
          <p:cNvPr id="136" name="Google Shape;136;p12"/>
          <p:cNvPicPr preferRelativeResize="0"/>
          <p:nvPr/>
        </p:nvPicPr>
        <p:blipFill rotWithShape="1">
          <a:blip r:embed="rId3">
            <a:alphaModFix/>
          </a:blip>
          <a:srcRect b="0" l="0" r="0" t="0"/>
          <a:stretch/>
        </p:blipFill>
        <p:spPr>
          <a:xfrm>
            <a:off x="1435575" y="1324050"/>
            <a:ext cx="5927225" cy="1646450"/>
          </a:xfrm>
          <a:prstGeom prst="rect">
            <a:avLst/>
          </a:prstGeom>
          <a:noFill/>
          <a:ln>
            <a:noFill/>
          </a:ln>
        </p:spPr>
      </p:pic>
      <p:pic>
        <p:nvPicPr>
          <p:cNvPr id="137" name="Google Shape;137;p12"/>
          <p:cNvPicPr preferRelativeResize="0"/>
          <p:nvPr/>
        </p:nvPicPr>
        <p:blipFill rotWithShape="1">
          <a:blip r:embed="rId4">
            <a:alphaModFix/>
          </a:blip>
          <a:srcRect b="0" l="0" r="0" t="0"/>
          <a:stretch/>
        </p:blipFill>
        <p:spPr>
          <a:xfrm>
            <a:off x="2556050" y="3254525"/>
            <a:ext cx="4031900" cy="1289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u="sng"/>
              <a:t>Conclusion:</a:t>
            </a:r>
            <a:endParaRPr u="sng"/>
          </a:p>
        </p:txBody>
      </p:sp>
      <p:sp>
        <p:nvSpPr>
          <p:cNvPr id="143" name="Google Shape;143;p1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sz="1200">
                <a:highlight>
                  <a:schemeClr val="lt1"/>
                </a:highlight>
                <a:latin typeface="Times New Roman"/>
                <a:ea typeface="Times New Roman"/>
                <a:cs typeface="Times New Roman"/>
                <a:sym typeface="Times New Roman"/>
              </a:rPr>
              <a:t>A basic convolutional neural network (CNN) model is applied for this dataset for the classification of dog breed type and determined the performance parameters of the model like accuracy, precision, f1-score, support but the main factor here considered is accuracy to check the performance of the model and observed that this model achieved an accuracy of 94.11%. Similarly CNN model with more hidden layers is applied for this dataset and performance parameters were determined. The accuracy for this model is 70.5%. </a:t>
            </a:r>
            <a:endParaRPr sz="1200">
              <a:highlight>
                <a:schemeClr val="lt1"/>
              </a:highlight>
              <a:latin typeface="Times New Roman"/>
              <a:ea typeface="Times New Roman"/>
              <a:cs typeface="Times New Roman"/>
              <a:sym typeface="Times New Roman"/>
            </a:endParaRPr>
          </a:p>
          <a:p>
            <a:pPr indent="457200" lvl="0" marL="0" rtl="0" algn="just">
              <a:lnSpc>
                <a:spcPct val="100000"/>
              </a:lnSpc>
              <a:spcBef>
                <a:spcPts val="1200"/>
              </a:spcBef>
              <a:spcAft>
                <a:spcPts val="0"/>
              </a:spcAft>
              <a:buSzPts val="1800"/>
              <a:buNone/>
            </a:pPr>
            <a:r>
              <a:rPr lang="en-GB" sz="1200">
                <a:highlight>
                  <a:schemeClr val="lt1"/>
                </a:highlight>
                <a:latin typeface="Times New Roman"/>
                <a:ea typeface="Times New Roman"/>
                <a:cs typeface="Times New Roman"/>
                <a:sym typeface="Times New Roman"/>
              </a:rPr>
              <a:t>From this we can conclude that for this dataset basic CNN model is giving better accuracy and performance than CNN model with more hidden layers. Since that dataset that is considered here is so limited and therefore the basic model is giving more accuracy. If this project is extended by considering the more dog breed types the CNN with more hidden layers may give the best accuracy than the basic layer. And the low accuracy of the second model is also due to the overfitting problem. The CNN model with more hidden layers must be taking into account the data that is not required for the classification in this particular dataset and making itself complex and thus resulting in misclassification. Thereby it decreases the accuracy and overall performance. </a:t>
            </a:r>
            <a:endParaRPr sz="12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1200"/>
              </a:spcAft>
              <a:buSzPts val="1800"/>
              <a:buNone/>
            </a:pPr>
            <a:r>
              <a:t/>
            </a:r>
            <a:endParaRPr/>
          </a:p>
        </p:txBody>
      </p:sp>
      <p:pic>
        <p:nvPicPr>
          <p:cNvPr id="144" name="Google Shape;144;p13"/>
          <p:cNvPicPr preferRelativeResize="0"/>
          <p:nvPr/>
        </p:nvPicPr>
        <p:blipFill rotWithShape="1">
          <a:blip r:embed="rId3">
            <a:alphaModFix/>
          </a:blip>
          <a:srcRect b="0" l="0" r="0" t="0"/>
          <a:stretch/>
        </p:blipFill>
        <p:spPr>
          <a:xfrm>
            <a:off x="6887950" y="115650"/>
            <a:ext cx="1810200" cy="1286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1" lang="en-GB" u="sng"/>
              <a:t>Hypothesis:</a:t>
            </a:r>
            <a:endParaRPr b="1" u="sng"/>
          </a:p>
        </p:txBody>
      </p:sp>
      <p:sp>
        <p:nvSpPr>
          <p:cNvPr id="72" name="Google Shape;72;p2"/>
          <p:cNvSpPr txBox="1"/>
          <p:nvPr>
            <p:ph idx="1" type="body"/>
          </p:nvPr>
        </p:nvSpPr>
        <p:spPr>
          <a:xfrm>
            <a:off x="387900" y="1489825"/>
            <a:ext cx="8411100" cy="3078900"/>
          </a:xfrm>
          <a:prstGeom prst="rect">
            <a:avLst/>
          </a:prstGeom>
          <a:noFill/>
          <a:ln>
            <a:noFill/>
          </a:ln>
        </p:spPr>
        <p:txBody>
          <a:bodyPr anchorCtr="0" anchor="t" bIns="91425" lIns="91425" spcFirstLastPara="1" rIns="91425" wrap="square" tIns="91425">
            <a:normAutofit/>
          </a:bodyPr>
          <a:lstStyle/>
          <a:p>
            <a:pPr indent="0" lvl="0" marL="0" marR="292100" rtl="0" algn="just">
              <a:lnSpc>
                <a:spcPct val="100000"/>
              </a:lnSpc>
              <a:spcBef>
                <a:spcPts val="0"/>
              </a:spcBef>
              <a:spcAft>
                <a:spcPts val="0"/>
              </a:spcAft>
              <a:buSzPts val="1800"/>
              <a:buNone/>
            </a:pPr>
            <a:r>
              <a:rPr lang="en-GB" sz="1200">
                <a:latin typeface="Times New Roman"/>
                <a:ea typeface="Times New Roman"/>
                <a:cs typeface="Times New Roman"/>
                <a:sym typeface="Times New Roman"/>
              </a:rPr>
              <a:t>The primary goal of this project is to determine the breed of dog from the image. Different image classification algorithms like basic CNN model and CNN with hidden layers are applied and the method that gives the best accuracy is specified. In the Kaggle Notebook itself I have created the notebook and run the project since the environment is ready and the dataset is taken from the directories.</a:t>
            </a:r>
            <a:endParaRPr sz="1200">
              <a:latin typeface="Times New Roman"/>
              <a:ea typeface="Times New Roman"/>
              <a:cs typeface="Times New Roman"/>
              <a:sym typeface="Times New Roman"/>
            </a:endParaRPr>
          </a:p>
          <a:p>
            <a:pPr indent="0" lvl="0" marL="0" marR="292100" rtl="0" algn="just">
              <a:lnSpc>
                <a:spcPct val="100000"/>
              </a:lnSpc>
              <a:spcBef>
                <a:spcPts val="0"/>
              </a:spcBef>
              <a:spcAft>
                <a:spcPts val="0"/>
              </a:spcAft>
              <a:buSzPts val="1800"/>
              <a:buNone/>
            </a:pPr>
            <a:r>
              <a:t/>
            </a:r>
            <a:endParaRPr sz="1700">
              <a:latin typeface="Times New Roman"/>
              <a:ea typeface="Times New Roman"/>
              <a:cs typeface="Times New Roman"/>
              <a:sym typeface="Times New Roman"/>
            </a:endParaRPr>
          </a:p>
          <a:p>
            <a:pPr indent="0" lvl="0" marL="0" marR="292100" rtl="0" algn="just">
              <a:lnSpc>
                <a:spcPct val="100000"/>
              </a:lnSpc>
              <a:spcBef>
                <a:spcPts val="0"/>
              </a:spcBef>
              <a:spcAft>
                <a:spcPts val="0"/>
              </a:spcAft>
              <a:buSzPts val="1800"/>
              <a:buNone/>
            </a:pPr>
            <a:r>
              <a:rPr b="1" lang="en-GB" sz="3000" u="sng">
                <a:latin typeface="Roboto Slab"/>
                <a:ea typeface="Roboto Slab"/>
                <a:cs typeface="Roboto Slab"/>
                <a:sym typeface="Roboto Slab"/>
              </a:rPr>
              <a:t>DATASET:</a:t>
            </a:r>
            <a:endParaRPr b="1" sz="3000" u="sng">
              <a:latin typeface="Roboto Slab"/>
              <a:ea typeface="Roboto Slab"/>
              <a:cs typeface="Roboto Slab"/>
              <a:sym typeface="Roboto Slab"/>
            </a:endParaRPr>
          </a:p>
          <a:p>
            <a:pPr indent="0" lvl="0" marL="0" marR="292100" rtl="0" algn="just">
              <a:lnSpc>
                <a:spcPct val="100000"/>
              </a:lnSpc>
              <a:spcBef>
                <a:spcPts val="0"/>
              </a:spcBef>
              <a:spcAft>
                <a:spcPts val="0"/>
              </a:spcAft>
              <a:buSzPts val="1800"/>
              <a:buNone/>
            </a:pPr>
            <a:r>
              <a:t/>
            </a:r>
            <a:endParaRPr b="1" sz="3000" u="sng">
              <a:latin typeface="Roboto Slab"/>
              <a:ea typeface="Roboto Slab"/>
              <a:cs typeface="Roboto Slab"/>
              <a:sym typeface="Roboto Slab"/>
            </a:endParaRPr>
          </a:p>
          <a:p>
            <a:pPr indent="0" lvl="0" marL="0" marR="292100" rtl="0" algn="just">
              <a:lnSpc>
                <a:spcPct val="100000"/>
              </a:lnSpc>
              <a:spcBef>
                <a:spcPts val="0"/>
              </a:spcBef>
              <a:spcAft>
                <a:spcPts val="0"/>
              </a:spcAft>
              <a:buSzPts val="1800"/>
              <a:buNone/>
            </a:pPr>
            <a:r>
              <a:rPr lang="en-GB" sz="1200">
                <a:latin typeface="Times New Roman"/>
                <a:ea typeface="Times New Roman"/>
                <a:cs typeface="Times New Roman"/>
                <a:sym typeface="Times New Roman"/>
              </a:rPr>
              <a:t>The dataset is taken from the kaggle and it contains 120 breed types along with train and test category. But only train dataset is utilized here which has 10.2k images. But among that only 2 breed type images boston_bull and dingo are considered here.  There is also labels csv file which consists of labels for all breed type images and that is used for model creation.</a:t>
            </a:r>
            <a:endParaRPr sz="1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u="sng"/>
              <a:t>Explanation of Dataset as 5V Model:</a:t>
            </a:r>
            <a:endParaRPr u="sng"/>
          </a:p>
        </p:txBody>
      </p:sp>
      <p:sp>
        <p:nvSpPr>
          <p:cNvPr id="78" name="Google Shape;78;p3"/>
          <p:cNvSpPr txBox="1"/>
          <p:nvPr>
            <p:ph idx="1" type="body"/>
          </p:nvPr>
        </p:nvSpPr>
        <p:spPr>
          <a:xfrm>
            <a:off x="434800" y="1690300"/>
            <a:ext cx="8242200" cy="28476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lang="en-GB" sz="1200">
                <a:latin typeface="Times New Roman"/>
                <a:ea typeface="Times New Roman"/>
                <a:cs typeface="Times New Roman"/>
                <a:sym typeface="Times New Roman"/>
              </a:rPr>
              <a:t>						 								</a:t>
            </a:r>
            <a:br>
              <a:rPr lang="en-GB" sz="1200">
                <a:latin typeface="Times New Roman"/>
                <a:ea typeface="Times New Roman"/>
                <a:cs typeface="Times New Roman"/>
                <a:sym typeface="Times New Roman"/>
              </a:rPr>
            </a:br>
            <a:r>
              <a:rPr b="1" lang="en-GB" sz="1200" u="sng">
                <a:latin typeface="Times New Roman"/>
                <a:ea typeface="Times New Roman"/>
                <a:cs typeface="Times New Roman"/>
                <a:sym typeface="Times New Roman"/>
              </a:rPr>
              <a:t>Volume: </a:t>
            </a:r>
            <a:r>
              <a:rPr lang="en-GB" sz="1200">
                <a:latin typeface="Times New Roman"/>
                <a:ea typeface="Times New Roman"/>
                <a:cs typeface="Times New Roman"/>
                <a:sym typeface="Times New Roman"/>
              </a:rPr>
              <a:t>The dog breed table consists of 10222 rows i.e 10222 images of dogs and 2 unique columns. Among that only 2 dog breed type images were considered which have a total of 167 images and 2 dog breed types.						</a:t>
            </a:r>
            <a:br>
              <a:rPr lang="en-GB" sz="1200">
                <a:latin typeface="Times New Roman"/>
                <a:ea typeface="Times New Roman"/>
                <a:cs typeface="Times New Roman"/>
                <a:sym typeface="Times New Roman"/>
              </a:rPr>
            </a:br>
            <a:r>
              <a:rPr b="1" lang="en-GB" sz="1200" u="sng">
                <a:latin typeface="Times New Roman"/>
                <a:ea typeface="Times New Roman"/>
                <a:cs typeface="Times New Roman"/>
                <a:sym typeface="Times New Roman"/>
              </a:rPr>
              <a:t>Velocity:</a:t>
            </a:r>
            <a:r>
              <a:rPr b="1" lang="en-GB" sz="1200">
                <a:latin typeface="Times New Roman"/>
                <a:ea typeface="Times New Roman"/>
                <a:cs typeface="Times New Roman"/>
                <a:sym typeface="Times New Roman"/>
              </a:rPr>
              <a:t> </a:t>
            </a:r>
            <a:r>
              <a:rPr lang="en-GB" sz="1200">
                <a:latin typeface="Times New Roman"/>
                <a:ea typeface="Times New Roman"/>
                <a:cs typeface="Times New Roman"/>
                <a:sym typeface="Times New Roman"/>
              </a:rPr>
              <a:t>Based on breeds we can increase the data by adding the different images of breeds to the dataset and so that speed can be increased. This can be implemented for 120 dog breed types thus increasing the speed of data.</a:t>
            </a:r>
            <a:endParaRPr sz="1200">
              <a:latin typeface="Times New Roman"/>
              <a:ea typeface="Times New Roman"/>
              <a:cs typeface="Times New Roman"/>
              <a:sym typeface="Times New Roman"/>
            </a:endParaRPr>
          </a:p>
          <a:p>
            <a:pPr indent="0" lvl="0" marL="0" rtl="0" algn="just">
              <a:lnSpc>
                <a:spcPct val="100000"/>
              </a:lnSpc>
              <a:spcBef>
                <a:spcPts val="0"/>
              </a:spcBef>
              <a:spcAft>
                <a:spcPts val="0"/>
              </a:spcAft>
              <a:buSzPts val="1800"/>
              <a:buNone/>
            </a:pPr>
            <a:r>
              <a:rPr b="1" lang="en-GB" sz="1200" u="sng">
                <a:latin typeface="Times New Roman"/>
                <a:ea typeface="Times New Roman"/>
                <a:cs typeface="Times New Roman"/>
                <a:sym typeface="Times New Roman"/>
              </a:rPr>
              <a:t>Variety: </a:t>
            </a:r>
            <a:r>
              <a:rPr lang="en-GB" sz="1200">
                <a:latin typeface="Times New Roman"/>
                <a:ea typeface="Times New Roman"/>
                <a:cs typeface="Times New Roman"/>
                <a:sym typeface="Times New Roman"/>
              </a:rPr>
              <a:t>This data consists of 120 different types of breed dog images. They are affenpinscher, afghan_hound, african_hunting_dog, airedale, american_staffordshire_terrier and many more. Among them boston_bull and dingo type are considered.</a:t>
            </a:r>
            <a:br>
              <a:rPr lang="en-GB" sz="1200">
                <a:latin typeface="Times New Roman"/>
                <a:ea typeface="Times New Roman"/>
                <a:cs typeface="Times New Roman"/>
                <a:sym typeface="Times New Roman"/>
              </a:rPr>
            </a:br>
            <a:r>
              <a:rPr b="1" lang="en-GB" sz="1200" u="sng">
                <a:latin typeface="Times New Roman"/>
                <a:ea typeface="Times New Roman"/>
                <a:cs typeface="Times New Roman"/>
                <a:sym typeface="Times New Roman"/>
              </a:rPr>
              <a:t>Veracity:</a:t>
            </a:r>
            <a:r>
              <a:rPr b="1" lang="en-GB" sz="1200">
                <a:latin typeface="Times New Roman"/>
                <a:ea typeface="Times New Roman"/>
                <a:cs typeface="Times New Roman"/>
                <a:sym typeface="Times New Roman"/>
              </a:rPr>
              <a:t> </a:t>
            </a:r>
            <a:r>
              <a:rPr lang="en-GB" sz="1200">
                <a:latin typeface="Times New Roman"/>
                <a:ea typeface="Times New Roman"/>
                <a:cs typeface="Times New Roman"/>
                <a:sym typeface="Times New Roman"/>
              </a:rPr>
              <a:t>The dataset consists of some clear images, and some images might require filtering which is accomplished in the preprocessing stage. The data has some accuracy here.</a:t>
            </a:r>
            <a:br>
              <a:rPr lang="en-GB" sz="1200">
                <a:latin typeface="Times New Roman"/>
                <a:ea typeface="Times New Roman"/>
                <a:cs typeface="Times New Roman"/>
                <a:sym typeface="Times New Roman"/>
              </a:rPr>
            </a:br>
            <a:r>
              <a:rPr lang="en-GB" sz="1200">
                <a:latin typeface="Times New Roman"/>
                <a:ea typeface="Times New Roman"/>
                <a:cs typeface="Times New Roman"/>
                <a:sym typeface="Times New Roman"/>
              </a:rPr>
              <a:t> </a:t>
            </a:r>
            <a:r>
              <a:rPr b="1" lang="en-GB" sz="1200" u="sng">
                <a:latin typeface="Times New Roman"/>
                <a:ea typeface="Times New Roman"/>
                <a:cs typeface="Times New Roman"/>
                <a:sym typeface="Times New Roman"/>
              </a:rPr>
              <a:t>Value: </a:t>
            </a:r>
            <a:r>
              <a:rPr lang="en-GB" sz="1200">
                <a:latin typeface="Times New Roman"/>
                <a:ea typeface="Times New Roman"/>
                <a:cs typeface="Times New Roman"/>
                <a:sym typeface="Times New Roman"/>
              </a:rPr>
              <a:t>This dataset can be converted to useful information by predicting the dog breed from the image. </a:t>
            </a:r>
            <a:br>
              <a:rPr lang="en-GB" sz="1200">
                <a:latin typeface="Times New Roman"/>
                <a:ea typeface="Times New Roman"/>
                <a:cs typeface="Times New Roman"/>
                <a:sym typeface="Times New Roman"/>
              </a:rPr>
            </a:br>
            <a:r>
              <a:rPr lang="en-GB"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just">
              <a:lnSpc>
                <a:spcPct val="100000"/>
              </a:lnSpc>
              <a:spcBef>
                <a:spcPts val="1200"/>
              </a:spcBef>
              <a:spcAft>
                <a:spcPts val="0"/>
              </a:spcAft>
              <a:buSzPts val="275"/>
              <a:buNone/>
            </a:pPr>
            <a:r>
              <a:rPr lang="en-GB"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just">
              <a:lnSpc>
                <a:spcPct val="100000"/>
              </a:lnSpc>
              <a:spcBef>
                <a:spcPts val="0"/>
              </a:spcBef>
              <a:spcAft>
                <a:spcPts val="0"/>
              </a:spcAft>
              <a:buSzPts val="275"/>
              <a:buNone/>
            </a:pPr>
            <a:r>
              <a:rPr lang="en-GB"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just">
              <a:lnSpc>
                <a:spcPct val="100000"/>
              </a:lnSpc>
              <a:spcBef>
                <a:spcPts val="1200"/>
              </a:spcBef>
              <a:spcAft>
                <a:spcPts val="0"/>
              </a:spcAft>
              <a:buSzPts val="275"/>
              <a:buNone/>
            </a:pPr>
            <a:r>
              <a:rPr lang="en-GB"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just">
              <a:lnSpc>
                <a:spcPct val="100000"/>
              </a:lnSpc>
              <a:spcBef>
                <a:spcPts val="1200"/>
              </a:spcBef>
              <a:spcAft>
                <a:spcPts val="0"/>
              </a:spcAft>
              <a:buSzPts val="275"/>
              <a:buNone/>
            </a:pPr>
            <a:r>
              <a:rPr lang="en-GB"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just">
              <a:lnSpc>
                <a:spcPct val="100000"/>
              </a:lnSpc>
              <a:spcBef>
                <a:spcPts val="1200"/>
              </a:spcBef>
              <a:spcAft>
                <a:spcPts val="0"/>
              </a:spcAft>
              <a:buSzPts val="275"/>
              <a:buNone/>
            </a:pPr>
            <a:r>
              <a:rPr lang="en-GB"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just">
              <a:lnSpc>
                <a:spcPct val="100000"/>
              </a:lnSpc>
              <a:spcBef>
                <a:spcPts val="1200"/>
              </a:spcBef>
              <a:spcAft>
                <a:spcPts val="0"/>
              </a:spcAft>
              <a:buSzPts val="275"/>
              <a:buNone/>
            </a:pPr>
            <a:r>
              <a:rPr lang="en-GB"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just">
              <a:lnSpc>
                <a:spcPct val="100000"/>
              </a:lnSpc>
              <a:spcBef>
                <a:spcPts val="1200"/>
              </a:spcBef>
              <a:spcAft>
                <a:spcPts val="0"/>
              </a:spcAft>
              <a:buSzPts val="275"/>
              <a:buNone/>
            </a:pPr>
            <a:r>
              <a:rPr lang="en-GB"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just">
              <a:lnSpc>
                <a:spcPct val="100000"/>
              </a:lnSpc>
              <a:spcBef>
                <a:spcPts val="1200"/>
              </a:spcBef>
              <a:spcAft>
                <a:spcPts val="0"/>
              </a:spcAft>
              <a:buSzPts val="275"/>
              <a:buNone/>
            </a:pPr>
            <a:r>
              <a:rPr lang="en-GB"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just">
              <a:lnSpc>
                <a:spcPct val="100000"/>
              </a:lnSpc>
              <a:spcBef>
                <a:spcPts val="1200"/>
              </a:spcBef>
              <a:spcAft>
                <a:spcPts val="0"/>
              </a:spcAft>
              <a:buSzPts val="275"/>
              <a:buNone/>
            </a:pPr>
            <a:r>
              <a:rPr lang="en-GB"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just">
              <a:lnSpc>
                <a:spcPct val="100000"/>
              </a:lnSpc>
              <a:spcBef>
                <a:spcPts val="1200"/>
              </a:spcBef>
              <a:spcAft>
                <a:spcPts val="0"/>
              </a:spcAft>
              <a:buSzPts val="275"/>
              <a:buNone/>
            </a:pPr>
            <a:r>
              <a:rPr lang="en-GB"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just">
              <a:lnSpc>
                <a:spcPct val="100000"/>
              </a:lnSpc>
              <a:spcBef>
                <a:spcPts val="0"/>
              </a:spcBef>
              <a:spcAft>
                <a:spcPts val="0"/>
              </a:spcAft>
              <a:buSzPts val="275"/>
              <a:buNone/>
            </a:pPr>
            <a:r>
              <a:rPr lang="en-GB"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just">
              <a:lnSpc>
                <a:spcPct val="100000"/>
              </a:lnSpc>
              <a:spcBef>
                <a:spcPts val="1200"/>
              </a:spcBef>
              <a:spcAft>
                <a:spcPts val="0"/>
              </a:spcAft>
              <a:buSzPts val="275"/>
              <a:buNone/>
            </a:pPr>
            <a:r>
              <a:rPr lang="en-GB"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just">
              <a:lnSpc>
                <a:spcPct val="100000"/>
              </a:lnSpc>
              <a:spcBef>
                <a:spcPts val="1200"/>
              </a:spcBef>
              <a:spcAft>
                <a:spcPts val="0"/>
              </a:spcAft>
              <a:buSzPts val="275"/>
              <a:buNone/>
            </a:pPr>
            <a:r>
              <a:rPr lang="en-GB"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just">
              <a:lnSpc>
                <a:spcPct val="100000"/>
              </a:lnSpc>
              <a:spcBef>
                <a:spcPts val="1200"/>
              </a:spcBef>
              <a:spcAft>
                <a:spcPts val="1200"/>
              </a:spcAft>
              <a:buSzPts val="275"/>
              <a:buNone/>
            </a:pPr>
            <a:r>
              <a:t/>
            </a:r>
            <a:endParaRPr sz="1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u="sng"/>
              <a:t>Division to Train and Test Data:</a:t>
            </a:r>
            <a:endParaRPr u="sng"/>
          </a:p>
        </p:txBody>
      </p:sp>
      <p:sp>
        <p:nvSpPr>
          <p:cNvPr id="84" name="Google Shape;84;p4"/>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SzPts val="1200"/>
              <a:buFont typeface="Times New Roman"/>
              <a:buChar char="●"/>
            </a:pPr>
            <a:r>
              <a:rPr lang="en-GB" sz="1200">
                <a:latin typeface="Times New Roman"/>
                <a:ea typeface="Times New Roman"/>
                <a:cs typeface="Times New Roman"/>
                <a:sym typeface="Times New Roman"/>
              </a:rPr>
              <a:t>Test size is 10% and the Train size is 90%.</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GB" sz="1200">
                <a:latin typeface="Times New Roman"/>
                <a:ea typeface="Times New Roman"/>
                <a:cs typeface="Times New Roman"/>
                <a:sym typeface="Times New Roman"/>
              </a:rPr>
              <a:t>In this project we divided the train data directory to train and test data.</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GB" sz="1200">
                <a:latin typeface="Times New Roman"/>
                <a:ea typeface="Times New Roman"/>
                <a:cs typeface="Times New Roman"/>
                <a:sym typeface="Times New Roman"/>
              </a:rPr>
              <a:t>The number of images in train data are 150 whereas in test are 17.</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GB" sz="1200">
                <a:latin typeface="Times New Roman"/>
                <a:ea typeface="Times New Roman"/>
                <a:cs typeface="Times New Roman"/>
                <a:sym typeface="Times New Roman"/>
              </a:rPr>
              <a:t>The model is designed using train data and tested with the test or validation data.</a:t>
            </a:r>
            <a:endParaRPr sz="1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u="sng"/>
              <a:t>Exploratory Data Analysis:</a:t>
            </a:r>
            <a:endParaRPr u="sng"/>
          </a:p>
        </p:txBody>
      </p:sp>
      <p:sp>
        <p:nvSpPr>
          <p:cNvPr id="90" name="Google Shape;90;p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307975" lvl="0" marL="457200" rtl="0" algn="l">
              <a:lnSpc>
                <a:spcPct val="115000"/>
              </a:lnSpc>
              <a:spcBef>
                <a:spcPts val="0"/>
              </a:spcBef>
              <a:spcAft>
                <a:spcPts val="0"/>
              </a:spcAft>
              <a:buSzPts val="1250"/>
              <a:buFont typeface="Times New Roman"/>
              <a:buChar char="●"/>
            </a:pPr>
            <a:r>
              <a:rPr lang="en-GB" sz="1250">
                <a:latin typeface="Times New Roman"/>
                <a:ea typeface="Times New Roman"/>
                <a:cs typeface="Times New Roman"/>
                <a:sym typeface="Times New Roman"/>
              </a:rPr>
              <a:t>This exploratory data analysis is to get a clear idea or to examine about the data.</a:t>
            </a:r>
            <a:endParaRPr sz="1250">
              <a:latin typeface="Times New Roman"/>
              <a:ea typeface="Times New Roman"/>
              <a:cs typeface="Times New Roman"/>
              <a:sym typeface="Times New Roman"/>
            </a:endParaRPr>
          </a:p>
          <a:p>
            <a:pPr indent="-307975" lvl="0" marL="457200" rtl="0" algn="l">
              <a:lnSpc>
                <a:spcPct val="115000"/>
              </a:lnSpc>
              <a:spcBef>
                <a:spcPts val="0"/>
              </a:spcBef>
              <a:spcAft>
                <a:spcPts val="0"/>
              </a:spcAft>
              <a:buSzPts val="1250"/>
              <a:buFont typeface="Times New Roman"/>
              <a:buChar char="●"/>
            </a:pPr>
            <a:r>
              <a:rPr lang="en-GB" sz="1250">
                <a:latin typeface="Times New Roman"/>
                <a:ea typeface="Times New Roman"/>
                <a:cs typeface="Times New Roman"/>
                <a:sym typeface="Times New Roman"/>
              </a:rPr>
              <a:t>Firstly number of samples in the train, test and number of unique number of breeds is determined.</a:t>
            </a:r>
            <a:endParaRPr sz="1250">
              <a:latin typeface="Times New Roman"/>
              <a:ea typeface="Times New Roman"/>
              <a:cs typeface="Times New Roman"/>
              <a:sym typeface="Times New Roman"/>
            </a:endParaRPr>
          </a:p>
          <a:p>
            <a:pPr indent="-307975" lvl="0" marL="457200" rtl="0" algn="l">
              <a:lnSpc>
                <a:spcPct val="115000"/>
              </a:lnSpc>
              <a:spcBef>
                <a:spcPts val="0"/>
              </a:spcBef>
              <a:spcAft>
                <a:spcPts val="0"/>
              </a:spcAft>
              <a:buSzPts val="1250"/>
              <a:buFont typeface="Times New Roman"/>
              <a:buChar char="●"/>
            </a:pPr>
            <a:r>
              <a:rPr lang="en-GB" sz="1250">
                <a:latin typeface="Times New Roman"/>
                <a:ea typeface="Times New Roman"/>
                <a:cs typeface="Times New Roman"/>
                <a:sym typeface="Times New Roman"/>
              </a:rPr>
              <a:t>Verified whether the derived train data has same images as of labels file since we have to create model based on the labels file.</a:t>
            </a:r>
            <a:endParaRPr sz="1250">
              <a:latin typeface="Times New Roman"/>
              <a:ea typeface="Times New Roman"/>
              <a:cs typeface="Times New Roman"/>
              <a:sym typeface="Times New Roman"/>
            </a:endParaRPr>
          </a:p>
          <a:p>
            <a:pPr indent="-307975" lvl="0" marL="457200" rtl="0" algn="l">
              <a:lnSpc>
                <a:spcPct val="115000"/>
              </a:lnSpc>
              <a:spcBef>
                <a:spcPts val="0"/>
              </a:spcBef>
              <a:spcAft>
                <a:spcPts val="0"/>
              </a:spcAft>
              <a:buSzPts val="1250"/>
              <a:buFont typeface="Times New Roman"/>
              <a:buChar char="●"/>
            </a:pPr>
            <a:r>
              <a:rPr lang="en-GB" sz="1250">
                <a:latin typeface="Times New Roman"/>
                <a:ea typeface="Times New Roman"/>
                <a:cs typeface="Times New Roman"/>
                <a:sym typeface="Times New Roman"/>
              </a:rPr>
              <a:t>Dropping null values from the dataset if any since they will increase the noise and decrease the accuracy.</a:t>
            </a:r>
            <a:endParaRPr sz="1250">
              <a:latin typeface="Times New Roman"/>
              <a:ea typeface="Times New Roman"/>
              <a:cs typeface="Times New Roman"/>
              <a:sym typeface="Times New Roman"/>
            </a:endParaRPr>
          </a:p>
          <a:p>
            <a:pPr indent="-307975" lvl="0" marL="457200" rtl="0" algn="l">
              <a:lnSpc>
                <a:spcPct val="115000"/>
              </a:lnSpc>
              <a:spcBef>
                <a:spcPts val="0"/>
              </a:spcBef>
              <a:spcAft>
                <a:spcPts val="0"/>
              </a:spcAft>
              <a:buSzPts val="1250"/>
              <a:buFont typeface="Times New Roman"/>
              <a:buChar char="●"/>
            </a:pPr>
            <a:r>
              <a:rPr lang="en-GB" sz="1250">
                <a:latin typeface="Times New Roman"/>
                <a:ea typeface="Times New Roman"/>
                <a:cs typeface="Times New Roman"/>
                <a:sym typeface="Times New Roman"/>
              </a:rPr>
              <a:t>Added file name and file path to the dataset to make data more useful.</a:t>
            </a:r>
            <a:endParaRPr sz="1250">
              <a:latin typeface="Times New Roman"/>
              <a:ea typeface="Times New Roman"/>
              <a:cs typeface="Times New Roman"/>
              <a:sym typeface="Times New Roman"/>
            </a:endParaRPr>
          </a:p>
          <a:p>
            <a:pPr indent="-307975" lvl="0" marL="457200" rtl="0" algn="l">
              <a:lnSpc>
                <a:spcPct val="115000"/>
              </a:lnSpc>
              <a:spcBef>
                <a:spcPts val="0"/>
              </a:spcBef>
              <a:spcAft>
                <a:spcPts val="0"/>
              </a:spcAft>
              <a:buSzPts val="1250"/>
              <a:buFont typeface="Times New Roman"/>
              <a:buChar char="●"/>
            </a:pPr>
            <a:r>
              <a:rPr lang="en-GB" sz="1250">
                <a:latin typeface="Times New Roman"/>
                <a:ea typeface="Times New Roman"/>
                <a:cs typeface="Times New Roman"/>
                <a:sym typeface="Times New Roman"/>
              </a:rPr>
              <a:t>Checking the dimensions of the image to see whether it is balanced or not.</a:t>
            </a:r>
            <a:endParaRPr sz="1250">
              <a:latin typeface="Times New Roman"/>
              <a:ea typeface="Times New Roman"/>
              <a:cs typeface="Times New Roman"/>
              <a:sym typeface="Times New Roman"/>
            </a:endParaRPr>
          </a:p>
          <a:p>
            <a:pPr indent="-307975" lvl="0" marL="457200" rtl="0" algn="l">
              <a:lnSpc>
                <a:spcPct val="115000"/>
              </a:lnSpc>
              <a:spcBef>
                <a:spcPts val="0"/>
              </a:spcBef>
              <a:spcAft>
                <a:spcPts val="0"/>
              </a:spcAft>
              <a:buSzPts val="1250"/>
              <a:buFont typeface="Times New Roman"/>
              <a:buChar char="●"/>
            </a:pPr>
            <a:r>
              <a:rPr lang="en-GB" sz="1250">
                <a:latin typeface="Times New Roman"/>
                <a:ea typeface="Times New Roman"/>
                <a:cs typeface="Times New Roman"/>
                <a:sym typeface="Times New Roman"/>
              </a:rPr>
              <a:t>Determined the per class (breed) total number of train images, test images, unique breed.</a:t>
            </a:r>
            <a:endParaRPr sz="1250">
              <a:latin typeface="Times New Roman"/>
              <a:ea typeface="Times New Roman"/>
              <a:cs typeface="Times New Roman"/>
              <a:sym typeface="Times New Roman"/>
            </a:endParaRPr>
          </a:p>
          <a:p>
            <a:pPr indent="-307975" lvl="0" marL="457200" rtl="0" algn="l">
              <a:lnSpc>
                <a:spcPct val="115000"/>
              </a:lnSpc>
              <a:spcBef>
                <a:spcPts val="0"/>
              </a:spcBef>
              <a:spcAft>
                <a:spcPts val="0"/>
              </a:spcAft>
              <a:buSzPts val="1250"/>
              <a:buFont typeface="Times New Roman"/>
              <a:buChar char="●"/>
            </a:pPr>
            <a:r>
              <a:rPr lang="en-GB" sz="1250">
                <a:latin typeface="Times New Roman"/>
                <a:ea typeface="Times New Roman"/>
                <a:cs typeface="Times New Roman"/>
                <a:sym typeface="Times New Roman"/>
              </a:rPr>
              <a:t>Visualized the number of images in the train and test data set. </a:t>
            </a:r>
            <a:endParaRPr sz="125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Char char="●"/>
            </a:pPr>
            <a:r>
              <a:rPr lang="en-GB" sz="1250">
                <a:latin typeface="Times New Roman"/>
                <a:ea typeface="Times New Roman"/>
                <a:cs typeface="Times New Roman"/>
                <a:sym typeface="Times New Roman"/>
              </a:rPr>
              <a:t>Also Average, min and max number of images per class are determined</a:t>
            </a:r>
            <a:r>
              <a:rPr lang="en-GB"/>
              <a:t>.</a:t>
            </a:r>
            <a:endParaRPr/>
          </a:p>
          <a:p>
            <a:pPr indent="-304800" lvl="0" marL="457200" rtl="0" algn="l">
              <a:lnSpc>
                <a:spcPct val="115000"/>
              </a:lnSpc>
              <a:spcBef>
                <a:spcPts val="0"/>
              </a:spcBef>
              <a:spcAft>
                <a:spcPts val="0"/>
              </a:spcAft>
              <a:buSzPts val="1200"/>
              <a:buChar char="●"/>
            </a:pPr>
            <a:r>
              <a:rPr lang="en-GB" sz="1200">
                <a:latin typeface="Times New Roman"/>
                <a:ea typeface="Times New Roman"/>
                <a:cs typeface="Times New Roman"/>
                <a:sym typeface="Times New Roman"/>
              </a:rPr>
              <a:t>Identified how image is stored: </a:t>
            </a:r>
            <a:r>
              <a:rPr b="1" lang="en-GB" sz="1200">
                <a:solidFill>
                  <a:schemeClr val="dk2"/>
                </a:solidFill>
                <a:highlight>
                  <a:srgbClr val="FFFFFF"/>
                </a:highlight>
                <a:latin typeface="Times New Roman"/>
                <a:ea typeface="Times New Roman"/>
                <a:cs typeface="Times New Roman"/>
                <a:sym typeface="Times New Roman"/>
              </a:rPr>
              <a:t>Number of pixels across the height * Number of pixels across width * Number of channels (3 - RGB)</a:t>
            </a:r>
            <a:endParaRPr b="1" sz="1200">
              <a:solidFill>
                <a:schemeClr val="dk2"/>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GB" sz="1200">
                <a:latin typeface="Times New Roman"/>
                <a:ea typeface="Times New Roman"/>
                <a:cs typeface="Times New Roman"/>
                <a:sym typeface="Times New Roman"/>
              </a:rPr>
              <a:t>Verifying whether all the images have 3 channels or not.</a:t>
            </a:r>
            <a:endParaRPr sz="1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a:t>Exploratory Data Analysis: </a:t>
            </a:r>
            <a:endParaRPr/>
          </a:p>
        </p:txBody>
      </p:sp>
      <p:pic>
        <p:nvPicPr>
          <p:cNvPr id="96" name="Google Shape;96;p6"/>
          <p:cNvPicPr preferRelativeResize="0"/>
          <p:nvPr/>
        </p:nvPicPr>
        <p:blipFill rotWithShape="1">
          <a:blip r:embed="rId3">
            <a:alphaModFix/>
          </a:blip>
          <a:srcRect b="0" l="0" r="0" t="0"/>
          <a:stretch/>
        </p:blipFill>
        <p:spPr>
          <a:xfrm>
            <a:off x="215625" y="1404127"/>
            <a:ext cx="4267199" cy="2570148"/>
          </a:xfrm>
          <a:prstGeom prst="rect">
            <a:avLst/>
          </a:prstGeom>
          <a:noFill/>
          <a:ln>
            <a:noFill/>
          </a:ln>
        </p:spPr>
      </p:pic>
      <p:pic>
        <p:nvPicPr>
          <p:cNvPr id="97" name="Google Shape;97;p6"/>
          <p:cNvPicPr preferRelativeResize="0"/>
          <p:nvPr/>
        </p:nvPicPr>
        <p:blipFill rotWithShape="1">
          <a:blip r:embed="rId4">
            <a:alphaModFix/>
          </a:blip>
          <a:srcRect b="0" l="0" r="0" t="0"/>
          <a:stretch/>
        </p:blipFill>
        <p:spPr>
          <a:xfrm>
            <a:off x="4642825" y="1408650"/>
            <a:ext cx="4267200" cy="2512625"/>
          </a:xfrm>
          <a:prstGeom prst="rect">
            <a:avLst/>
          </a:prstGeom>
          <a:noFill/>
          <a:ln>
            <a:noFill/>
          </a:ln>
        </p:spPr>
      </p:pic>
      <p:sp>
        <p:nvSpPr>
          <p:cNvPr id="98" name="Google Shape;98;p6"/>
          <p:cNvSpPr txBox="1"/>
          <p:nvPr/>
        </p:nvSpPr>
        <p:spPr>
          <a:xfrm>
            <a:off x="999300" y="3807450"/>
            <a:ext cx="2997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Roboto"/>
                <a:ea typeface="Roboto"/>
                <a:cs typeface="Roboto"/>
                <a:sym typeface="Roboto"/>
              </a:rPr>
              <a:t>Train Dataset: 76, 74</a:t>
            </a:r>
            <a:endParaRPr b="0" i="0" sz="1400" u="none" cap="none" strike="noStrike">
              <a:solidFill>
                <a:schemeClr val="dk1"/>
              </a:solidFill>
              <a:latin typeface="Roboto"/>
              <a:ea typeface="Roboto"/>
              <a:cs typeface="Roboto"/>
              <a:sym typeface="Roboto"/>
            </a:endParaRPr>
          </a:p>
        </p:txBody>
      </p:sp>
      <p:sp>
        <p:nvSpPr>
          <p:cNvPr id="99" name="Google Shape;99;p6"/>
          <p:cNvSpPr txBox="1"/>
          <p:nvPr/>
        </p:nvSpPr>
        <p:spPr>
          <a:xfrm>
            <a:off x="5172925" y="3921275"/>
            <a:ext cx="327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Roboto"/>
                <a:ea typeface="Roboto"/>
                <a:cs typeface="Roboto"/>
                <a:sym typeface="Roboto"/>
              </a:rPr>
              <a:t>Test Dataset: 11, 6</a:t>
            </a:r>
            <a:endParaRPr b="0" i="0" sz="1400" u="none" cap="none" strike="noStrik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u="sng"/>
              <a:t>Data Preprocessing:</a:t>
            </a:r>
            <a:endParaRPr u="sng"/>
          </a:p>
        </p:txBody>
      </p:sp>
      <p:sp>
        <p:nvSpPr>
          <p:cNvPr id="105" name="Google Shape;105;p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fontScale="77500" lnSpcReduction="20000"/>
          </a:bodyPr>
          <a:lstStyle/>
          <a:p>
            <a:pPr indent="-317182" lvl="0" marL="457200" rtl="0" algn="just">
              <a:lnSpc>
                <a:spcPct val="115000"/>
              </a:lnSpc>
              <a:spcBef>
                <a:spcPts val="0"/>
              </a:spcBef>
              <a:spcAft>
                <a:spcPts val="0"/>
              </a:spcAft>
              <a:buSzPct val="112110"/>
              <a:buChar char="●"/>
            </a:pPr>
            <a:r>
              <a:rPr lang="en-GB"/>
              <a:t>T</a:t>
            </a:r>
            <a:r>
              <a:rPr lang="en-GB" sz="1700">
                <a:latin typeface="Times New Roman"/>
                <a:ea typeface="Times New Roman"/>
                <a:cs typeface="Times New Roman"/>
                <a:sym typeface="Times New Roman"/>
              </a:rPr>
              <a:t>his is crucial step in this project since this is the process where the raw data is transformed to understandable format.</a:t>
            </a:r>
            <a:endParaRPr sz="1700">
              <a:latin typeface="Times New Roman"/>
              <a:ea typeface="Times New Roman"/>
              <a:cs typeface="Times New Roman"/>
              <a:sym typeface="Times New Roman"/>
            </a:endParaRPr>
          </a:p>
          <a:p>
            <a:pPr indent="-312292" lvl="0" marL="457200" rtl="0" algn="just">
              <a:lnSpc>
                <a:spcPct val="115000"/>
              </a:lnSpc>
              <a:spcBef>
                <a:spcPts val="0"/>
              </a:spcBef>
              <a:spcAft>
                <a:spcPts val="0"/>
              </a:spcAft>
              <a:buSzPct val="100000"/>
              <a:buFont typeface="Times New Roman"/>
              <a:buChar char="●"/>
            </a:pPr>
            <a:r>
              <a:rPr lang="en-GB" sz="1700">
                <a:latin typeface="Times New Roman"/>
                <a:ea typeface="Times New Roman"/>
                <a:cs typeface="Times New Roman"/>
                <a:sym typeface="Times New Roman"/>
              </a:rPr>
              <a:t>We should be able to provide data that is understandable by the machine since machines only understand the numerical data.</a:t>
            </a:r>
            <a:endParaRPr sz="1700">
              <a:latin typeface="Times New Roman"/>
              <a:ea typeface="Times New Roman"/>
              <a:cs typeface="Times New Roman"/>
              <a:sym typeface="Times New Roman"/>
            </a:endParaRPr>
          </a:p>
          <a:p>
            <a:pPr indent="-312292" lvl="0" marL="457200" rtl="0" algn="just">
              <a:lnSpc>
                <a:spcPct val="115000"/>
              </a:lnSpc>
              <a:spcBef>
                <a:spcPts val="0"/>
              </a:spcBef>
              <a:spcAft>
                <a:spcPts val="0"/>
              </a:spcAft>
              <a:buSzPct val="100000"/>
              <a:buFont typeface="Times New Roman"/>
              <a:buChar char="●"/>
            </a:pPr>
            <a:r>
              <a:rPr lang="en-GB" sz="1700">
                <a:latin typeface="Times New Roman"/>
                <a:ea typeface="Times New Roman"/>
                <a:cs typeface="Times New Roman"/>
                <a:sym typeface="Times New Roman"/>
              </a:rPr>
              <a:t>Dog breeds are mapped to numerical categories and binary classification is utilized since only 2 breeds.</a:t>
            </a:r>
            <a:endParaRPr sz="1700">
              <a:latin typeface="Times New Roman"/>
              <a:ea typeface="Times New Roman"/>
              <a:cs typeface="Times New Roman"/>
              <a:sym typeface="Times New Roman"/>
            </a:endParaRPr>
          </a:p>
          <a:p>
            <a:pPr indent="-312292" lvl="0" marL="457200" rtl="0" algn="just">
              <a:lnSpc>
                <a:spcPct val="115000"/>
              </a:lnSpc>
              <a:spcBef>
                <a:spcPts val="0"/>
              </a:spcBef>
              <a:spcAft>
                <a:spcPts val="0"/>
              </a:spcAft>
              <a:buSzPct val="100000"/>
              <a:buFont typeface="Times New Roman"/>
              <a:buChar char="●"/>
            </a:pPr>
            <a:r>
              <a:rPr lang="en-GB" sz="1700">
                <a:latin typeface="Times New Roman"/>
                <a:ea typeface="Times New Roman"/>
                <a:cs typeface="Times New Roman"/>
                <a:sym typeface="Times New Roman"/>
              </a:rPr>
              <a:t>Then all the images are mapped to per class categories that are created earlier. That is all the breed belonging to boston_bull are assigned with 0 and all the breeds belonging to dingo are assigned to class 1.</a:t>
            </a:r>
            <a:endParaRPr sz="1700">
              <a:latin typeface="Times New Roman"/>
              <a:ea typeface="Times New Roman"/>
              <a:cs typeface="Times New Roman"/>
              <a:sym typeface="Times New Roman"/>
            </a:endParaRPr>
          </a:p>
          <a:p>
            <a:pPr indent="-312292" lvl="0" marL="457200" rtl="0" algn="just">
              <a:lnSpc>
                <a:spcPct val="115000"/>
              </a:lnSpc>
              <a:spcBef>
                <a:spcPts val="0"/>
              </a:spcBef>
              <a:spcAft>
                <a:spcPts val="0"/>
              </a:spcAft>
              <a:buSzPct val="100000"/>
              <a:buFont typeface="Times New Roman"/>
              <a:buChar char="●"/>
            </a:pPr>
            <a:r>
              <a:rPr lang="en-GB" sz="1700">
                <a:latin typeface="Times New Roman"/>
                <a:ea typeface="Times New Roman"/>
                <a:cs typeface="Times New Roman"/>
                <a:sym typeface="Times New Roman"/>
              </a:rPr>
              <a:t>Images are reshaped and rescalled. Reshaping because the neural networks which are used as classification algorithms take only input of same size.</a:t>
            </a:r>
            <a:endParaRPr sz="1700">
              <a:latin typeface="Times New Roman"/>
              <a:ea typeface="Times New Roman"/>
              <a:cs typeface="Times New Roman"/>
              <a:sym typeface="Times New Roman"/>
            </a:endParaRPr>
          </a:p>
          <a:p>
            <a:pPr indent="-312292" lvl="0" marL="457200" rtl="0" algn="just">
              <a:lnSpc>
                <a:spcPct val="115000"/>
              </a:lnSpc>
              <a:spcBef>
                <a:spcPts val="0"/>
              </a:spcBef>
              <a:spcAft>
                <a:spcPts val="0"/>
              </a:spcAft>
              <a:buSzPct val="100000"/>
              <a:buFont typeface="Times New Roman"/>
              <a:buChar char="●"/>
            </a:pPr>
            <a:r>
              <a:rPr lang="en-GB" sz="1700">
                <a:latin typeface="Times New Roman"/>
                <a:ea typeface="Times New Roman"/>
                <a:cs typeface="Times New Roman"/>
                <a:sym typeface="Times New Roman"/>
              </a:rPr>
              <a:t>Rescalling is done to reduce the pixel size from 0 to 255 to 0 to 1. The image will be same only the properties of the image will change.</a:t>
            </a:r>
            <a:endParaRPr sz="1700">
              <a:latin typeface="Times New Roman"/>
              <a:ea typeface="Times New Roman"/>
              <a:cs typeface="Times New Roman"/>
              <a:sym typeface="Times New Roman"/>
            </a:endParaRPr>
          </a:p>
          <a:p>
            <a:pPr indent="-312292" lvl="0" marL="457200" rtl="0" algn="just">
              <a:lnSpc>
                <a:spcPct val="115000"/>
              </a:lnSpc>
              <a:spcBef>
                <a:spcPts val="0"/>
              </a:spcBef>
              <a:spcAft>
                <a:spcPts val="0"/>
              </a:spcAft>
              <a:buSzPct val="100000"/>
              <a:buFont typeface="Times New Roman"/>
              <a:buChar char="●"/>
            </a:pPr>
            <a:r>
              <a:rPr lang="en-GB" sz="1700">
                <a:latin typeface="Times New Roman"/>
                <a:ea typeface="Times New Roman"/>
                <a:cs typeface="Times New Roman"/>
                <a:sym typeface="Times New Roman"/>
              </a:rPr>
              <a:t>These steps are verified after executing.</a:t>
            </a:r>
            <a:endParaRPr sz="1700">
              <a:latin typeface="Times New Roman"/>
              <a:ea typeface="Times New Roman"/>
              <a:cs typeface="Times New Roman"/>
              <a:sym typeface="Times New Roman"/>
            </a:endParaRPr>
          </a:p>
          <a:p>
            <a:pPr indent="-312292" lvl="0" marL="457200" rtl="0" algn="just">
              <a:lnSpc>
                <a:spcPct val="115000"/>
              </a:lnSpc>
              <a:spcBef>
                <a:spcPts val="0"/>
              </a:spcBef>
              <a:spcAft>
                <a:spcPts val="0"/>
              </a:spcAft>
              <a:buSzPct val="100000"/>
              <a:buChar char="●"/>
            </a:pPr>
            <a:r>
              <a:rPr lang="en-GB" sz="1700">
                <a:latin typeface="Times New Roman"/>
                <a:ea typeface="Times New Roman"/>
                <a:cs typeface="Times New Roman"/>
                <a:sym typeface="Times New Roman"/>
              </a:rPr>
              <a:t>Data Augmentation is performed where </a:t>
            </a:r>
            <a:r>
              <a:rPr lang="en-GB" sz="1700">
                <a:highlight>
                  <a:schemeClr val="lt1"/>
                </a:highlight>
                <a:latin typeface="Times New Roman"/>
                <a:ea typeface="Times New Roman"/>
                <a:cs typeface="Times New Roman"/>
                <a:sym typeface="Times New Roman"/>
              </a:rPr>
              <a:t>diversity of your training set by applying random (but realistic) transformations, such as image rotation. Data is increased by creating the same data in different angles and different flips. </a:t>
            </a:r>
            <a:endParaRPr sz="1700">
              <a:highlight>
                <a:schemeClr val="lt1"/>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u="sng"/>
              <a:t>Data Preparation:</a:t>
            </a:r>
            <a:endParaRPr u="sng"/>
          </a:p>
        </p:txBody>
      </p:sp>
      <p:sp>
        <p:nvSpPr>
          <p:cNvPr id="111" name="Google Shape;111;p8"/>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304800" lvl="0" marL="457200" rtl="0" algn="l">
              <a:lnSpc>
                <a:spcPct val="100000"/>
              </a:lnSpc>
              <a:spcBef>
                <a:spcPts val="0"/>
              </a:spcBef>
              <a:spcAft>
                <a:spcPts val="0"/>
              </a:spcAft>
              <a:buSzPts val="1200"/>
              <a:buFont typeface="Times New Roman"/>
              <a:buChar char="●"/>
            </a:pPr>
            <a:r>
              <a:rPr lang="en-GB" sz="1200">
                <a:latin typeface="Times New Roman"/>
                <a:ea typeface="Times New Roman"/>
                <a:cs typeface="Times New Roman"/>
                <a:sym typeface="Times New Roman"/>
              </a:rPr>
              <a:t>Models can only understand the dimensions so a method is defined here to create the data that is understandable by the model.</a:t>
            </a:r>
            <a:endParaRPr sz="12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GB" sz="1200">
                <a:latin typeface="Times New Roman"/>
                <a:ea typeface="Times New Roman"/>
                <a:cs typeface="Times New Roman"/>
                <a:sym typeface="Times New Roman"/>
              </a:rPr>
              <a:t>Data is created and passed to the model. From that we have train and validation data.</a:t>
            </a:r>
            <a:endParaRPr sz="1200">
              <a:latin typeface="Times New Roman"/>
              <a:ea typeface="Times New Roman"/>
              <a:cs typeface="Times New Roman"/>
              <a:sym typeface="Times New Roman"/>
            </a:endParaRPr>
          </a:p>
          <a:p>
            <a:pPr indent="-304800" lvl="0" marL="457200" rtl="0" algn="just">
              <a:lnSpc>
                <a:spcPct val="100000"/>
              </a:lnSpc>
              <a:spcBef>
                <a:spcPts val="0"/>
              </a:spcBef>
              <a:spcAft>
                <a:spcPts val="0"/>
              </a:spcAft>
              <a:buSzPts val="1200"/>
              <a:buFont typeface="Times New Roman"/>
              <a:buChar char="●"/>
            </a:pPr>
            <a:r>
              <a:rPr lang="en-GB" sz="1200">
                <a:highlight>
                  <a:schemeClr val="lt1"/>
                </a:highlight>
                <a:latin typeface="Times New Roman"/>
                <a:ea typeface="Times New Roman"/>
                <a:cs typeface="Times New Roman"/>
                <a:sym typeface="Times New Roman"/>
              </a:rPr>
              <a:t>By using the train input and train output data the model is designed and that model is verified with the validation input data. Where the results of the validation data input are compared with the output validation data.</a:t>
            </a:r>
            <a:endParaRPr sz="1200">
              <a:highlight>
                <a:schemeClr val="lt1"/>
              </a:highlight>
              <a:latin typeface="Times New Roman"/>
              <a:ea typeface="Times New Roman"/>
              <a:cs typeface="Times New Roman"/>
              <a:sym typeface="Times New Roman"/>
            </a:endParaRPr>
          </a:p>
          <a:p>
            <a:pPr indent="-304800" lvl="0" marL="457200" rtl="0" algn="just">
              <a:lnSpc>
                <a:spcPct val="100000"/>
              </a:lnSpc>
              <a:spcBef>
                <a:spcPts val="0"/>
              </a:spcBef>
              <a:spcAft>
                <a:spcPts val="0"/>
              </a:spcAft>
              <a:buSzPts val="1200"/>
              <a:buFont typeface="Times New Roman"/>
              <a:buChar char="●"/>
            </a:pPr>
            <a:r>
              <a:rPr lang="en-GB" sz="1200">
                <a:highlight>
                  <a:schemeClr val="lt1"/>
                </a:highlight>
                <a:latin typeface="Times New Roman"/>
                <a:ea typeface="Times New Roman"/>
                <a:cs typeface="Times New Roman"/>
                <a:sym typeface="Times New Roman"/>
              </a:rPr>
              <a:t>Data normalization is also accomplished in this step. The data is normalized here so that image will be contrasted. It is a process that changes the range of pixel intensity values by dividing each of its pixels by the maximum pixel (255) and makes the image look better for visualization.</a:t>
            </a:r>
            <a:endParaRPr sz="1200">
              <a:highlight>
                <a:schemeClr val="lt1"/>
              </a:highlight>
              <a:latin typeface="Times New Roman"/>
              <a:ea typeface="Times New Roman"/>
              <a:cs typeface="Times New Roman"/>
              <a:sym typeface="Times New Roman"/>
            </a:endParaRPr>
          </a:p>
          <a:p>
            <a:pPr indent="0" lvl="0" marL="0" rtl="0" algn="just">
              <a:lnSpc>
                <a:spcPct val="115000"/>
              </a:lnSpc>
              <a:spcBef>
                <a:spcPts val="0"/>
              </a:spcBef>
              <a:spcAft>
                <a:spcPts val="1200"/>
              </a:spcAft>
              <a:buSzPts val="1800"/>
              <a:buNone/>
            </a:pPr>
            <a:r>
              <a:t/>
            </a:r>
            <a:endParaRPr sz="1200">
              <a:highlight>
                <a:schemeClr val="dk2"/>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u="sng"/>
              <a:t>Classification using Basic CNN Model:</a:t>
            </a:r>
            <a:endParaRPr u="sng"/>
          </a:p>
        </p:txBody>
      </p:sp>
      <p:pic>
        <p:nvPicPr>
          <p:cNvPr id="117" name="Google Shape;117;p9"/>
          <p:cNvPicPr preferRelativeResize="0"/>
          <p:nvPr/>
        </p:nvPicPr>
        <p:blipFill rotWithShape="1">
          <a:blip r:embed="rId3">
            <a:alphaModFix/>
          </a:blip>
          <a:srcRect b="0" l="0" r="0" t="0"/>
          <a:stretch/>
        </p:blipFill>
        <p:spPr>
          <a:xfrm>
            <a:off x="1191500" y="1515375"/>
            <a:ext cx="6567546" cy="2949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