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4" r:id="rId4"/>
    <p:sldId id="279" r:id="rId5"/>
    <p:sldId id="271" r:id="rId6"/>
    <p:sldId id="280" r:id="rId7"/>
    <p:sldId id="266" r:id="rId8"/>
    <p:sldId id="270" r:id="rId9"/>
    <p:sldId id="259" r:id="rId10"/>
    <p:sldId id="272" r:id="rId11"/>
    <p:sldId id="286" r:id="rId12"/>
    <p:sldId id="274" r:id="rId13"/>
    <p:sldId id="260" r:id="rId14"/>
    <p:sldId id="287" r:id="rId15"/>
    <p:sldId id="284" r:id="rId16"/>
    <p:sldId id="275" r:id="rId17"/>
    <p:sldId id="288" r:id="rId18"/>
    <p:sldId id="278" r:id="rId19"/>
    <p:sldId id="281" r:id="rId20"/>
    <p:sldId id="285" r:id="rId21"/>
    <p:sldId id="277" r:id="rId22"/>
    <p:sldId id="283" r:id="rId23"/>
    <p:sldId id="267" r:id="rId24"/>
    <p:sldId id="282"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2070" dt="2021-05-19T17:04:16.821"/>
    <p1510:client id="{04C0C99F-20AB-0000-907C-AF68D32D5A87}" v="47" dt="2021-05-20T12:55:34.005"/>
    <p1510:client id="{0D423001-4986-9E55-70DE-29106E677F61}" v="148" dt="2021-05-20T14:10:16.002"/>
    <p1510:client id="{20613FD7-FF84-9669-5F4D-B9B4804A49A4}" v="80" dt="2021-06-02T16:54:09.757"/>
    <p1510:client id="{22810EAA-3861-5DD7-DDCF-A132C8B30B1D}" v="147" dt="2021-05-20T12:48:32.832"/>
    <p1510:client id="{33F7A475-7742-6A88-519C-DBA2DD63F58D}" v="20" dt="2021-06-03T06:57:27.874"/>
    <p1510:client id="{3CD6CB25-72A6-DB6F-7D89-E12700461A00}" v="97" dt="2021-06-02T17:56:06.004"/>
    <p1510:client id="{43C67495-0B29-2EF0-14A0-70EADA68DC9E}" v="4" dt="2021-06-03T06:01:30.729"/>
    <p1510:client id="{47A6E4F6-8EC4-8ACD-1178-7FDB00798D3C}" v="740" dt="2021-06-02T14:06:40.727"/>
    <p1510:client id="{482B4E79-5A19-98BF-4F88-876A819E2A2B}" v="13" dt="2021-06-03T06:16:24.684"/>
    <p1510:client id="{4FB76DCA-8150-385F-C940-95D747ADEE04}" v="1395" dt="2021-05-19T16:11:34.370"/>
    <p1510:client id="{754CE844-FFB4-EAA5-5436-EF642C0BFF01}" v="527" dt="2021-05-20T14:29:25.572"/>
    <p1510:client id="{856B0CAF-5677-1F98-9933-971316D3F665}" v="3" dt="2021-06-03T05:10:45.399"/>
    <p1510:client id="{8588CFA0-58A4-6C8A-3E5C-6E8C5D24E981}" v="1417" dt="2021-06-02T14:36:58.418"/>
    <p1510:client id="{88304267-EA1B-EC40-01C7-30E3FFF12A3D}" v="2010" dt="2021-05-19T16:02:48.750"/>
    <p1510:client id="{8D5746F2-4A07-64BD-0CB6-060B96CE3F50}" v="26" dt="2021-06-03T03:18:44.407"/>
    <p1510:client id="{9C8F47C7-2765-50AD-12CD-326684005B0F}" v="669" dt="2021-06-02T14:36:24.355"/>
    <p1510:client id="{B8786C8B-32E2-B73F-7761-1AD84C1A2910}" v="55" dt="2021-06-02T14:42:32.323"/>
    <p1510:client id="{C0C97086-4684-BEF4-9043-38E5963577E0}" v="450" dt="2021-06-03T06:27:42.932"/>
    <p1510:client id="{C5C4C99F-6060-0000-907C-A8608B511ED8}" v="13" dt="2021-05-20T14:22:16.109"/>
    <p1510:client id="{C6E818F4-E3E6-E82A-1235-F0BE506353D4}" v="1" dt="2021-06-02T14:05:35.053"/>
    <p1510:client id="{D10DAE60-C54D-679A-AABC-1136942218B6}" v="92" dt="2021-06-03T05:25:38.037"/>
    <p1510:client id="{D8C82781-C883-D3F3-AB1B-3F82B106A26C}" v="777" dt="2021-06-02T17:17:56.1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D6109-84BB-4556-9A00-D522422A2D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A787837-3ABA-4E94-ACED-97E1101E5D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B1DB96-5F58-4276-81D5-C8F45E262335}"/>
              </a:ext>
            </a:extLst>
          </p:cNvPr>
          <p:cNvSpPr>
            <a:spLocks noGrp="1"/>
          </p:cNvSpPr>
          <p:nvPr>
            <p:ph type="dt" sz="half" idx="10"/>
          </p:nvPr>
        </p:nvSpPr>
        <p:spPr/>
        <p:txBody>
          <a:bodyPr/>
          <a:lstStyle/>
          <a:p>
            <a:fld id="{6D87BC5F-B879-4398-8C88-CC65F3F7FC49}" type="datetimeFigureOut">
              <a:rPr lang="en-IN" smtClean="0"/>
              <a:t>05-06-2021</a:t>
            </a:fld>
            <a:endParaRPr lang="en-IN"/>
          </a:p>
        </p:txBody>
      </p:sp>
      <p:sp>
        <p:nvSpPr>
          <p:cNvPr id="5" name="Footer Placeholder 4">
            <a:extLst>
              <a:ext uri="{FF2B5EF4-FFF2-40B4-BE49-F238E27FC236}">
                <a16:creationId xmlns:a16="http://schemas.microsoft.com/office/drawing/2014/main" id="{DDE7E9A7-3AE0-410C-9023-7EECB30B9E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9C3F71-F81F-4D73-A8E0-082A001E9CCD}"/>
              </a:ext>
            </a:extLst>
          </p:cNvPr>
          <p:cNvSpPr>
            <a:spLocks noGrp="1"/>
          </p:cNvSpPr>
          <p:nvPr>
            <p:ph type="sldNum" sz="quarter" idx="12"/>
          </p:nvPr>
        </p:nvSpPr>
        <p:spPr/>
        <p:txBody>
          <a:bodyPr/>
          <a:lstStyle/>
          <a:p>
            <a:fld id="{9666D915-8068-494C-9FD8-5C1AB4AEEA1B}" type="slidenum">
              <a:rPr lang="en-IN" smtClean="0"/>
              <a:t>‹#›</a:t>
            </a:fld>
            <a:endParaRPr lang="en-IN"/>
          </a:p>
        </p:txBody>
      </p:sp>
    </p:spTree>
    <p:extLst>
      <p:ext uri="{BB962C8B-B14F-4D97-AF65-F5344CB8AC3E}">
        <p14:creationId xmlns:p14="http://schemas.microsoft.com/office/powerpoint/2010/main" val="1402861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2C88A-5BA9-4901-9022-1627ADA4BF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0FB1C3-677E-4227-800D-A5B493509C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7D1D97-0573-4FF8-921B-6E615E816215}"/>
              </a:ext>
            </a:extLst>
          </p:cNvPr>
          <p:cNvSpPr>
            <a:spLocks noGrp="1"/>
          </p:cNvSpPr>
          <p:nvPr>
            <p:ph type="dt" sz="half" idx="10"/>
          </p:nvPr>
        </p:nvSpPr>
        <p:spPr/>
        <p:txBody>
          <a:bodyPr/>
          <a:lstStyle/>
          <a:p>
            <a:fld id="{6D87BC5F-B879-4398-8C88-CC65F3F7FC49}" type="datetimeFigureOut">
              <a:rPr lang="en-IN" smtClean="0"/>
              <a:t>05-06-2021</a:t>
            </a:fld>
            <a:endParaRPr lang="en-IN"/>
          </a:p>
        </p:txBody>
      </p:sp>
      <p:sp>
        <p:nvSpPr>
          <p:cNvPr id="5" name="Footer Placeholder 4">
            <a:extLst>
              <a:ext uri="{FF2B5EF4-FFF2-40B4-BE49-F238E27FC236}">
                <a16:creationId xmlns:a16="http://schemas.microsoft.com/office/drawing/2014/main" id="{2F836D7C-0A30-4913-9B80-ACC16A23ED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5337A5-4019-45C1-8DC0-DDB9281E9BC7}"/>
              </a:ext>
            </a:extLst>
          </p:cNvPr>
          <p:cNvSpPr>
            <a:spLocks noGrp="1"/>
          </p:cNvSpPr>
          <p:nvPr>
            <p:ph type="sldNum" sz="quarter" idx="12"/>
          </p:nvPr>
        </p:nvSpPr>
        <p:spPr/>
        <p:txBody>
          <a:bodyPr/>
          <a:lstStyle/>
          <a:p>
            <a:fld id="{9666D915-8068-494C-9FD8-5C1AB4AEEA1B}" type="slidenum">
              <a:rPr lang="en-IN" smtClean="0"/>
              <a:t>‹#›</a:t>
            </a:fld>
            <a:endParaRPr lang="en-IN"/>
          </a:p>
        </p:txBody>
      </p:sp>
    </p:spTree>
    <p:extLst>
      <p:ext uri="{BB962C8B-B14F-4D97-AF65-F5344CB8AC3E}">
        <p14:creationId xmlns:p14="http://schemas.microsoft.com/office/powerpoint/2010/main" val="251682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8F1DE9-88FF-4263-BB52-CCB6E520D7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AC19FF-ADE6-47FD-983E-E31FD0E468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F991C0-9F82-4004-BD4F-547D0176C9B5}"/>
              </a:ext>
            </a:extLst>
          </p:cNvPr>
          <p:cNvSpPr>
            <a:spLocks noGrp="1"/>
          </p:cNvSpPr>
          <p:nvPr>
            <p:ph type="dt" sz="half" idx="10"/>
          </p:nvPr>
        </p:nvSpPr>
        <p:spPr/>
        <p:txBody>
          <a:bodyPr/>
          <a:lstStyle/>
          <a:p>
            <a:fld id="{6D87BC5F-B879-4398-8C88-CC65F3F7FC49}" type="datetimeFigureOut">
              <a:rPr lang="en-IN" smtClean="0"/>
              <a:t>05-06-2021</a:t>
            </a:fld>
            <a:endParaRPr lang="en-IN"/>
          </a:p>
        </p:txBody>
      </p:sp>
      <p:sp>
        <p:nvSpPr>
          <p:cNvPr id="5" name="Footer Placeholder 4">
            <a:extLst>
              <a:ext uri="{FF2B5EF4-FFF2-40B4-BE49-F238E27FC236}">
                <a16:creationId xmlns:a16="http://schemas.microsoft.com/office/drawing/2014/main" id="{DD8439C5-2CFA-4757-94A8-28C276E78A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78A91E-00E7-47B6-B271-693B418D4C57}"/>
              </a:ext>
            </a:extLst>
          </p:cNvPr>
          <p:cNvSpPr>
            <a:spLocks noGrp="1"/>
          </p:cNvSpPr>
          <p:nvPr>
            <p:ph type="sldNum" sz="quarter" idx="12"/>
          </p:nvPr>
        </p:nvSpPr>
        <p:spPr/>
        <p:txBody>
          <a:bodyPr/>
          <a:lstStyle/>
          <a:p>
            <a:fld id="{9666D915-8068-494C-9FD8-5C1AB4AEEA1B}" type="slidenum">
              <a:rPr lang="en-IN" smtClean="0"/>
              <a:t>‹#›</a:t>
            </a:fld>
            <a:endParaRPr lang="en-IN"/>
          </a:p>
        </p:txBody>
      </p:sp>
    </p:spTree>
    <p:extLst>
      <p:ext uri="{BB962C8B-B14F-4D97-AF65-F5344CB8AC3E}">
        <p14:creationId xmlns:p14="http://schemas.microsoft.com/office/powerpoint/2010/main" val="1145689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1AE60-F1B5-4480-B36E-2B049AB593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2905E5-5250-4576-8F48-A9D729CCF9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ECA8E9-FE8A-4F9E-81B6-CA7BF9B83F0A}"/>
              </a:ext>
            </a:extLst>
          </p:cNvPr>
          <p:cNvSpPr>
            <a:spLocks noGrp="1"/>
          </p:cNvSpPr>
          <p:nvPr>
            <p:ph type="dt" sz="half" idx="10"/>
          </p:nvPr>
        </p:nvSpPr>
        <p:spPr/>
        <p:txBody>
          <a:bodyPr/>
          <a:lstStyle/>
          <a:p>
            <a:fld id="{6D87BC5F-B879-4398-8C88-CC65F3F7FC49}" type="datetimeFigureOut">
              <a:rPr lang="en-IN" smtClean="0"/>
              <a:t>05-06-2021</a:t>
            </a:fld>
            <a:endParaRPr lang="en-IN"/>
          </a:p>
        </p:txBody>
      </p:sp>
      <p:sp>
        <p:nvSpPr>
          <p:cNvPr id="5" name="Footer Placeholder 4">
            <a:extLst>
              <a:ext uri="{FF2B5EF4-FFF2-40B4-BE49-F238E27FC236}">
                <a16:creationId xmlns:a16="http://schemas.microsoft.com/office/drawing/2014/main" id="{15A3EC0E-C37A-4680-9BE9-2DDB958285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2DCDB0-AA68-4978-AEBC-77923F5FC3A1}"/>
              </a:ext>
            </a:extLst>
          </p:cNvPr>
          <p:cNvSpPr>
            <a:spLocks noGrp="1"/>
          </p:cNvSpPr>
          <p:nvPr>
            <p:ph type="sldNum" sz="quarter" idx="12"/>
          </p:nvPr>
        </p:nvSpPr>
        <p:spPr/>
        <p:txBody>
          <a:bodyPr/>
          <a:lstStyle/>
          <a:p>
            <a:fld id="{9666D915-8068-494C-9FD8-5C1AB4AEEA1B}" type="slidenum">
              <a:rPr lang="en-IN" smtClean="0"/>
              <a:t>‹#›</a:t>
            </a:fld>
            <a:endParaRPr lang="en-IN"/>
          </a:p>
        </p:txBody>
      </p:sp>
    </p:spTree>
    <p:extLst>
      <p:ext uri="{BB962C8B-B14F-4D97-AF65-F5344CB8AC3E}">
        <p14:creationId xmlns:p14="http://schemas.microsoft.com/office/powerpoint/2010/main" val="3450204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B3AE4-3E74-4282-9196-031EDFEF51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9D6CD78-7F92-45A7-B789-6525CC8255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2B8393-E50C-43E8-98F5-486E229A12E1}"/>
              </a:ext>
            </a:extLst>
          </p:cNvPr>
          <p:cNvSpPr>
            <a:spLocks noGrp="1"/>
          </p:cNvSpPr>
          <p:nvPr>
            <p:ph type="dt" sz="half" idx="10"/>
          </p:nvPr>
        </p:nvSpPr>
        <p:spPr/>
        <p:txBody>
          <a:bodyPr/>
          <a:lstStyle/>
          <a:p>
            <a:fld id="{6D87BC5F-B879-4398-8C88-CC65F3F7FC49}" type="datetimeFigureOut">
              <a:rPr lang="en-IN" smtClean="0"/>
              <a:t>05-06-2021</a:t>
            </a:fld>
            <a:endParaRPr lang="en-IN"/>
          </a:p>
        </p:txBody>
      </p:sp>
      <p:sp>
        <p:nvSpPr>
          <p:cNvPr id="5" name="Footer Placeholder 4">
            <a:extLst>
              <a:ext uri="{FF2B5EF4-FFF2-40B4-BE49-F238E27FC236}">
                <a16:creationId xmlns:a16="http://schemas.microsoft.com/office/drawing/2014/main" id="{95493663-46E1-4AB8-8564-55B318BF6F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81E833-E5E0-4781-B630-8F0F3BA2B965}"/>
              </a:ext>
            </a:extLst>
          </p:cNvPr>
          <p:cNvSpPr>
            <a:spLocks noGrp="1"/>
          </p:cNvSpPr>
          <p:nvPr>
            <p:ph type="sldNum" sz="quarter" idx="12"/>
          </p:nvPr>
        </p:nvSpPr>
        <p:spPr/>
        <p:txBody>
          <a:bodyPr/>
          <a:lstStyle/>
          <a:p>
            <a:fld id="{9666D915-8068-494C-9FD8-5C1AB4AEEA1B}" type="slidenum">
              <a:rPr lang="en-IN" smtClean="0"/>
              <a:t>‹#›</a:t>
            </a:fld>
            <a:endParaRPr lang="en-IN"/>
          </a:p>
        </p:txBody>
      </p:sp>
    </p:spTree>
    <p:extLst>
      <p:ext uri="{BB962C8B-B14F-4D97-AF65-F5344CB8AC3E}">
        <p14:creationId xmlns:p14="http://schemas.microsoft.com/office/powerpoint/2010/main" val="3961502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F15C-AFFB-49EF-A29E-965788251D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BC086D-68A2-40C4-A744-74CFC9511B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98EF7FA-2FFC-41ED-BEE5-AAACAA446E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E3A18A5-1869-458B-9E4A-8A1A50059C55}"/>
              </a:ext>
            </a:extLst>
          </p:cNvPr>
          <p:cNvSpPr>
            <a:spLocks noGrp="1"/>
          </p:cNvSpPr>
          <p:nvPr>
            <p:ph type="dt" sz="half" idx="10"/>
          </p:nvPr>
        </p:nvSpPr>
        <p:spPr/>
        <p:txBody>
          <a:bodyPr/>
          <a:lstStyle/>
          <a:p>
            <a:fld id="{6D87BC5F-B879-4398-8C88-CC65F3F7FC49}" type="datetimeFigureOut">
              <a:rPr lang="en-IN" smtClean="0"/>
              <a:t>05-06-2021</a:t>
            </a:fld>
            <a:endParaRPr lang="en-IN"/>
          </a:p>
        </p:txBody>
      </p:sp>
      <p:sp>
        <p:nvSpPr>
          <p:cNvPr id="6" name="Footer Placeholder 5">
            <a:extLst>
              <a:ext uri="{FF2B5EF4-FFF2-40B4-BE49-F238E27FC236}">
                <a16:creationId xmlns:a16="http://schemas.microsoft.com/office/drawing/2014/main" id="{B575243D-17C7-421A-9A06-E6F2E25B1F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F63524-C058-4650-8BF1-D5A0B565A330}"/>
              </a:ext>
            </a:extLst>
          </p:cNvPr>
          <p:cNvSpPr>
            <a:spLocks noGrp="1"/>
          </p:cNvSpPr>
          <p:nvPr>
            <p:ph type="sldNum" sz="quarter" idx="12"/>
          </p:nvPr>
        </p:nvSpPr>
        <p:spPr/>
        <p:txBody>
          <a:bodyPr/>
          <a:lstStyle/>
          <a:p>
            <a:fld id="{9666D915-8068-494C-9FD8-5C1AB4AEEA1B}" type="slidenum">
              <a:rPr lang="en-IN" smtClean="0"/>
              <a:t>‹#›</a:t>
            </a:fld>
            <a:endParaRPr lang="en-IN"/>
          </a:p>
        </p:txBody>
      </p:sp>
    </p:spTree>
    <p:extLst>
      <p:ext uri="{BB962C8B-B14F-4D97-AF65-F5344CB8AC3E}">
        <p14:creationId xmlns:p14="http://schemas.microsoft.com/office/powerpoint/2010/main" val="2707279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69C94-C9A5-486A-8251-DDFB88261C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829CBB-F0AB-4B2D-B8A1-CBC4F41F7E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30041F-BC1B-4329-B78E-75243591A6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8EA3811-E23A-4787-BA88-175076D0E5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3FCC8D-9A73-45A7-A666-6A06558338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6ED8A0D-6D90-480E-890D-82580BEABDD2}"/>
              </a:ext>
            </a:extLst>
          </p:cNvPr>
          <p:cNvSpPr>
            <a:spLocks noGrp="1"/>
          </p:cNvSpPr>
          <p:nvPr>
            <p:ph type="dt" sz="half" idx="10"/>
          </p:nvPr>
        </p:nvSpPr>
        <p:spPr/>
        <p:txBody>
          <a:bodyPr/>
          <a:lstStyle/>
          <a:p>
            <a:fld id="{6D87BC5F-B879-4398-8C88-CC65F3F7FC49}" type="datetimeFigureOut">
              <a:rPr lang="en-IN" smtClean="0"/>
              <a:t>05-06-2021</a:t>
            </a:fld>
            <a:endParaRPr lang="en-IN"/>
          </a:p>
        </p:txBody>
      </p:sp>
      <p:sp>
        <p:nvSpPr>
          <p:cNvPr id="8" name="Footer Placeholder 7">
            <a:extLst>
              <a:ext uri="{FF2B5EF4-FFF2-40B4-BE49-F238E27FC236}">
                <a16:creationId xmlns:a16="http://schemas.microsoft.com/office/drawing/2014/main" id="{82ED1361-565C-49C6-91A5-EFEA28A4C13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7FBCE91-7805-4671-98D3-B4D32D23B837}"/>
              </a:ext>
            </a:extLst>
          </p:cNvPr>
          <p:cNvSpPr>
            <a:spLocks noGrp="1"/>
          </p:cNvSpPr>
          <p:nvPr>
            <p:ph type="sldNum" sz="quarter" idx="12"/>
          </p:nvPr>
        </p:nvSpPr>
        <p:spPr/>
        <p:txBody>
          <a:bodyPr/>
          <a:lstStyle/>
          <a:p>
            <a:fld id="{9666D915-8068-494C-9FD8-5C1AB4AEEA1B}" type="slidenum">
              <a:rPr lang="en-IN" smtClean="0"/>
              <a:t>‹#›</a:t>
            </a:fld>
            <a:endParaRPr lang="en-IN"/>
          </a:p>
        </p:txBody>
      </p:sp>
    </p:spTree>
    <p:extLst>
      <p:ext uri="{BB962C8B-B14F-4D97-AF65-F5344CB8AC3E}">
        <p14:creationId xmlns:p14="http://schemas.microsoft.com/office/powerpoint/2010/main" val="2702227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BFA51-0167-4DA8-8C2B-7D47716D00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80F538F-00F0-4026-95F3-4885C08A68BF}"/>
              </a:ext>
            </a:extLst>
          </p:cNvPr>
          <p:cNvSpPr>
            <a:spLocks noGrp="1"/>
          </p:cNvSpPr>
          <p:nvPr>
            <p:ph type="dt" sz="half" idx="10"/>
          </p:nvPr>
        </p:nvSpPr>
        <p:spPr/>
        <p:txBody>
          <a:bodyPr/>
          <a:lstStyle/>
          <a:p>
            <a:fld id="{6D87BC5F-B879-4398-8C88-CC65F3F7FC49}" type="datetimeFigureOut">
              <a:rPr lang="en-IN" smtClean="0"/>
              <a:t>05-06-2021</a:t>
            </a:fld>
            <a:endParaRPr lang="en-IN"/>
          </a:p>
        </p:txBody>
      </p:sp>
      <p:sp>
        <p:nvSpPr>
          <p:cNvPr id="4" name="Footer Placeholder 3">
            <a:extLst>
              <a:ext uri="{FF2B5EF4-FFF2-40B4-BE49-F238E27FC236}">
                <a16:creationId xmlns:a16="http://schemas.microsoft.com/office/drawing/2014/main" id="{C9CC39BE-499E-44C6-9D94-10D4AF739B6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B576C48-810A-4C6C-8F08-EBDA1F27DF4A}"/>
              </a:ext>
            </a:extLst>
          </p:cNvPr>
          <p:cNvSpPr>
            <a:spLocks noGrp="1"/>
          </p:cNvSpPr>
          <p:nvPr>
            <p:ph type="sldNum" sz="quarter" idx="12"/>
          </p:nvPr>
        </p:nvSpPr>
        <p:spPr/>
        <p:txBody>
          <a:bodyPr/>
          <a:lstStyle/>
          <a:p>
            <a:fld id="{9666D915-8068-494C-9FD8-5C1AB4AEEA1B}" type="slidenum">
              <a:rPr lang="en-IN" smtClean="0"/>
              <a:t>‹#›</a:t>
            </a:fld>
            <a:endParaRPr lang="en-IN"/>
          </a:p>
        </p:txBody>
      </p:sp>
    </p:spTree>
    <p:extLst>
      <p:ext uri="{BB962C8B-B14F-4D97-AF65-F5344CB8AC3E}">
        <p14:creationId xmlns:p14="http://schemas.microsoft.com/office/powerpoint/2010/main" val="1898249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188617-F6D0-4820-80D6-4545DFAEFC3B}"/>
              </a:ext>
            </a:extLst>
          </p:cNvPr>
          <p:cNvSpPr>
            <a:spLocks noGrp="1"/>
          </p:cNvSpPr>
          <p:nvPr>
            <p:ph type="dt" sz="half" idx="10"/>
          </p:nvPr>
        </p:nvSpPr>
        <p:spPr/>
        <p:txBody>
          <a:bodyPr/>
          <a:lstStyle/>
          <a:p>
            <a:fld id="{6D87BC5F-B879-4398-8C88-CC65F3F7FC49}" type="datetimeFigureOut">
              <a:rPr lang="en-IN" smtClean="0"/>
              <a:t>05-06-2021</a:t>
            </a:fld>
            <a:endParaRPr lang="en-IN"/>
          </a:p>
        </p:txBody>
      </p:sp>
      <p:sp>
        <p:nvSpPr>
          <p:cNvPr id="3" name="Footer Placeholder 2">
            <a:extLst>
              <a:ext uri="{FF2B5EF4-FFF2-40B4-BE49-F238E27FC236}">
                <a16:creationId xmlns:a16="http://schemas.microsoft.com/office/drawing/2014/main" id="{564200BC-4FCB-4064-8DF1-F1168667E61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E72F9B-4551-49C5-B5EA-B7FC3D247DB6}"/>
              </a:ext>
            </a:extLst>
          </p:cNvPr>
          <p:cNvSpPr>
            <a:spLocks noGrp="1"/>
          </p:cNvSpPr>
          <p:nvPr>
            <p:ph type="sldNum" sz="quarter" idx="12"/>
          </p:nvPr>
        </p:nvSpPr>
        <p:spPr/>
        <p:txBody>
          <a:bodyPr/>
          <a:lstStyle/>
          <a:p>
            <a:fld id="{9666D915-8068-494C-9FD8-5C1AB4AEEA1B}" type="slidenum">
              <a:rPr lang="en-IN" smtClean="0"/>
              <a:t>‹#›</a:t>
            </a:fld>
            <a:endParaRPr lang="en-IN"/>
          </a:p>
        </p:txBody>
      </p:sp>
    </p:spTree>
    <p:extLst>
      <p:ext uri="{BB962C8B-B14F-4D97-AF65-F5344CB8AC3E}">
        <p14:creationId xmlns:p14="http://schemas.microsoft.com/office/powerpoint/2010/main" val="395499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39B97-DA0D-4B4D-B13E-C2D375ECD6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BFE6AE3-0E4D-488D-8B72-1A6122D310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3571043-1F09-4AC5-80D8-91F142952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431AE8-8431-4B42-81B2-25D002208163}"/>
              </a:ext>
            </a:extLst>
          </p:cNvPr>
          <p:cNvSpPr>
            <a:spLocks noGrp="1"/>
          </p:cNvSpPr>
          <p:nvPr>
            <p:ph type="dt" sz="half" idx="10"/>
          </p:nvPr>
        </p:nvSpPr>
        <p:spPr/>
        <p:txBody>
          <a:bodyPr/>
          <a:lstStyle/>
          <a:p>
            <a:fld id="{6D87BC5F-B879-4398-8C88-CC65F3F7FC49}" type="datetimeFigureOut">
              <a:rPr lang="en-IN" smtClean="0"/>
              <a:t>05-06-2021</a:t>
            </a:fld>
            <a:endParaRPr lang="en-IN"/>
          </a:p>
        </p:txBody>
      </p:sp>
      <p:sp>
        <p:nvSpPr>
          <p:cNvPr id="6" name="Footer Placeholder 5">
            <a:extLst>
              <a:ext uri="{FF2B5EF4-FFF2-40B4-BE49-F238E27FC236}">
                <a16:creationId xmlns:a16="http://schemas.microsoft.com/office/drawing/2014/main" id="{10FC4900-74A4-4C64-853B-8248B93CE3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BCE059-3488-41AD-BBD6-D7D4E1F26B3E}"/>
              </a:ext>
            </a:extLst>
          </p:cNvPr>
          <p:cNvSpPr>
            <a:spLocks noGrp="1"/>
          </p:cNvSpPr>
          <p:nvPr>
            <p:ph type="sldNum" sz="quarter" idx="12"/>
          </p:nvPr>
        </p:nvSpPr>
        <p:spPr/>
        <p:txBody>
          <a:bodyPr/>
          <a:lstStyle/>
          <a:p>
            <a:fld id="{9666D915-8068-494C-9FD8-5C1AB4AEEA1B}" type="slidenum">
              <a:rPr lang="en-IN" smtClean="0"/>
              <a:t>‹#›</a:t>
            </a:fld>
            <a:endParaRPr lang="en-IN"/>
          </a:p>
        </p:txBody>
      </p:sp>
    </p:spTree>
    <p:extLst>
      <p:ext uri="{BB962C8B-B14F-4D97-AF65-F5344CB8AC3E}">
        <p14:creationId xmlns:p14="http://schemas.microsoft.com/office/powerpoint/2010/main" val="423830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3E4B7-6FD4-403D-9600-11E187326D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4A37EAA-9033-4977-ACDB-22E8696F73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7A2BABC-B8DC-474A-8F1D-D3350ED84A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E23A79-7174-4D7C-BAF8-CB1A1C279C00}"/>
              </a:ext>
            </a:extLst>
          </p:cNvPr>
          <p:cNvSpPr>
            <a:spLocks noGrp="1"/>
          </p:cNvSpPr>
          <p:nvPr>
            <p:ph type="dt" sz="half" idx="10"/>
          </p:nvPr>
        </p:nvSpPr>
        <p:spPr/>
        <p:txBody>
          <a:bodyPr/>
          <a:lstStyle/>
          <a:p>
            <a:fld id="{6D87BC5F-B879-4398-8C88-CC65F3F7FC49}" type="datetimeFigureOut">
              <a:rPr lang="en-IN" smtClean="0"/>
              <a:t>05-06-2021</a:t>
            </a:fld>
            <a:endParaRPr lang="en-IN"/>
          </a:p>
        </p:txBody>
      </p:sp>
      <p:sp>
        <p:nvSpPr>
          <p:cNvPr id="6" name="Footer Placeholder 5">
            <a:extLst>
              <a:ext uri="{FF2B5EF4-FFF2-40B4-BE49-F238E27FC236}">
                <a16:creationId xmlns:a16="http://schemas.microsoft.com/office/drawing/2014/main" id="{F66397B2-8F9D-4352-A54F-F92A0CD95E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6F4425-FB96-4544-A3C3-6192736C9F64}"/>
              </a:ext>
            </a:extLst>
          </p:cNvPr>
          <p:cNvSpPr>
            <a:spLocks noGrp="1"/>
          </p:cNvSpPr>
          <p:nvPr>
            <p:ph type="sldNum" sz="quarter" idx="12"/>
          </p:nvPr>
        </p:nvSpPr>
        <p:spPr/>
        <p:txBody>
          <a:bodyPr/>
          <a:lstStyle/>
          <a:p>
            <a:fld id="{9666D915-8068-494C-9FD8-5C1AB4AEEA1B}" type="slidenum">
              <a:rPr lang="en-IN" smtClean="0"/>
              <a:t>‹#›</a:t>
            </a:fld>
            <a:endParaRPr lang="en-IN"/>
          </a:p>
        </p:txBody>
      </p:sp>
    </p:spTree>
    <p:extLst>
      <p:ext uri="{BB962C8B-B14F-4D97-AF65-F5344CB8AC3E}">
        <p14:creationId xmlns:p14="http://schemas.microsoft.com/office/powerpoint/2010/main" val="1531894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BA4F7C-8624-4865-AFFB-ACB85692C1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B1ADB5-FFA0-4EF3-B914-D3474AF08B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1985D0-9272-45EA-A6EE-8D5F6D1BF0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87BC5F-B879-4398-8C88-CC65F3F7FC49}" type="datetimeFigureOut">
              <a:rPr lang="en-IN" smtClean="0"/>
              <a:t>05-06-2021</a:t>
            </a:fld>
            <a:endParaRPr lang="en-IN"/>
          </a:p>
        </p:txBody>
      </p:sp>
      <p:sp>
        <p:nvSpPr>
          <p:cNvPr id="5" name="Footer Placeholder 4">
            <a:extLst>
              <a:ext uri="{FF2B5EF4-FFF2-40B4-BE49-F238E27FC236}">
                <a16:creationId xmlns:a16="http://schemas.microsoft.com/office/drawing/2014/main" id="{B99040A0-861A-4819-B644-D569F61194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D3B6DC9-54EF-427C-A962-7661647ED1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66D915-8068-494C-9FD8-5C1AB4AEEA1B}" type="slidenum">
              <a:rPr lang="en-IN" smtClean="0"/>
              <a:t>‹#›</a:t>
            </a:fld>
            <a:endParaRPr lang="en-IN"/>
          </a:p>
        </p:txBody>
      </p:sp>
    </p:spTree>
    <p:extLst>
      <p:ext uri="{BB962C8B-B14F-4D97-AF65-F5344CB8AC3E}">
        <p14:creationId xmlns:p14="http://schemas.microsoft.com/office/powerpoint/2010/main" val="1035205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5F260-2CCF-43C8-8D0E-A7497A7B6218}"/>
              </a:ext>
            </a:extLst>
          </p:cNvPr>
          <p:cNvSpPr>
            <a:spLocks noGrp="1"/>
          </p:cNvSpPr>
          <p:nvPr>
            <p:ph type="ctrTitle"/>
          </p:nvPr>
        </p:nvSpPr>
        <p:spPr>
          <a:xfrm>
            <a:off x="1524000" y="1855607"/>
            <a:ext cx="9144000" cy="1956280"/>
          </a:xfrm>
        </p:spPr>
        <p:txBody>
          <a:bodyPr>
            <a:normAutofit fontScale="90000"/>
          </a:bodyPr>
          <a:lstStyle/>
          <a:p>
            <a:br>
              <a:rPr lang="en-IN" sz="1800"/>
            </a:br>
            <a:br>
              <a:rPr lang="en-IN" sz="1800"/>
            </a:br>
            <a:br>
              <a:rPr lang="en-IN" sz="1800"/>
            </a:br>
            <a:br>
              <a:rPr lang="en-IN" sz="1800"/>
            </a:br>
            <a:br>
              <a:rPr lang="en-IN" sz="1800"/>
            </a:br>
            <a:br>
              <a:rPr lang="en-IN" sz="1800"/>
            </a:br>
            <a:br>
              <a:rPr lang="en-IN" sz="1800"/>
            </a:br>
            <a:r>
              <a:rPr lang="en-IN" sz="4000" b="1">
                <a:latin typeface="Times New Roman"/>
                <a:ea typeface="+mj-lt"/>
                <a:cs typeface="Times New Roman"/>
              </a:rPr>
              <a:t>CHARACTERIZING</a:t>
            </a:r>
            <a:r>
              <a:rPr lang="en-IN" sz="4000" b="1">
                <a:latin typeface="Times New Roman"/>
                <a:cs typeface="Times New Roman"/>
              </a:rPr>
              <a:t> DIABETES, DIET, OBESITY &amp; EXERCISE COMMENTS ON TWITTER</a:t>
            </a:r>
            <a:endParaRPr lang="en-IN" b="1">
              <a:latin typeface="Times New Roman"/>
              <a:cs typeface="Times New Roman"/>
            </a:endParaRPr>
          </a:p>
        </p:txBody>
      </p:sp>
      <p:sp>
        <p:nvSpPr>
          <p:cNvPr id="3" name="Subtitle 2">
            <a:extLst>
              <a:ext uri="{FF2B5EF4-FFF2-40B4-BE49-F238E27FC236}">
                <a16:creationId xmlns:a16="http://schemas.microsoft.com/office/drawing/2014/main" id="{9D5C8153-C62D-4FEB-949E-B5B3798E07D6}"/>
              </a:ext>
            </a:extLst>
          </p:cNvPr>
          <p:cNvSpPr>
            <a:spLocks noGrp="1"/>
          </p:cNvSpPr>
          <p:nvPr>
            <p:ph type="subTitle" idx="1"/>
          </p:nvPr>
        </p:nvSpPr>
        <p:spPr>
          <a:xfrm>
            <a:off x="1480868" y="4287984"/>
            <a:ext cx="9144000" cy="2029573"/>
          </a:xfrm>
        </p:spPr>
        <p:txBody>
          <a:bodyPr vert="horz" lIns="91440" tIns="45720" rIns="91440" bIns="45720" rtlCol="0" anchor="t">
            <a:normAutofit fontScale="85000" lnSpcReduction="20000"/>
          </a:bodyPr>
          <a:lstStyle/>
          <a:p>
            <a:pPr algn="l"/>
            <a:r>
              <a:rPr lang="en-IN" b="1">
                <a:latin typeface="Times New Roman"/>
                <a:cs typeface="Times New Roman"/>
              </a:rPr>
              <a:t>SUBMITTED BY:</a:t>
            </a:r>
            <a:r>
              <a:rPr lang="en-IN">
                <a:latin typeface="Times New Roman"/>
                <a:cs typeface="Times New Roman"/>
              </a:rPr>
              <a:t>                                                                 </a:t>
            </a:r>
            <a:r>
              <a:rPr lang="en-IN" b="1">
                <a:latin typeface="Times New Roman"/>
                <a:cs typeface="Times New Roman"/>
              </a:rPr>
              <a:t>SUBMITTED TO:</a:t>
            </a:r>
          </a:p>
          <a:p>
            <a:pPr algn="l"/>
            <a:r>
              <a:rPr lang="en-IN" err="1">
                <a:latin typeface="Times New Roman"/>
                <a:cs typeface="Times New Roman"/>
              </a:rPr>
              <a:t>Andhavaram</a:t>
            </a:r>
            <a:r>
              <a:rPr lang="en-IN">
                <a:latin typeface="Times New Roman"/>
                <a:cs typeface="Times New Roman"/>
              </a:rPr>
              <a:t> Mohan Sai(202IT002)                                      Dr. Sowmya Kamath</a:t>
            </a:r>
          </a:p>
          <a:p>
            <a:pPr algn="l"/>
            <a:r>
              <a:rPr lang="en-IN">
                <a:latin typeface="Times New Roman"/>
                <a:cs typeface="Times New Roman"/>
              </a:rPr>
              <a:t>Manaswita Datta(202IT011)</a:t>
            </a:r>
          </a:p>
          <a:p>
            <a:pPr algn="l"/>
            <a:r>
              <a:rPr lang="en-IN" err="1">
                <a:latin typeface="Times New Roman"/>
                <a:cs typeface="Times New Roman"/>
              </a:rPr>
              <a:t>S.S.S.Sabareesha</a:t>
            </a:r>
            <a:r>
              <a:rPr lang="en-IN">
                <a:latin typeface="Times New Roman"/>
                <a:cs typeface="Times New Roman"/>
              </a:rPr>
              <a:t>(202IT024)</a:t>
            </a:r>
          </a:p>
          <a:p>
            <a:pPr algn="l"/>
            <a:endParaRPr lang="en-IN">
              <a:latin typeface="Times New Roman"/>
              <a:cs typeface="Calibri" panose="020F0502020204030204"/>
            </a:endParaRPr>
          </a:p>
          <a:p>
            <a:r>
              <a:rPr lang="en-IN" b="1">
                <a:latin typeface="Times New Roman"/>
                <a:cs typeface="Times New Roman"/>
              </a:rPr>
              <a:t>Department of Information Technology, NITK, </a:t>
            </a:r>
            <a:r>
              <a:rPr lang="en-IN" b="1" err="1">
                <a:latin typeface="Times New Roman"/>
                <a:cs typeface="Times New Roman"/>
              </a:rPr>
              <a:t>Surathkal</a:t>
            </a:r>
            <a:endParaRPr lang="en-IN">
              <a:latin typeface="Times New Roman"/>
              <a:ea typeface="+mn-lt"/>
              <a:cs typeface="+mn-lt"/>
            </a:endParaRPr>
          </a:p>
          <a:p>
            <a:pPr algn="l"/>
            <a:endParaRPr lang="en-IN">
              <a:cs typeface="Calibri"/>
            </a:endParaRPr>
          </a:p>
        </p:txBody>
      </p:sp>
      <p:pic>
        <p:nvPicPr>
          <p:cNvPr id="5" name="Picture 5" descr="A picture containing text, white, dark&#10;&#10;Description automatically generated">
            <a:extLst>
              <a:ext uri="{FF2B5EF4-FFF2-40B4-BE49-F238E27FC236}">
                <a16:creationId xmlns:a16="http://schemas.microsoft.com/office/drawing/2014/main" id="{14F4C695-6CF0-446B-988C-5FB2391E0724}"/>
              </a:ext>
            </a:extLst>
          </p:cNvPr>
          <p:cNvPicPr>
            <a:picLocks noChangeAspect="1"/>
          </p:cNvPicPr>
          <p:nvPr/>
        </p:nvPicPr>
        <p:blipFill>
          <a:blip r:embed="rId2"/>
          <a:stretch>
            <a:fillRect/>
          </a:stretch>
        </p:blipFill>
        <p:spPr>
          <a:xfrm>
            <a:off x="5072443" y="166899"/>
            <a:ext cx="2052399" cy="1693622"/>
          </a:xfrm>
          <a:prstGeom prst="rect">
            <a:avLst/>
          </a:prstGeom>
        </p:spPr>
      </p:pic>
    </p:spTree>
    <p:extLst>
      <p:ext uri="{BB962C8B-B14F-4D97-AF65-F5344CB8AC3E}">
        <p14:creationId xmlns:p14="http://schemas.microsoft.com/office/powerpoint/2010/main" val="2057474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58A7B77-410F-4FFF-9BCE-DC302A4855BE}"/>
              </a:ext>
            </a:extLst>
          </p:cNvPr>
          <p:cNvSpPr>
            <a:spLocks noGrp="1"/>
          </p:cNvSpPr>
          <p:nvPr>
            <p:ph type="title"/>
          </p:nvPr>
        </p:nvSpPr>
        <p:spPr>
          <a:xfrm>
            <a:off x="958506" y="800392"/>
            <a:ext cx="10264697" cy="1212102"/>
          </a:xfrm>
        </p:spPr>
        <p:txBody>
          <a:bodyPr>
            <a:normAutofit/>
          </a:bodyPr>
          <a:lstStyle/>
          <a:p>
            <a:r>
              <a:rPr lang="en-IN" sz="4000">
                <a:solidFill>
                  <a:srgbClr val="FFFFFF"/>
                </a:solidFill>
                <a:latin typeface="Times New Roman"/>
                <a:ea typeface="+mj-lt"/>
                <a:cs typeface="+mj-lt"/>
              </a:rPr>
              <a:t>Steps for Topic Discovery</a:t>
            </a:r>
            <a:endParaRPr lang="en-IN" sz="4000">
              <a:solidFill>
                <a:srgbClr val="FFFFFF"/>
              </a:solidFill>
              <a:latin typeface="Times New Roman"/>
              <a:cs typeface="Calibri Light"/>
            </a:endParaRPr>
          </a:p>
        </p:txBody>
      </p:sp>
      <p:sp>
        <p:nvSpPr>
          <p:cNvPr id="3" name="Content Placeholder 2">
            <a:extLst>
              <a:ext uri="{FF2B5EF4-FFF2-40B4-BE49-F238E27FC236}">
                <a16:creationId xmlns:a16="http://schemas.microsoft.com/office/drawing/2014/main" id="{C297AABD-C866-4856-9226-84A2E213EA93}"/>
              </a:ext>
            </a:extLst>
          </p:cNvPr>
          <p:cNvSpPr>
            <a:spLocks noGrp="1"/>
          </p:cNvSpPr>
          <p:nvPr>
            <p:ph idx="1"/>
          </p:nvPr>
        </p:nvSpPr>
        <p:spPr>
          <a:xfrm>
            <a:off x="1353247" y="2720474"/>
            <a:ext cx="9708995" cy="3998493"/>
          </a:xfrm>
        </p:spPr>
        <p:txBody>
          <a:bodyPr vert="horz" lIns="91440" tIns="45720" rIns="91440" bIns="45720" rtlCol="0" anchor="ctr">
            <a:noAutofit/>
          </a:bodyPr>
          <a:lstStyle/>
          <a:p>
            <a:pPr marL="457200" indent="-457200" algn="just"/>
            <a:r>
              <a:rPr lang="en-US" sz="2400">
                <a:latin typeface="Times New Roman"/>
                <a:cs typeface="Calibri"/>
              </a:rPr>
              <a:t>Each</a:t>
            </a:r>
            <a:r>
              <a:rPr lang="en-US" sz="2400">
                <a:latin typeface="Times New Roman"/>
                <a:ea typeface="+mn-lt"/>
                <a:cs typeface="+mn-lt"/>
              </a:rPr>
              <a:t> document is just a collection of words or a “bag of words”. Thus, the order of the words and the grammatical role of the words are not considered in the model.</a:t>
            </a:r>
            <a:endParaRPr lang="en-US" sz="2400">
              <a:latin typeface="Times New Roman"/>
              <a:cs typeface="Times New Roman"/>
            </a:endParaRPr>
          </a:p>
          <a:p>
            <a:pPr marL="457200" indent="-457200" algn="just"/>
            <a:r>
              <a:rPr lang="en-US" sz="2400">
                <a:latin typeface="Times New Roman"/>
                <a:ea typeface="+mn-lt"/>
                <a:cs typeface="+mn-lt"/>
              </a:rPr>
              <a:t>Number of topics k is pre-decided.</a:t>
            </a:r>
          </a:p>
          <a:p>
            <a:pPr marL="457200" indent="-457200" algn="just"/>
            <a:r>
              <a:rPr lang="en-US" sz="2400">
                <a:latin typeface="Times New Roman"/>
                <a:ea typeface="+mn-lt"/>
                <a:cs typeface="+mn-lt"/>
              </a:rPr>
              <a:t>We can sort the words with respect to their probability score.</a:t>
            </a:r>
            <a:br>
              <a:rPr lang="en-US" sz="2400">
                <a:latin typeface="Times New Roman"/>
                <a:ea typeface="+mn-lt"/>
                <a:cs typeface="+mn-lt"/>
              </a:rPr>
            </a:br>
            <a:r>
              <a:rPr lang="en-US" sz="2400">
                <a:latin typeface="Times New Roman"/>
                <a:ea typeface="+mn-lt"/>
                <a:cs typeface="+mn-lt"/>
              </a:rPr>
              <a:t>The top </a:t>
            </a:r>
            <a:r>
              <a:rPr lang="en-US" sz="2400" i="1">
                <a:latin typeface="Times New Roman"/>
                <a:ea typeface="+mn-lt"/>
                <a:cs typeface="+mn-lt"/>
              </a:rPr>
              <a:t>x</a:t>
            </a:r>
            <a:r>
              <a:rPr lang="en-US" sz="2400">
                <a:latin typeface="Times New Roman"/>
                <a:ea typeface="+mn-lt"/>
                <a:cs typeface="+mn-lt"/>
              </a:rPr>
              <a:t> words </a:t>
            </a:r>
            <a:r>
              <a:rPr lang="en-US" sz="2400">
                <a:latin typeface="Times New Roman"/>
                <a:cs typeface="Calibri"/>
              </a:rPr>
              <a:t>are chosen from each topic to represent the topic. If </a:t>
            </a:r>
            <a:r>
              <a:rPr lang="en-US" sz="2400" i="1">
                <a:latin typeface="Times New Roman"/>
                <a:cs typeface="Calibri"/>
              </a:rPr>
              <a:t>x</a:t>
            </a:r>
            <a:r>
              <a:rPr lang="en-US" sz="2400">
                <a:latin typeface="Times New Roman"/>
                <a:cs typeface="Calibri"/>
              </a:rPr>
              <a:t> = 10, we’ll sort all the words in topic1 based on their score and take the top 10 words to represent the topic.</a:t>
            </a:r>
            <a:endParaRPr lang="en-US" sz="2400">
              <a:latin typeface="Times New Roman"/>
              <a:ea typeface="+mn-lt"/>
              <a:cs typeface="+mn-lt"/>
            </a:endParaRPr>
          </a:p>
          <a:p>
            <a:pPr algn="just"/>
            <a:endParaRPr lang="en-IN" sz="2400">
              <a:cs typeface="Calibri"/>
            </a:endParaRPr>
          </a:p>
        </p:txBody>
      </p:sp>
    </p:spTree>
    <p:extLst>
      <p:ext uri="{BB962C8B-B14F-4D97-AF65-F5344CB8AC3E}">
        <p14:creationId xmlns:p14="http://schemas.microsoft.com/office/powerpoint/2010/main" val="525543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58A7B77-410F-4FFF-9BCE-DC302A4855BE}"/>
              </a:ext>
            </a:extLst>
          </p:cNvPr>
          <p:cNvSpPr>
            <a:spLocks noGrp="1"/>
          </p:cNvSpPr>
          <p:nvPr>
            <p:ph type="title"/>
          </p:nvPr>
        </p:nvSpPr>
        <p:spPr>
          <a:xfrm>
            <a:off x="958506" y="800392"/>
            <a:ext cx="10264697" cy="1212102"/>
          </a:xfrm>
        </p:spPr>
        <p:txBody>
          <a:bodyPr>
            <a:normAutofit/>
          </a:bodyPr>
          <a:lstStyle/>
          <a:p>
            <a:r>
              <a:rPr lang="en-IN" sz="4000">
                <a:solidFill>
                  <a:srgbClr val="FFFFFF"/>
                </a:solidFill>
                <a:latin typeface="Times New Roman"/>
                <a:ea typeface="+mj-lt"/>
                <a:cs typeface="+mj-lt"/>
              </a:rPr>
              <a:t>Latent Dirichlet Allocation </a:t>
            </a:r>
            <a:endParaRPr lang="en-US"/>
          </a:p>
        </p:txBody>
      </p:sp>
      <p:sp>
        <p:nvSpPr>
          <p:cNvPr id="3" name="Content Placeholder 2">
            <a:extLst>
              <a:ext uri="{FF2B5EF4-FFF2-40B4-BE49-F238E27FC236}">
                <a16:creationId xmlns:a16="http://schemas.microsoft.com/office/drawing/2014/main" id="{C297AABD-C866-4856-9226-84A2E213EA93}"/>
              </a:ext>
            </a:extLst>
          </p:cNvPr>
          <p:cNvSpPr>
            <a:spLocks noGrp="1"/>
          </p:cNvSpPr>
          <p:nvPr>
            <p:ph idx="1"/>
          </p:nvPr>
        </p:nvSpPr>
        <p:spPr>
          <a:xfrm>
            <a:off x="1338870" y="2979266"/>
            <a:ext cx="9708995" cy="3797210"/>
          </a:xfrm>
        </p:spPr>
        <p:txBody>
          <a:bodyPr vert="horz" lIns="91440" tIns="45720" rIns="91440" bIns="45720" rtlCol="0" anchor="ctr">
            <a:noAutofit/>
          </a:bodyPr>
          <a:lstStyle/>
          <a:p>
            <a:pPr algn="just">
              <a:buNone/>
            </a:pPr>
            <a:r>
              <a:rPr lang="en-US" sz="2400">
                <a:latin typeface="Times New Roman"/>
                <a:ea typeface="+mn-lt"/>
                <a:cs typeface="+mn-lt"/>
              </a:rPr>
              <a:t>•Latent Dirichlet Allocation(LDA) uses Dirichlet priors for the document-topic and word-topic distributions, lending itself to better generalization.</a:t>
            </a:r>
            <a:endParaRPr lang="en-US" sz="2400">
              <a:latin typeface="Times New Roman"/>
              <a:cs typeface="Times New Roman"/>
            </a:endParaRPr>
          </a:p>
          <a:p>
            <a:pPr algn="just">
              <a:buNone/>
            </a:pPr>
            <a:r>
              <a:rPr lang="en-US" sz="2400">
                <a:latin typeface="Times New Roman"/>
                <a:ea typeface="+mn-lt"/>
                <a:cs typeface="+mn-lt"/>
              </a:rPr>
              <a:t>•Aim of LDA is to find topics a document belongs to, based on the words in it.</a:t>
            </a:r>
            <a:endParaRPr lang="en-US" sz="2400">
              <a:latin typeface="Times New Roman"/>
              <a:cs typeface="Calibri"/>
            </a:endParaRPr>
          </a:p>
          <a:p>
            <a:pPr algn="just"/>
            <a:r>
              <a:rPr lang="en-US" sz="2400">
                <a:latin typeface="Times New Roman"/>
                <a:ea typeface="+mn-lt"/>
                <a:cs typeface="+mn-lt"/>
              </a:rPr>
              <a:t>LDA considers corpus is made up of multiple topics, those topics which then generate words based on the probability distribution.</a:t>
            </a:r>
            <a:endParaRPr lang="en-US" sz="2400">
              <a:latin typeface="Times New Roman"/>
              <a:ea typeface="+mn-lt"/>
              <a:cs typeface="Times New Roman"/>
            </a:endParaRPr>
          </a:p>
          <a:p>
            <a:pPr algn="just"/>
            <a:r>
              <a:rPr lang="en-US" sz="2400">
                <a:latin typeface="Times New Roman"/>
                <a:ea typeface="+mn-lt"/>
                <a:cs typeface="+mn-lt"/>
              </a:rPr>
              <a:t>LDA is an effective computational linguistics model for discovering topics in a corpus.</a:t>
            </a:r>
            <a:endParaRPr lang="en-US" sz="2400">
              <a:latin typeface="Times New Roman"/>
              <a:cs typeface="Times New Roman"/>
            </a:endParaRPr>
          </a:p>
          <a:p>
            <a:pPr algn="just"/>
            <a:r>
              <a:rPr lang="en-US" sz="2400">
                <a:latin typeface="Times New Roman"/>
                <a:ea typeface="+mn-lt"/>
                <a:cs typeface="+mn-lt"/>
              </a:rPr>
              <a:t>Used the mallet implementation of LDA.</a:t>
            </a:r>
            <a:endParaRPr lang="en-US">
              <a:latin typeface="Times New Roman"/>
              <a:cs typeface="Times New Roman"/>
            </a:endParaRPr>
          </a:p>
          <a:p>
            <a:pPr marL="0" indent="0" algn="just">
              <a:buNone/>
            </a:pPr>
            <a:endParaRPr lang="en-US" sz="2400">
              <a:latin typeface="Times New Roman"/>
              <a:ea typeface="+mn-lt"/>
              <a:cs typeface="+mn-lt"/>
            </a:endParaRPr>
          </a:p>
          <a:p>
            <a:pPr algn="just"/>
            <a:endParaRPr lang="en-IN" sz="2400">
              <a:cs typeface="Calibri"/>
            </a:endParaRPr>
          </a:p>
        </p:txBody>
      </p:sp>
    </p:spTree>
    <p:extLst>
      <p:ext uri="{BB962C8B-B14F-4D97-AF65-F5344CB8AC3E}">
        <p14:creationId xmlns:p14="http://schemas.microsoft.com/office/powerpoint/2010/main" val="2457865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E198A5F-5F34-4B44-98E2-D950841CFC44}"/>
              </a:ext>
            </a:extLst>
          </p:cNvPr>
          <p:cNvSpPr>
            <a:spLocks noGrp="1"/>
          </p:cNvSpPr>
          <p:nvPr>
            <p:ph type="title"/>
          </p:nvPr>
        </p:nvSpPr>
        <p:spPr>
          <a:xfrm>
            <a:off x="958506" y="800392"/>
            <a:ext cx="10264697" cy="1212102"/>
          </a:xfrm>
        </p:spPr>
        <p:txBody>
          <a:bodyPr>
            <a:normAutofit/>
          </a:bodyPr>
          <a:lstStyle/>
          <a:p>
            <a:r>
              <a:rPr lang="en-IN" sz="4000">
                <a:solidFill>
                  <a:srgbClr val="FFFFFF"/>
                </a:solidFill>
                <a:latin typeface="Times New Roman"/>
                <a:cs typeface="Calibri Light"/>
              </a:rPr>
              <a:t>Latent Dirichlet Allocation (2)</a:t>
            </a:r>
            <a:endParaRPr lang="en-US">
              <a:latin typeface="Times New Roman"/>
            </a:endParaRPr>
          </a:p>
        </p:txBody>
      </p:sp>
      <p:sp>
        <p:nvSpPr>
          <p:cNvPr id="3" name="Content Placeholder 2">
            <a:extLst>
              <a:ext uri="{FF2B5EF4-FFF2-40B4-BE49-F238E27FC236}">
                <a16:creationId xmlns:a16="http://schemas.microsoft.com/office/drawing/2014/main" id="{120B7FB8-1CC3-4ED2-8274-21BB82CD7AAD}"/>
              </a:ext>
            </a:extLst>
          </p:cNvPr>
          <p:cNvSpPr>
            <a:spLocks noGrp="1"/>
          </p:cNvSpPr>
          <p:nvPr>
            <p:ph idx="1"/>
          </p:nvPr>
        </p:nvSpPr>
        <p:spPr>
          <a:xfrm>
            <a:off x="1353247" y="2603997"/>
            <a:ext cx="9708995" cy="3940984"/>
          </a:xfrm>
        </p:spPr>
        <p:txBody>
          <a:bodyPr vert="horz" lIns="91440" tIns="45720" rIns="91440" bIns="45720" rtlCol="0" anchor="ctr">
            <a:noAutofit/>
          </a:bodyPr>
          <a:lstStyle/>
          <a:p>
            <a:pPr marL="0" indent="0">
              <a:buNone/>
            </a:pPr>
            <a:endParaRPr lang="en-US"/>
          </a:p>
          <a:p>
            <a:pPr algn="just"/>
            <a:r>
              <a:rPr lang="en-US" sz="2400" b="1" u="sng">
                <a:ea typeface="+mn-lt"/>
                <a:cs typeface="+mn-lt"/>
              </a:rPr>
              <a:t>Steps for LDA:</a:t>
            </a:r>
            <a:endParaRPr lang="en-US"/>
          </a:p>
          <a:p>
            <a:pPr algn="just"/>
            <a:r>
              <a:rPr lang="en-US" sz="2400">
                <a:latin typeface="Times New Roman"/>
                <a:ea typeface="+mn-lt"/>
                <a:cs typeface="+mn-lt"/>
              </a:rPr>
              <a:t>The processed data is lemmatized keeping only noun, adjective, verb using spacy.</a:t>
            </a:r>
          </a:p>
          <a:p>
            <a:pPr algn="just"/>
            <a:r>
              <a:rPr lang="en-US" sz="2400">
                <a:latin typeface="Times New Roman"/>
                <a:ea typeface="+mn-lt"/>
                <a:cs typeface="+mn-lt"/>
              </a:rPr>
              <a:t>Using this lemmatized tokens, we form a dictionary and document term matrix.</a:t>
            </a:r>
          </a:p>
          <a:p>
            <a:pPr algn="just"/>
            <a:r>
              <a:rPr lang="en-US" sz="2400">
                <a:latin typeface="Times New Roman"/>
                <a:ea typeface="+mn-lt"/>
                <a:cs typeface="+mn-lt"/>
              </a:rPr>
              <a:t>This dictionary and document term matrix is inserted into the mallet LDA model.</a:t>
            </a:r>
            <a:endParaRPr lang="en-US" sz="2400">
              <a:latin typeface="Times New Roman"/>
              <a:cs typeface="Calibri"/>
            </a:endParaRPr>
          </a:p>
          <a:p>
            <a:pPr algn="just"/>
            <a:r>
              <a:rPr lang="en-US" sz="2400">
                <a:latin typeface="Times New Roman"/>
                <a:ea typeface="+mn-lt"/>
                <a:cs typeface="+mn-lt"/>
              </a:rPr>
              <a:t>Initially, no. of topics provided to the model is 20 which gives us a coherence score of 0.3503. </a:t>
            </a:r>
            <a:endParaRPr lang="en-US" sz="2400">
              <a:latin typeface="Times New Roman"/>
              <a:cs typeface="Calibri"/>
            </a:endParaRPr>
          </a:p>
          <a:p>
            <a:pPr algn="just"/>
            <a:r>
              <a:rPr lang="en-US" sz="2400">
                <a:latin typeface="Times New Roman"/>
                <a:cs typeface="Calibri"/>
              </a:rPr>
              <a:t>Optimal no. of topics for the LDA is 292 with coherence score of 0.5473.</a:t>
            </a:r>
            <a:endParaRPr lang="en-US" sz="2400">
              <a:latin typeface="Times New Roman"/>
              <a:cs typeface="Times New Roman"/>
            </a:endParaRPr>
          </a:p>
          <a:p>
            <a:pPr algn="just"/>
            <a:endParaRPr lang="en-US" sz="2400">
              <a:latin typeface="Times New Roman"/>
              <a:cs typeface="Calibri"/>
            </a:endParaRPr>
          </a:p>
          <a:p>
            <a:pPr lvl="1"/>
            <a:endParaRPr lang="en-US">
              <a:latin typeface="Times New Roman"/>
              <a:cs typeface="Calibri"/>
            </a:endParaRPr>
          </a:p>
          <a:p>
            <a:pPr marL="457200" lvl="1" indent="0">
              <a:buNone/>
            </a:pPr>
            <a:endParaRPr lang="en-US">
              <a:latin typeface="Times New Roman"/>
              <a:cs typeface="Calibri"/>
            </a:endParaRPr>
          </a:p>
        </p:txBody>
      </p:sp>
    </p:spTree>
    <p:extLst>
      <p:ext uri="{BB962C8B-B14F-4D97-AF65-F5344CB8AC3E}">
        <p14:creationId xmlns:p14="http://schemas.microsoft.com/office/powerpoint/2010/main" val="2635087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BA4130F-BBF0-4D1F-9EA6-9EB23FA87A2F}"/>
              </a:ext>
            </a:extLst>
          </p:cNvPr>
          <p:cNvSpPr>
            <a:spLocks noGrp="1"/>
          </p:cNvSpPr>
          <p:nvPr>
            <p:ph type="title"/>
          </p:nvPr>
        </p:nvSpPr>
        <p:spPr>
          <a:xfrm>
            <a:off x="958506" y="800392"/>
            <a:ext cx="10264697" cy="1212102"/>
          </a:xfrm>
        </p:spPr>
        <p:txBody>
          <a:bodyPr>
            <a:normAutofit/>
          </a:bodyPr>
          <a:lstStyle/>
          <a:p>
            <a:r>
              <a:rPr lang="en-IN" sz="4000">
                <a:solidFill>
                  <a:srgbClr val="FFFFFF"/>
                </a:solidFill>
                <a:latin typeface="Times New Roman"/>
                <a:cs typeface="Times New Roman"/>
              </a:rPr>
              <a:t>Innovation: Latent Semantic Analysis</a:t>
            </a:r>
          </a:p>
        </p:txBody>
      </p:sp>
      <p:sp>
        <p:nvSpPr>
          <p:cNvPr id="3" name="Content Placeholder 2">
            <a:extLst>
              <a:ext uri="{FF2B5EF4-FFF2-40B4-BE49-F238E27FC236}">
                <a16:creationId xmlns:a16="http://schemas.microsoft.com/office/drawing/2014/main" id="{9CF409F3-AFC7-45C2-B3D2-87E0A24C3A06}"/>
              </a:ext>
            </a:extLst>
          </p:cNvPr>
          <p:cNvSpPr>
            <a:spLocks noGrp="1"/>
          </p:cNvSpPr>
          <p:nvPr>
            <p:ph idx="1"/>
          </p:nvPr>
        </p:nvSpPr>
        <p:spPr>
          <a:xfrm>
            <a:off x="1367624" y="1683613"/>
            <a:ext cx="9708995" cy="4895913"/>
          </a:xfrm>
        </p:spPr>
        <p:txBody>
          <a:bodyPr vert="horz" lIns="91440" tIns="45720" rIns="91440" bIns="45720" rtlCol="0" anchor="ctr">
            <a:normAutofit/>
          </a:bodyPr>
          <a:lstStyle/>
          <a:p>
            <a:pPr algn="just"/>
            <a:r>
              <a:rPr lang="en-IN" sz="2400">
                <a:latin typeface="Times New Roman"/>
                <a:ea typeface="+mn-lt"/>
                <a:cs typeface="+mn-lt"/>
              </a:rPr>
              <a:t>LSA, which is also used for Topic Modelling is a technique in NLP, especially in distributional semantics. It analyses the relationship between a set of documents and the terms these documents contain.</a:t>
            </a:r>
            <a:endParaRPr lang="en-IN" sz="2400">
              <a:latin typeface="Times New Roman"/>
              <a:cs typeface="Calibri"/>
            </a:endParaRPr>
          </a:p>
          <a:p>
            <a:pPr algn="just"/>
            <a:r>
              <a:rPr lang="en-IN" sz="2400">
                <a:latin typeface="Times New Roman"/>
                <a:ea typeface="+mn-lt"/>
                <a:cs typeface="+mn-lt"/>
              </a:rPr>
              <a:t>LSA (Latent Semantic Analysis) uses bag of word(</a:t>
            </a:r>
            <a:r>
              <a:rPr lang="en-IN" sz="2400" err="1">
                <a:latin typeface="Times New Roman"/>
                <a:ea typeface="+mn-lt"/>
                <a:cs typeface="+mn-lt"/>
              </a:rPr>
              <a:t>BoW</a:t>
            </a:r>
            <a:r>
              <a:rPr lang="en-IN" sz="2400">
                <a:latin typeface="Times New Roman"/>
                <a:ea typeface="+mn-lt"/>
                <a:cs typeface="+mn-lt"/>
              </a:rPr>
              <a:t>) model, which results in a term-document matrix(occurrence of terms in a document). Rows represent terms and columns represent documents. </a:t>
            </a:r>
          </a:p>
          <a:p>
            <a:pPr algn="just"/>
            <a:r>
              <a:rPr lang="en-IN" sz="2400">
                <a:latin typeface="Times New Roman"/>
                <a:ea typeface="+mn-lt"/>
                <a:cs typeface="+mn-lt"/>
              </a:rPr>
              <a:t>LSA learns latent topics by performing a matrix decomposition on the document-term matrix using Singular value decomposition. LSA is typically used as a dimension reduction or noise reducing technique.</a:t>
            </a:r>
            <a:endParaRPr lang="en-IN" sz="2400">
              <a:latin typeface="Times New Roman"/>
              <a:cs typeface="Calibri"/>
            </a:endParaRPr>
          </a:p>
        </p:txBody>
      </p:sp>
    </p:spTree>
    <p:extLst>
      <p:ext uri="{BB962C8B-B14F-4D97-AF65-F5344CB8AC3E}">
        <p14:creationId xmlns:p14="http://schemas.microsoft.com/office/powerpoint/2010/main" val="4215950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BA4130F-BBF0-4D1F-9EA6-9EB23FA87A2F}"/>
              </a:ext>
            </a:extLst>
          </p:cNvPr>
          <p:cNvSpPr>
            <a:spLocks noGrp="1"/>
          </p:cNvSpPr>
          <p:nvPr>
            <p:ph type="title"/>
          </p:nvPr>
        </p:nvSpPr>
        <p:spPr>
          <a:xfrm>
            <a:off x="958506" y="800392"/>
            <a:ext cx="10264697" cy="1212102"/>
          </a:xfrm>
        </p:spPr>
        <p:txBody>
          <a:bodyPr>
            <a:normAutofit/>
          </a:bodyPr>
          <a:lstStyle/>
          <a:p>
            <a:r>
              <a:rPr lang="en-IN" sz="4000">
                <a:solidFill>
                  <a:srgbClr val="FFFFFF"/>
                </a:solidFill>
                <a:latin typeface="Times New Roman"/>
                <a:cs typeface="Times New Roman"/>
              </a:rPr>
              <a:t>Latent Semantic Analysis(2)</a:t>
            </a:r>
          </a:p>
        </p:txBody>
      </p:sp>
      <p:sp>
        <p:nvSpPr>
          <p:cNvPr id="3" name="Content Placeholder 2">
            <a:extLst>
              <a:ext uri="{FF2B5EF4-FFF2-40B4-BE49-F238E27FC236}">
                <a16:creationId xmlns:a16="http://schemas.microsoft.com/office/drawing/2014/main" id="{9CF409F3-AFC7-45C2-B3D2-87E0A24C3A06}"/>
              </a:ext>
            </a:extLst>
          </p:cNvPr>
          <p:cNvSpPr>
            <a:spLocks noGrp="1"/>
          </p:cNvSpPr>
          <p:nvPr>
            <p:ph idx="1"/>
          </p:nvPr>
        </p:nvSpPr>
        <p:spPr>
          <a:xfrm>
            <a:off x="1367624" y="2385455"/>
            <a:ext cx="9708995" cy="4194071"/>
          </a:xfrm>
        </p:spPr>
        <p:txBody>
          <a:bodyPr vert="horz" lIns="91440" tIns="45720" rIns="91440" bIns="45720" rtlCol="0" anchor="ctr">
            <a:normAutofit/>
          </a:bodyPr>
          <a:lstStyle/>
          <a:p>
            <a:pPr algn="just"/>
            <a:r>
              <a:rPr lang="en-IN" sz="2400">
                <a:latin typeface="Times New Roman"/>
                <a:ea typeface="+mn-lt"/>
                <a:cs typeface="+mn-lt"/>
              </a:rPr>
              <a:t>The main challenge is that the matrix is very sparse (or high dimension) and noisy (or include lots of low frequency word). So truncated SVD is adopted to reduce dimension.</a:t>
            </a:r>
          </a:p>
          <a:p>
            <a:pPr algn="just"/>
            <a:r>
              <a:rPr lang="en-IN" sz="2400">
                <a:latin typeface="Times New Roman"/>
                <a:ea typeface="+mn-lt"/>
                <a:cs typeface="+mn-lt"/>
              </a:rPr>
              <a:t>The idea of SVD is finding the most valuable information and using lower dimension t to represent same thing.</a:t>
            </a:r>
          </a:p>
          <a:p>
            <a:pPr algn="just"/>
            <a:r>
              <a:rPr lang="en-US" sz="2400">
                <a:latin typeface="Times New Roman"/>
                <a:ea typeface="+mn-lt"/>
                <a:cs typeface="Times New Roman"/>
              </a:rPr>
              <a:t>This dictionary and document term matrix is inserted into the LSA model.</a:t>
            </a:r>
            <a:endParaRPr lang="en-US" sz="2400">
              <a:ea typeface="+mn-lt"/>
              <a:cs typeface="+mn-lt"/>
            </a:endParaRPr>
          </a:p>
          <a:p>
            <a:pPr algn="just"/>
            <a:r>
              <a:rPr lang="en-US" sz="2400">
                <a:latin typeface="Times New Roman"/>
                <a:ea typeface="+mn-lt"/>
                <a:cs typeface="Times New Roman"/>
              </a:rPr>
              <a:t>Initially, no. of topics provided to the model is 20 which gives us a coherence score of 0.2342. </a:t>
            </a:r>
            <a:endParaRPr lang="en-US" sz="2400">
              <a:ea typeface="+mn-lt"/>
              <a:cs typeface="+mn-lt"/>
            </a:endParaRPr>
          </a:p>
          <a:p>
            <a:pPr algn="just"/>
            <a:r>
              <a:rPr lang="en-US" sz="2400">
                <a:latin typeface="Times New Roman"/>
                <a:ea typeface="+mn-lt"/>
                <a:cs typeface="Times New Roman"/>
              </a:rPr>
              <a:t>Optimal no. of topics for the LSA is 292 with coherence score of 0.4235.</a:t>
            </a:r>
            <a:endParaRPr lang="en-US" sz="2400">
              <a:ea typeface="+mn-lt"/>
              <a:cs typeface="+mn-lt"/>
            </a:endParaRPr>
          </a:p>
          <a:p>
            <a:pPr algn="just"/>
            <a:endParaRPr lang="en-IN" sz="2400">
              <a:ea typeface="+mn-lt"/>
              <a:cs typeface="+mn-lt"/>
            </a:endParaRPr>
          </a:p>
        </p:txBody>
      </p:sp>
    </p:spTree>
    <p:extLst>
      <p:ext uri="{BB962C8B-B14F-4D97-AF65-F5344CB8AC3E}">
        <p14:creationId xmlns:p14="http://schemas.microsoft.com/office/powerpoint/2010/main" val="921389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BA4130F-BBF0-4D1F-9EA6-9EB23FA87A2F}"/>
              </a:ext>
            </a:extLst>
          </p:cNvPr>
          <p:cNvSpPr>
            <a:spLocks noGrp="1"/>
          </p:cNvSpPr>
          <p:nvPr>
            <p:ph type="title"/>
          </p:nvPr>
        </p:nvSpPr>
        <p:spPr>
          <a:xfrm>
            <a:off x="958506" y="800392"/>
            <a:ext cx="10264697" cy="1212102"/>
          </a:xfrm>
        </p:spPr>
        <p:txBody>
          <a:bodyPr>
            <a:normAutofit/>
          </a:bodyPr>
          <a:lstStyle/>
          <a:p>
            <a:r>
              <a:rPr lang="en-IN" sz="4000">
                <a:solidFill>
                  <a:schemeClr val="bg1"/>
                </a:solidFill>
                <a:latin typeface="Times New Roman"/>
                <a:ea typeface="+mj-lt"/>
                <a:cs typeface="+mj-lt"/>
              </a:rPr>
              <a:t>Linguistic Inquiry and Word Count</a:t>
            </a:r>
            <a:endParaRPr lang="en-US">
              <a:solidFill>
                <a:schemeClr val="bg1"/>
              </a:solidFill>
              <a:latin typeface="Times New Roman"/>
            </a:endParaRPr>
          </a:p>
        </p:txBody>
      </p:sp>
      <p:sp>
        <p:nvSpPr>
          <p:cNvPr id="3" name="Content Placeholder 2">
            <a:extLst>
              <a:ext uri="{FF2B5EF4-FFF2-40B4-BE49-F238E27FC236}">
                <a16:creationId xmlns:a16="http://schemas.microsoft.com/office/drawing/2014/main" id="{9CF409F3-AFC7-45C2-B3D2-87E0A24C3A06}"/>
              </a:ext>
            </a:extLst>
          </p:cNvPr>
          <p:cNvSpPr>
            <a:spLocks noGrp="1"/>
          </p:cNvSpPr>
          <p:nvPr>
            <p:ph idx="1"/>
          </p:nvPr>
        </p:nvSpPr>
        <p:spPr>
          <a:xfrm>
            <a:off x="1367624" y="1683613"/>
            <a:ext cx="9708995" cy="4895913"/>
          </a:xfrm>
        </p:spPr>
        <p:txBody>
          <a:bodyPr vert="horz" lIns="91440" tIns="45720" rIns="91440" bIns="45720" rtlCol="0" anchor="ctr">
            <a:normAutofit/>
          </a:bodyPr>
          <a:lstStyle/>
          <a:p>
            <a:pPr marL="0" indent="0" algn="just">
              <a:buNone/>
            </a:pPr>
            <a:endParaRPr lang="en-IN" sz="2400">
              <a:cs typeface="Calibri"/>
            </a:endParaRPr>
          </a:p>
          <a:p>
            <a:pPr algn="just"/>
            <a:r>
              <a:rPr lang="en-IN" sz="2400">
                <a:latin typeface="Times New Roman"/>
                <a:ea typeface="+mn-lt"/>
                <a:cs typeface="+mn-lt"/>
              </a:rPr>
              <a:t>Topic content analysis is used to determine the presence of certain words, themes, or concepts within some given qualitative data.</a:t>
            </a:r>
          </a:p>
          <a:p>
            <a:pPr algn="just"/>
            <a:r>
              <a:rPr lang="en-IN" sz="2400">
                <a:latin typeface="Times New Roman"/>
                <a:ea typeface="+mn-lt"/>
                <a:cs typeface="+mn-lt"/>
              </a:rPr>
              <a:t>Linguistic Inquiry and Word Count (LIWC) is a linguistics analysis tool that reveals thoughts, feelings, personality, and motivations in a corpus.</a:t>
            </a:r>
            <a:endParaRPr lang="en-IN" sz="2400">
              <a:latin typeface="Times New Roman"/>
              <a:cs typeface="Times New Roman"/>
            </a:endParaRPr>
          </a:p>
          <a:p>
            <a:pPr algn="just"/>
            <a:r>
              <a:rPr lang="en-IN" sz="2400">
                <a:latin typeface="Times New Roman"/>
                <a:ea typeface="+mn-lt"/>
                <a:cs typeface="+mn-lt"/>
              </a:rPr>
              <a:t>LIWC has a health-related dictionary that can help to find whether a topic contains words associated with health.</a:t>
            </a:r>
          </a:p>
          <a:p>
            <a:pPr algn="just"/>
            <a:r>
              <a:rPr lang="en-IN" sz="2400">
                <a:latin typeface="Times New Roman"/>
                <a:cs typeface="Calibri" panose="020F0502020204030204"/>
              </a:rPr>
              <a:t>We are using LIWC2015 in this project, which is considered as the best  standard in computerized text analysis.</a:t>
            </a:r>
            <a:r>
              <a:rPr lang="en-IN" sz="2400">
                <a:cs typeface="Calibri" panose="020F0502020204030204"/>
              </a:rPr>
              <a:t> </a:t>
            </a:r>
          </a:p>
        </p:txBody>
      </p:sp>
    </p:spTree>
    <p:extLst>
      <p:ext uri="{BB962C8B-B14F-4D97-AF65-F5344CB8AC3E}">
        <p14:creationId xmlns:p14="http://schemas.microsoft.com/office/powerpoint/2010/main" val="4204379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304EA80-7FD3-4FB8-A091-43BED0580941}"/>
              </a:ext>
            </a:extLst>
          </p:cNvPr>
          <p:cNvSpPr>
            <a:spLocks noGrp="1"/>
          </p:cNvSpPr>
          <p:nvPr>
            <p:ph type="title"/>
          </p:nvPr>
        </p:nvSpPr>
        <p:spPr>
          <a:xfrm>
            <a:off x="958506" y="800392"/>
            <a:ext cx="10264697" cy="1212102"/>
          </a:xfrm>
        </p:spPr>
        <p:txBody>
          <a:bodyPr>
            <a:normAutofit/>
          </a:bodyPr>
          <a:lstStyle/>
          <a:p>
            <a:r>
              <a:rPr lang="en-US" sz="4000">
                <a:solidFill>
                  <a:srgbClr val="FFFFFF"/>
                </a:solidFill>
                <a:latin typeface="Times New Roman"/>
                <a:cs typeface="Calibri Light"/>
              </a:rPr>
              <a:t>Results and Analysis</a:t>
            </a:r>
          </a:p>
        </p:txBody>
      </p:sp>
      <p:sp>
        <p:nvSpPr>
          <p:cNvPr id="3" name="Content Placeholder 2">
            <a:extLst>
              <a:ext uri="{FF2B5EF4-FFF2-40B4-BE49-F238E27FC236}">
                <a16:creationId xmlns:a16="http://schemas.microsoft.com/office/drawing/2014/main" id="{7B7E6481-928A-4E90-85EB-AFA433A1D8E7}"/>
              </a:ext>
            </a:extLst>
          </p:cNvPr>
          <p:cNvSpPr>
            <a:spLocks noGrp="1"/>
          </p:cNvSpPr>
          <p:nvPr>
            <p:ph idx="1"/>
          </p:nvPr>
        </p:nvSpPr>
        <p:spPr>
          <a:xfrm>
            <a:off x="1367624" y="120930"/>
            <a:ext cx="9708995" cy="5936679"/>
          </a:xfrm>
        </p:spPr>
        <p:txBody>
          <a:bodyPr anchor="ctr">
            <a:normAutofit/>
          </a:bodyPr>
          <a:lstStyle/>
          <a:p>
            <a:pPr algn="just"/>
            <a:r>
              <a:rPr lang="en-US" sz="2400" b="1" u="sng">
                <a:latin typeface="Times New Roman"/>
                <a:cs typeface="Calibri"/>
              </a:rPr>
              <a:t>Snippet of topics from the topic modelling: </a:t>
            </a:r>
            <a:r>
              <a:rPr lang="en-US" sz="2400">
                <a:latin typeface="Times New Roman"/>
                <a:cs typeface="Calibri"/>
              </a:rPr>
              <a:t>The optimal topics obtained from the Topic modelling techniques which can also be used to calculate the correlation between the topics.</a:t>
            </a:r>
            <a:endParaRPr lang="en-US" sz="2400" b="1" u="sng">
              <a:latin typeface="Times New Roman"/>
              <a:cs typeface="Calibri"/>
            </a:endParaRPr>
          </a:p>
          <a:p>
            <a:pPr algn="just"/>
            <a:endParaRPr lang="en-US" sz="2400" b="1" u="sng">
              <a:latin typeface="Times New Roman"/>
              <a:cs typeface="Calibri"/>
            </a:endParaRPr>
          </a:p>
        </p:txBody>
      </p:sp>
      <p:pic>
        <p:nvPicPr>
          <p:cNvPr id="5" name="Picture 5" descr="Text, letter&#10;&#10;Description automatically generated">
            <a:extLst>
              <a:ext uri="{FF2B5EF4-FFF2-40B4-BE49-F238E27FC236}">
                <a16:creationId xmlns:a16="http://schemas.microsoft.com/office/drawing/2014/main" id="{8E3E2368-75D3-48C8-8360-0CF19458FD83}"/>
              </a:ext>
            </a:extLst>
          </p:cNvPr>
          <p:cNvPicPr>
            <a:picLocks noChangeAspect="1"/>
          </p:cNvPicPr>
          <p:nvPr/>
        </p:nvPicPr>
        <p:blipFill>
          <a:blip r:embed="rId2"/>
          <a:stretch>
            <a:fillRect/>
          </a:stretch>
        </p:blipFill>
        <p:spPr>
          <a:xfrm>
            <a:off x="2475210" y="3425165"/>
            <a:ext cx="6928979" cy="3051003"/>
          </a:xfrm>
          <a:prstGeom prst="rect">
            <a:avLst/>
          </a:prstGeom>
        </p:spPr>
      </p:pic>
    </p:spTree>
    <p:extLst>
      <p:ext uri="{BB962C8B-B14F-4D97-AF65-F5344CB8AC3E}">
        <p14:creationId xmlns:p14="http://schemas.microsoft.com/office/powerpoint/2010/main" val="2890047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304EA80-7FD3-4FB8-A091-43BED0580941}"/>
              </a:ext>
            </a:extLst>
          </p:cNvPr>
          <p:cNvSpPr>
            <a:spLocks noGrp="1"/>
          </p:cNvSpPr>
          <p:nvPr>
            <p:ph type="title"/>
          </p:nvPr>
        </p:nvSpPr>
        <p:spPr>
          <a:xfrm>
            <a:off x="958506" y="800392"/>
            <a:ext cx="10264697" cy="1212102"/>
          </a:xfrm>
        </p:spPr>
        <p:txBody>
          <a:bodyPr>
            <a:normAutofit/>
          </a:bodyPr>
          <a:lstStyle/>
          <a:p>
            <a:r>
              <a:rPr lang="en-US" sz="4000">
                <a:solidFill>
                  <a:srgbClr val="FFFFFF"/>
                </a:solidFill>
                <a:latin typeface="Times New Roman"/>
                <a:cs typeface="Calibri Light"/>
              </a:rPr>
              <a:t>Results and Analysis</a:t>
            </a:r>
          </a:p>
        </p:txBody>
      </p:sp>
      <p:sp>
        <p:nvSpPr>
          <p:cNvPr id="3" name="Content Placeholder 2">
            <a:extLst>
              <a:ext uri="{FF2B5EF4-FFF2-40B4-BE49-F238E27FC236}">
                <a16:creationId xmlns:a16="http://schemas.microsoft.com/office/drawing/2014/main" id="{7B7E6481-928A-4E90-85EB-AFA433A1D8E7}"/>
              </a:ext>
            </a:extLst>
          </p:cNvPr>
          <p:cNvSpPr>
            <a:spLocks noGrp="1"/>
          </p:cNvSpPr>
          <p:nvPr>
            <p:ph idx="1"/>
          </p:nvPr>
        </p:nvSpPr>
        <p:spPr>
          <a:xfrm>
            <a:off x="1367624" y="935121"/>
            <a:ext cx="9708995" cy="5122488"/>
          </a:xfrm>
        </p:spPr>
        <p:txBody>
          <a:bodyPr anchor="ctr">
            <a:normAutofit/>
          </a:bodyPr>
          <a:lstStyle/>
          <a:p>
            <a:pPr algn="just"/>
            <a:r>
              <a:rPr lang="en-US" sz="2400" b="1">
                <a:latin typeface="Times New Roman"/>
                <a:cs typeface="Calibri"/>
              </a:rPr>
              <a:t>Coherence Score:</a:t>
            </a:r>
            <a:r>
              <a:rPr lang="en-US" sz="2400" b="1">
                <a:latin typeface="Times New Roman"/>
                <a:ea typeface="+mn-lt"/>
                <a:cs typeface="+mn-lt"/>
              </a:rPr>
              <a:t> </a:t>
            </a:r>
            <a:r>
              <a:rPr lang="en-US" sz="2400">
                <a:latin typeface="Times New Roman"/>
                <a:ea typeface="+mn-lt"/>
                <a:cs typeface="+mn-lt"/>
              </a:rPr>
              <a:t>Topic Coherence measures score a single topic by measuring the degree of semantic similarity between high scoring words in the topic. These measurements help distinguish between topics that are semantically interpretable topics and topics that are artifacts of statistical inference.</a:t>
            </a:r>
            <a:endParaRPr lang="en-US">
              <a:latin typeface="Times New Roman"/>
            </a:endParaRPr>
          </a:p>
          <a:p>
            <a:endParaRPr lang="en-US" sz="2400">
              <a:cs typeface="Calibri"/>
            </a:endParaRPr>
          </a:p>
        </p:txBody>
      </p:sp>
      <p:graphicFrame>
        <p:nvGraphicFramePr>
          <p:cNvPr id="4" name="Table 4">
            <a:extLst>
              <a:ext uri="{FF2B5EF4-FFF2-40B4-BE49-F238E27FC236}">
                <a16:creationId xmlns:a16="http://schemas.microsoft.com/office/drawing/2014/main" id="{1F1AB920-473B-417B-B0A2-DD28AD1A0ED4}"/>
              </a:ext>
            </a:extLst>
          </p:cNvPr>
          <p:cNvGraphicFramePr>
            <a:graphicFrameLocks noGrp="1"/>
          </p:cNvGraphicFramePr>
          <p:nvPr/>
        </p:nvGraphicFramePr>
        <p:xfrm>
          <a:off x="1691014" y="4373671"/>
          <a:ext cx="9309235" cy="1884066"/>
        </p:xfrm>
        <a:graphic>
          <a:graphicData uri="http://schemas.openxmlformats.org/drawingml/2006/table">
            <a:tbl>
              <a:tblPr firstRow="1" bandRow="1">
                <a:tableStyleId>{5C22544A-7EE6-4342-B048-85BDC9FD1C3A}</a:tableStyleId>
              </a:tblPr>
              <a:tblGrid>
                <a:gridCol w="2919241">
                  <a:extLst>
                    <a:ext uri="{9D8B030D-6E8A-4147-A177-3AD203B41FA5}">
                      <a16:colId xmlns:a16="http://schemas.microsoft.com/office/drawing/2014/main" val="277022311"/>
                    </a:ext>
                  </a:extLst>
                </a:gridCol>
                <a:gridCol w="2919241">
                  <a:extLst>
                    <a:ext uri="{9D8B030D-6E8A-4147-A177-3AD203B41FA5}">
                      <a16:colId xmlns:a16="http://schemas.microsoft.com/office/drawing/2014/main" val="3752227798"/>
                    </a:ext>
                  </a:extLst>
                </a:gridCol>
                <a:gridCol w="3470753">
                  <a:extLst>
                    <a:ext uri="{9D8B030D-6E8A-4147-A177-3AD203B41FA5}">
                      <a16:colId xmlns:a16="http://schemas.microsoft.com/office/drawing/2014/main" val="1798993062"/>
                    </a:ext>
                  </a:extLst>
                </a:gridCol>
              </a:tblGrid>
              <a:tr h="628022">
                <a:tc>
                  <a:txBody>
                    <a:bodyPr/>
                    <a:lstStyle/>
                    <a:p>
                      <a:r>
                        <a:rPr lang="en-US" sz="2400" b="1">
                          <a:solidFill>
                            <a:schemeClr val="tx1"/>
                          </a:solidFill>
                        </a:rPr>
                        <a:t>Modelling Technique</a:t>
                      </a:r>
                    </a:p>
                  </a:txBody>
                  <a:tcPr/>
                </a:tc>
                <a:tc>
                  <a:txBody>
                    <a:bodyPr/>
                    <a:lstStyle/>
                    <a:p>
                      <a:r>
                        <a:rPr lang="en-US" sz="2400" b="1">
                          <a:solidFill>
                            <a:schemeClr val="tx1"/>
                          </a:solidFill>
                        </a:rPr>
                        <a:t>Optimal no of topics</a:t>
                      </a:r>
                    </a:p>
                  </a:txBody>
                  <a:tcPr/>
                </a:tc>
                <a:tc>
                  <a:txBody>
                    <a:bodyPr/>
                    <a:lstStyle/>
                    <a:p>
                      <a:r>
                        <a:rPr lang="en-US" sz="2400" b="1">
                          <a:solidFill>
                            <a:schemeClr val="tx1"/>
                          </a:solidFill>
                        </a:rPr>
                        <a:t>Coherence score</a:t>
                      </a:r>
                    </a:p>
                  </a:txBody>
                  <a:tcPr/>
                </a:tc>
                <a:extLst>
                  <a:ext uri="{0D108BD9-81ED-4DB2-BD59-A6C34878D82A}">
                    <a16:rowId xmlns:a16="http://schemas.microsoft.com/office/drawing/2014/main" val="124702186"/>
                  </a:ext>
                </a:extLst>
              </a:tr>
              <a:tr h="628022">
                <a:tc>
                  <a:txBody>
                    <a:bodyPr/>
                    <a:lstStyle/>
                    <a:p>
                      <a:r>
                        <a:rPr lang="en-US" sz="2400"/>
                        <a:t>LDA</a:t>
                      </a:r>
                    </a:p>
                  </a:txBody>
                  <a:tcPr/>
                </a:tc>
                <a:tc>
                  <a:txBody>
                    <a:bodyPr/>
                    <a:lstStyle/>
                    <a:p>
                      <a:r>
                        <a:rPr lang="en-US" sz="2400"/>
                        <a:t>292</a:t>
                      </a:r>
                    </a:p>
                  </a:txBody>
                  <a:tcPr/>
                </a:tc>
                <a:tc>
                  <a:txBody>
                    <a:bodyPr/>
                    <a:lstStyle/>
                    <a:p>
                      <a:r>
                        <a:rPr lang="en-US" sz="2400"/>
                        <a:t>0.5473</a:t>
                      </a:r>
                    </a:p>
                  </a:txBody>
                  <a:tcPr/>
                </a:tc>
                <a:extLst>
                  <a:ext uri="{0D108BD9-81ED-4DB2-BD59-A6C34878D82A}">
                    <a16:rowId xmlns:a16="http://schemas.microsoft.com/office/drawing/2014/main" val="3838568788"/>
                  </a:ext>
                </a:extLst>
              </a:tr>
              <a:tr h="628022">
                <a:tc>
                  <a:txBody>
                    <a:bodyPr/>
                    <a:lstStyle/>
                    <a:p>
                      <a:r>
                        <a:rPr lang="en-US" sz="2400"/>
                        <a:t>LSA</a:t>
                      </a:r>
                    </a:p>
                  </a:txBody>
                  <a:tcPr/>
                </a:tc>
                <a:tc>
                  <a:txBody>
                    <a:bodyPr/>
                    <a:lstStyle/>
                    <a:p>
                      <a:r>
                        <a:rPr lang="en-US" sz="2400"/>
                        <a:t>292</a:t>
                      </a:r>
                    </a:p>
                  </a:txBody>
                  <a:tcPr/>
                </a:tc>
                <a:tc>
                  <a:txBody>
                    <a:bodyPr/>
                    <a:lstStyle/>
                    <a:p>
                      <a:r>
                        <a:rPr lang="en-US" sz="2400"/>
                        <a:t>0.4235</a:t>
                      </a:r>
                    </a:p>
                  </a:txBody>
                  <a:tcPr/>
                </a:tc>
                <a:extLst>
                  <a:ext uri="{0D108BD9-81ED-4DB2-BD59-A6C34878D82A}">
                    <a16:rowId xmlns:a16="http://schemas.microsoft.com/office/drawing/2014/main" val="3597423061"/>
                  </a:ext>
                </a:extLst>
              </a:tr>
            </a:tbl>
          </a:graphicData>
        </a:graphic>
      </p:graphicFrame>
    </p:spTree>
    <p:extLst>
      <p:ext uri="{BB962C8B-B14F-4D97-AF65-F5344CB8AC3E}">
        <p14:creationId xmlns:p14="http://schemas.microsoft.com/office/powerpoint/2010/main" val="1464602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304EA80-7FD3-4FB8-A091-43BED0580941}"/>
              </a:ext>
            </a:extLst>
          </p:cNvPr>
          <p:cNvSpPr>
            <a:spLocks noGrp="1"/>
          </p:cNvSpPr>
          <p:nvPr>
            <p:ph type="title"/>
          </p:nvPr>
        </p:nvSpPr>
        <p:spPr>
          <a:xfrm>
            <a:off x="958506" y="800392"/>
            <a:ext cx="10264697" cy="1212102"/>
          </a:xfrm>
        </p:spPr>
        <p:txBody>
          <a:bodyPr>
            <a:normAutofit/>
          </a:bodyPr>
          <a:lstStyle/>
          <a:p>
            <a:r>
              <a:rPr lang="en-US" sz="4000">
                <a:solidFill>
                  <a:srgbClr val="FFFFFF"/>
                </a:solidFill>
                <a:latin typeface="Times New Roman"/>
                <a:cs typeface="Calibri Light"/>
              </a:rPr>
              <a:t>Results </a:t>
            </a:r>
            <a:r>
              <a:rPr lang="en-US" sz="4000">
                <a:solidFill>
                  <a:srgbClr val="FFFFFF"/>
                </a:solidFill>
                <a:latin typeface="Times New Roman"/>
                <a:ea typeface="+mj-lt"/>
                <a:cs typeface="+mj-lt"/>
              </a:rPr>
              <a:t>and Analysis</a:t>
            </a:r>
            <a:endParaRPr lang="en-US" sz="4000">
              <a:solidFill>
                <a:srgbClr val="FFFFFF"/>
              </a:solidFill>
              <a:latin typeface="Times New Roman"/>
              <a:cs typeface="Calibri Light"/>
            </a:endParaRPr>
          </a:p>
        </p:txBody>
      </p:sp>
      <p:sp>
        <p:nvSpPr>
          <p:cNvPr id="3" name="Content Placeholder 2">
            <a:extLst>
              <a:ext uri="{FF2B5EF4-FFF2-40B4-BE49-F238E27FC236}">
                <a16:creationId xmlns:a16="http://schemas.microsoft.com/office/drawing/2014/main" id="{7B7E6481-928A-4E90-85EB-AFA433A1D8E7}"/>
              </a:ext>
            </a:extLst>
          </p:cNvPr>
          <p:cNvSpPr>
            <a:spLocks noGrp="1"/>
          </p:cNvSpPr>
          <p:nvPr>
            <p:ph idx="1"/>
          </p:nvPr>
        </p:nvSpPr>
        <p:spPr>
          <a:xfrm>
            <a:off x="1367624" y="-669089"/>
            <a:ext cx="9708995" cy="6726698"/>
          </a:xfrm>
        </p:spPr>
        <p:txBody>
          <a:bodyPr anchor="ctr">
            <a:normAutofit/>
          </a:bodyPr>
          <a:lstStyle/>
          <a:p>
            <a:pPr marL="0" indent="0">
              <a:buNone/>
            </a:pPr>
            <a:r>
              <a:rPr lang="en-US" sz="2400" b="1" u="sng">
                <a:cs typeface="Calibri"/>
              </a:rPr>
              <a:t>Coherence score Vs Number of topics in LDA:</a:t>
            </a:r>
          </a:p>
          <a:p>
            <a:pPr marL="0" indent="0">
              <a:buNone/>
            </a:pPr>
            <a:endParaRPr lang="en-US" sz="2400" b="1">
              <a:cs typeface="Calibri"/>
            </a:endParaRPr>
          </a:p>
        </p:txBody>
      </p:sp>
      <p:pic>
        <p:nvPicPr>
          <p:cNvPr id="5" name="Picture 5" descr="Chart&#10;&#10;Description automatically generated">
            <a:extLst>
              <a:ext uri="{FF2B5EF4-FFF2-40B4-BE49-F238E27FC236}">
                <a16:creationId xmlns:a16="http://schemas.microsoft.com/office/drawing/2014/main" id="{0A246485-73E1-47A2-BAAA-A05F6595E416}"/>
              </a:ext>
            </a:extLst>
          </p:cNvPr>
          <p:cNvPicPr>
            <a:picLocks noChangeAspect="1"/>
          </p:cNvPicPr>
          <p:nvPr/>
        </p:nvPicPr>
        <p:blipFill>
          <a:blip r:embed="rId2"/>
          <a:stretch>
            <a:fillRect/>
          </a:stretch>
        </p:blipFill>
        <p:spPr>
          <a:xfrm>
            <a:off x="1363249" y="2971242"/>
            <a:ext cx="5578594" cy="3384799"/>
          </a:xfrm>
          <a:prstGeom prst="rect">
            <a:avLst/>
          </a:prstGeom>
        </p:spPr>
      </p:pic>
      <p:pic>
        <p:nvPicPr>
          <p:cNvPr id="7" name="Picture 8" descr="Table&#10;&#10;Description automatically generated">
            <a:extLst>
              <a:ext uri="{FF2B5EF4-FFF2-40B4-BE49-F238E27FC236}">
                <a16:creationId xmlns:a16="http://schemas.microsoft.com/office/drawing/2014/main" id="{75E03F4C-032D-46C1-B048-51DF6BD9E8BD}"/>
              </a:ext>
            </a:extLst>
          </p:cNvPr>
          <p:cNvPicPr>
            <a:picLocks noChangeAspect="1"/>
          </p:cNvPicPr>
          <p:nvPr/>
        </p:nvPicPr>
        <p:blipFill>
          <a:blip r:embed="rId3"/>
          <a:stretch>
            <a:fillRect/>
          </a:stretch>
        </p:blipFill>
        <p:spPr>
          <a:xfrm>
            <a:off x="7133665" y="2848536"/>
            <a:ext cx="4099111" cy="3323664"/>
          </a:xfrm>
          <a:prstGeom prst="rect">
            <a:avLst/>
          </a:prstGeom>
        </p:spPr>
      </p:pic>
    </p:spTree>
    <p:extLst>
      <p:ext uri="{BB962C8B-B14F-4D97-AF65-F5344CB8AC3E}">
        <p14:creationId xmlns:p14="http://schemas.microsoft.com/office/powerpoint/2010/main" val="308357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304EA80-7FD3-4FB8-A091-43BED0580941}"/>
              </a:ext>
            </a:extLst>
          </p:cNvPr>
          <p:cNvSpPr>
            <a:spLocks noGrp="1"/>
          </p:cNvSpPr>
          <p:nvPr>
            <p:ph type="title"/>
          </p:nvPr>
        </p:nvSpPr>
        <p:spPr>
          <a:xfrm>
            <a:off x="958506" y="800392"/>
            <a:ext cx="10264697" cy="1212102"/>
          </a:xfrm>
        </p:spPr>
        <p:txBody>
          <a:bodyPr>
            <a:normAutofit/>
          </a:bodyPr>
          <a:lstStyle/>
          <a:p>
            <a:r>
              <a:rPr lang="en-US" sz="4000">
                <a:solidFill>
                  <a:srgbClr val="FFFFFF"/>
                </a:solidFill>
                <a:latin typeface="Times New Roman"/>
                <a:cs typeface="Calibri Light"/>
              </a:rPr>
              <a:t>Results </a:t>
            </a:r>
            <a:r>
              <a:rPr lang="en-US" sz="4000">
                <a:solidFill>
                  <a:srgbClr val="FFFFFF"/>
                </a:solidFill>
                <a:latin typeface="Times New Roman"/>
                <a:ea typeface="+mj-lt"/>
                <a:cs typeface="+mj-lt"/>
              </a:rPr>
              <a:t>and Analysis</a:t>
            </a:r>
            <a:endParaRPr lang="en-US" sz="4000">
              <a:solidFill>
                <a:srgbClr val="FFFFFF"/>
              </a:solidFill>
              <a:latin typeface="Times New Roman"/>
              <a:cs typeface="Calibri Light"/>
            </a:endParaRPr>
          </a:p>
        </p:txBody>
      </p:sp>
      <p:sp>
        <p:nvSpPr>
          <p:cNvPr id="3" name="Content Placeholder 2">
            <a:extLst>
              <a:ext uri="{FF2B5EF4-FFF2-40B4-BE49-F238E27FC236}">
                <a16:creationId xmlns:a16="http://schemas.microsoft.com/office/drawing/2014/main" id="{7B7E6481-928A-4E90-85EB-AFA433A1D8E7}"/>
              </a:ext>
            </a:extLst>
          </p:cNvPr>
          <p:cNvSpPr>
            <a:spLocks noGrp="1"/>
          </p:cNvSpPr>
          <p:nvPr>
            <p:ph idx="1"/>
          </p:nvPr>
        </p:nvSpPr>
        <p:spPr>
          <a:xfrm>
            <a:off x="1367624" y="-669089"/>
            <a:ext cx="9708995" cy="6726698"/>
          </a:xfrm>
        </p:spPr>
        <p:txBody>
          <a:bodyPr anchor="ctr">
            <a:normAutofit/>
          </a:bodyPr>
          <a:lstStyle/>
          <a:p>
            <a:pPr marL="0" indent="0">
              <a:buNone/>
            </a:pPr>
            <a:r>
              <a:rPr lang="en-US" sz="2400" b="1" u="sng">
                <a:cs typeface="Calibri"/>
              </a:rPr>
              <a:t>Coherence score Vs Number of optimal topics in LSA:</a:t>
            </a:r>
          </a:p>
          <a:p>
            <a:pPr marL="0" indent="0">
              <a:buNone/>
            </a:pPr>
            <a:endParaRPr lang="en-US" sz="2400" b="1">
              <a:cs typeface="Calibri"/>
            </a:endParaRPr>
          </a:p>
        </p:txBody>
      </p:sp>
      <p:pic>
        <p:nvPicPr>
          <p:cNvPr id="7" name="Picture 8" descr="Chart, line chart&#10;&#10;Description automatically generated">
            <a:extLst>
              <a:ext uri="{FF2B5EF4-FFF2-40B4-BE49-F238E27FC236}">
                <a16:creationId xmlns:a16="http://schemas.microsoft.com/office/drawing/2014/main" id="{65E8000F-BA57-41C1-9C91-DD2E0AF01CC7}"/>
              </a:ext>
            </a:extLst>
          </p:cNvPr>
          <p:cNvPicPr>
            <a:picLocks noChangeAspect="1"/>
          </p:cNvPicPr>
          <p:nvPr/>
        </p:nvPicPr>
        <p:blipFill>
          <a:blip r:embed="rId2"/>
          <a:stretch>
            <a:fillRect/>
          </a:stretch>
        </p:blipFill>
        <p:spPr>
          <a:xfrm>
            <a:off x="1394565" y="2908623"/>
            <a:ext cx="5248405" cy="3525081"/>
          </a:xfrm>
          <a:prstGeom prst="rect">
            <a:avLst/>
          </a:prstGeom>
        </p:spPr>
      </p:pic>
      <p:pic>
        <p:nvPicPr>
          <p:cNvPr id="9" name="Picture 10" descr="Text, table&#10;&#10;Description automatically generated">
            <a:extLst>
              <a:ext uri="{FF2B5EF4-FFF2-40B4-BE49-F238E27FC236}">
                <a16:creationId xmlns:a16="http://schemas.microsoft.com/office/drawing/2014/main" id="{84BF9EA0-A2F7-42C1-9A10-3AE7E2B52F31}"/>
              </a:ext>
            </a:extLst>
          </p:cNvPr>
          <p:cNvPicPr>
            <a:picLocks noChangeAspect="1"/>
          </p:cNvPicPr>
          <p:nvPr/>
        </p:nvPicPr>
        <p:blipFill>
          <a:blip r:embed="rId3"/>
          <a:stretch>
            <a:fillRect/>
          </a:stretch>
        </p:blipFill>
        <p:spPr>
          <a:xfrm>
            <a:off x="7093907" y="2857818"/>
            <a:ext cx="4402897" cy="3616255"/>
          </a:xfrm>
          <a:prstGeom prst="rect">
            <a:avLst/>
          </a:prstGeom>
        </p:spPr>
      </p:pic>
    </p:spTree>
    <p:extLst>
      <p:ext uri="{BB962C8B-B14F-4D97-AF65-F5344CB8AC3E}">
        <p14:creationId xmlns:p14="http://schemas.microsoft.com/office/powerpoint/2010/main" val="1386448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055B-20A6-4BFA-856C-7A467042314D}"/>
              </a:ext>
            </a:extLst>
          </p:cNvPr>
          <p:cNvSpPr>
            <a:spLocks noGrp="1"/>
          </p:cNvSpPr>
          <p:nvPr>
            <p:ph type="title"/>
          </p:nvPr>
        </p:nvSpPr>
        <p:spPr>
          <a:xfrm>
            <a:off x="1136428" y="296885"/>
            <a:ext cx="7474172" cy="1325563"/>
          </a:xfrm>
        </p:spPr>
        <p:txBody>
          <a:bodyPr>
            <a:normAutofit/>
          </a:bodyPr>
          <a:lstStyle/>
          <a:p>
            <a:r>
              <a:rPr lang="en-US" b="1">
                <a:latin typeface="Times New Roman"/>
                <a:cs typeface="Calibri Light"/>
              </a:rPr>
              <a:t>Content</a:t>
            </a:r>
            <a:endParaRPr lang="en-US" b="1">
              <a:latin typeface="Times New Roman"/>
            </a:endParaRPr>
          </a:p>
        </p:txBody>
      </p:sp>
      <p:sp>
        <p:nvSpPr>
          <p:cNvPr id="3" name="Content Placeholder 2">
            <a:extLst>
              <a:ext uri="{FF2B5EF4-FFF2-40B4-BE49-F238E27FC236}">
                <a16:creationId xmlns:a16="http://schemas.microsoft.com/office/drawing/2014/main" id="{7A10ECF2-DD9B-432E-97B9-6BAF63D9F0CE}"/>
              </a:ext>
            </a:extLst>
          </p:cNvPr>
          <p:cNvSpPr>
            <a:spLocks noGrp="1"/>
          </p:cNvSpPr>
          <p:nvPr>
            <p:ph idx="1"/>
          </p:nvPr>
        </p:nvSpPr>
        <p:spPr>
          <a:xfrm>
            <a:off x="1136429" y="2033760"/>
            <a:ext cx="6467867" cy="4385140"/>
          </a:xfrm>
        </p:spPr>
        <p:txBody>
          <a:bodyPr vert="horz" lIns="91440" tIns="45720" rIns="91440" bIns="45720" rtlCol="0" anchor="ctr">
            <a:noAutofit/>
          </a:bodyPr>
          <a:lstStyle/>
          <a:p>
            <a:r>
              <a:rPr lang="en-US" sz="2000">
                <a:latin typeface="Times New Roman"/>
                <a:cs typeface="Calibri"/>
              </a:rPr>
              <a:t>Introduction</a:t>
            </a:r>
          </a:p>
          <a:p>
            <a:r>
              <a:rPr lang="en-US" sz="2000">
                <a:latin typeface="Times New Roman"/>
                <a:cs typeface="Calibri"/>
              </a:rPr>
              <a:t>Problem Statement</a:t>
            </a:r>
          </a:p>
          <a:p>
            <a:r>
              <a:rPr lang="en-US" sz="2000">
                <a:latin typeface="Times New Roman"/>
                <a:cs typeface="Calibri"/>
              </a:rPr>
              <a:t>Methodology</a:t>
            </a:r>
          </a:p>
          <a:p>
            <a:pPr lvl="1"/>
            <a:r>
              <a:rPr lang="en-US" sz="2000">
                <a:latin typeface="Times New Roman"/>
                <a:cs typeface="Calibri"/>
              </a:rPr>
              <a:t>Data Collection</a:t>
            </a:r>
          </a:p>
          <a:p>
            <a:pPr lvl="1"/>
            <a:r>
              <a:rPr lang="en-US" sz="2000">
                <a:latin typeface="Times New Roman"/>
                <a:cs typeface="Calibri"/>
              </a:rPr>
              <a:t>Data pre-processing</a:t>
            </a:r>
          </a:p>
          <a:p>
            <a:pPr lvl="1"/>
            <a:r>
              <a:rPr lang="en-US" sz="2000">
                <a:latin typeface="Times New Roman"/>
                <a:cs typeface="Calibri"/>
              </a:rPr>
              <a:t>Topic Discovery</a:t>
            </a:r>
          </a:p>
          <a:p>
            <a:pPr lvl="1"/>
            <a:r>
              <a:rPr lang="en-US" sz="2000">
                <a:latin typeface="Times New Roman"/>
                <a:ea typeface="+mn-lt"/>
                <a:cs typeface="+mn-lt"/>
              </a:rPr>
              <a:t>Latent Dirichlet allocation (</a:t>
            </a:r>
            <a:r>
              <a:rPr lang="en-US" sz="2000">
                <a:latin typeface="Times New Roman"/>
                <a:cs typeface="Calibri"/>
              </a:rPr>
              <a:t>LDA)</a:t>
            </a:r>
          </a:p>
          <a:p>
            <a:pPr lvl="1"/>
            <a:r>
              <a:rPr lang="en-US" sz="2000">
                <a:latin typeface="Times New Roman"/>
                <a:ea typeface="+mn-lt"/>
                <a:cs typeface="+mn-lt"/>
              </a:rPr>
              <a:t>Linguistic Inquiry and Word Count (</a:t>
            </a:r>
            <a:r>
              <a:rPr lang="en-US" sz="2000">
                <a:latin typeface="Times New Roman"/>
                <a:cs typeface="Calibri"/>
              </a:rPr>
              <a:t>LIWC)</a:t>
            </a:r>
          </a:p>
          <a:p>
            <a:r>
              <a:rPr lang="en-US" sz="2000">
                <a:latin typeface="Times New Roman"/>
                <a:ea typeface="+mn-lt"/>
                <a:cs typeface="+mn-lt"/>
              </a:rPr>
              <a:t>Innovation in Methodology</a:t>
            </a:r>
            <a:endParaRPr lang="en-US" sz="2000">
              <a:latin typeface="Times New Roman"/>
              <a:cs typeface="Calibri"/>
            </a:endParaRPr>
          </a:p>
          <a:p>
            <a:pPr lvl="1"/>
            <a:r>
              <a:rPr lang="en-US" sz="2000">
                <a:latin typeface="Times New Roman"/>
                <a:ea typeface="+mn-lt"/>
                <a:cs typeface="+mn-lt"/>
              </a:rPr>
              <a:t>Latent semantic analysis (</a:t>
            </a:r>
            <a:r>
              <a:rPr lang="en-US" sz="2000">
                <a:latin typeface="Times New Roman"/>
                <a:cs typeface="Calibri"/>
              </a:rPr>
              <a:t>LSA)</a:t>
            </a:r>
          </a:p>
          <a:p>
            <a:r>
              <a:rPr lang="en-US" sz="2000">
                <a:latin typeface="Times New Roman"/>
                <a:cs typeface="Calibri"/>
              </a:rPr>
              <a:t>Results and Analysis</a:t>
            </a:r>
          </a:p>
          <a:p>
            <a:r>
              <a:rPr lang="en-US" sz="2000">
                <a:latin typeface="Times New Roman"/>
                <a:ea typeface="+mn-lt"/>
                <a:cs typeface="+mn-lt"/>
              </a:rPr>
              <a:t>Individual contribution</a:t>
            </a:r>
            <a:endParaRPr lang="en-US" sz="2000">
              <a:latin typeface="Times New Roman"/>
              <a:cs typeface="Calibri"/>
            </a:endParaRPr>
          </a:p>
          <a:p>
            <a:r>
              <a:rPr lang="en-US" sz="2000">
                <a:latin typeface="Times New Roman"/>
                <a:ea typeface="+mn-lt"/>
                <a:cs typeface="+mn-lt"/>
              </a:rPr>
              <a:t>Conclusion &amp; Future work</a:t>
            </a:r>
            <a:endParaRPr lang="en-US" sz="2000">
              <a:latin typeface="Times New Roman"/>
              <a:cs typeface="Calibri"/>
            </a:endParaRPr>
          </a:p>
          <a:p>
            <a:r>
              <a:rPr lang="en-US" sz="2000">
                <a:latin typeface="Times New Roman"/>
                <a:cs typeface="Calibri"/>
              </a:rPr>
              <a:t>References</a:t>
            </a:r>
          </a:p>
          <a:p>
            <a:endParaRPr lang="en-US" sz="2400">
              <a:cs typeface="Calibri"/>
            </a:endParaRP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ullseye">
            <a:extLst>
              <a:ext uri="{FF2B5EF4-FFF2-40B4-BE49-F238E27FC236}">
                <a16:creationId xmlns:a16="http://schemas.microsoft.com/office/drawing/2014/main" id="{C23E920B-9EF6-433A-AC1E-A1B4E0A664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612882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304EA80-7FD3-4FB8-A091-43BED0580941}"/>
              </a:ext>
            </a:extLst>
          </p:cNvPr>
          <p:cNvSpPr>
            <a:spLocks noGrp="1"/>
          </p:cNvSpPr>
          <p:nvPr>
            <p:ph type="title"/>
          </p:nvPr>
        </p:nvSpPr>
        <p:spPr>
          <a:xfrm>
            <a:off x="958506" y="800392"/>
            <a:ext cx="10264697" cy="1212102"/>
          </a:xfrm>
        </p:spPr>
        <p:txBody>
          <a:bodyPr>
            <a:normAutofit/>
          </a:bodyPr>
          <a:lstStyle/>
          <a:p>
            <a:r>
              <a:rPr lang="en-US" sz="4000">
                <a:solidFill>
                  <a:srgbClr val="FFFFFF"/>
                </a:solidFill>
                <a:latin typeface="Times New Roman"/>
                <a:cs typeface="Calibri Light"/>
              </a:rPr>
              <a:t>Results </a:t>
            </a:r>
            <a:r>
              <a:rPr lang="en-US" sz="4000">
                <a:solidFill>
                  <a:srgbClr val="FFFFFF"/>
                </a:solidFill>
                <a:latin typeface="Times New Roman"/>
                <a:ea typeface="+mj-lt"/>
                <a:cs typeface="+mj-lt"/>
              </a:rPr>
              <a:t>and Analysis</a:t>
            </a:r>
            <a:endParaRPr lang="en-US" sz="4000">
              <a:solidFill>
                <a:srgbClr val="FFFFFF"/>
              </a:solidFill>
              <a:latin typeface="Times New Roman"/>
              <a:cs typeface="Calibri Light"/>
            </a:endParaRPr>
          </a:p>
        </p:txBody>
      </p:sp>
      <p:sp>
        <p:nvSpPr>
          <p:cNvPr id="3" name="Content Placeholder 2">
            <a:extLst>
              <a:ext uri="{FF2B5EF4-FFF2-40B4-BE49-F238E27FC236}">
                <a16:creationId xmlns:a16="http://schemas.microsoft.com/office/drawing/2014/main" id="{7B7E6481-928A-4E90-85EB-AFA433A1D8E7}"/>
              </a:ext>
            </a:extLst>
          </p:cNvPr>
          <p:cNvSpPr>
            <a:spLocks noGrp="1"/>
          </p:cNvSpPr>
          <p:nvPr>
            <p:ph idx="1"/>
          </p:nvPr>
        </p:nvSpPr>
        <p:spPr>
          <a:xfrm>
            <a:off x="1367624" y="-669089"/>
            <a:ext cx="9708995" cy="7656786"/>
          </a:xfrm>
        </p:spPr>
        <p:txBody>
          <a:bodyPr anchor="ctr">
            <a:normAutofit/>
          </a:bodyPr>
          <a:lstStyle/>
          <a:p>
            <a:pPr marL="0" indent="0">
              <a:buNone/>
            </a:pPr>
            <a:r>
              <a:rPr lang="en-US" sz="2400" b="1" u="sng">
                <a:cs typeface="Calibri"/>
              </a:rPr>
              <a:t>Health related topics in Optimal topics by LIWC:</a:t>
            </a:r>
          </a:p>
          <a:p>
            <a:pPr marL="0" indent="0">
              <a:buNone/>
            </a:pPr>
            <a:r>
              <a:rPr lang="en-US" sz="2400">
                <a:cs typeface="Calibri"/>
              </a:rPr>
              <a:t>LIWC found 60 health related topics in 292 optimal topics and labeled them into diet, diabetes, exercise and obesity. The correlation of found 60 health related topics is plotted.</a:t>
            </a:r>
            <a:endParaRPr lang="en-US" sz="2400" b="1" u="sng">
              <a:cs typeface="Calibri"/>
            </a:endParaRPr>
          </a:p>
          <a:p>
            <a:pPr marL="0" indent="0">
              <a:buNone/>
            </a:pPr>
            <a:endParaRPr lang="en-US" sz="2400" b="1">
              <a:cs typeface="Calibri"/>
            </a:endParaRPr>
          </a:p>
        </p:txBody>
      </p:sp>
      <p:pic>
        <p:nvPicPr>
          <p:cNvPr id="4" name="Picture 4">
            <a:extLst>
              <a:ext uri="{FF2B5EF4-FFF2-40B4-BE49-F238E27FC236}">
                <a16:creationId xmlns:a16="http://schemas.microsoft.com/office/drawing/2014/main" id="{EB70ACF0-3C83-41F4-B28E-170F1390D67D}"/>
              </a:ext>
            </a:extLst>
          </p:cNvPr>
          <p:cNvPicPr>
            <a:picLocks noChangeAspect="1"/>
          </p:cNvPicPr>
          <p:nvPr/>
        </p:nvPicPr>
        <p:blipFill>
          <a:blip r:embed="rId2"/>
          <a:stretch>
            <a:fillRect/>
          </a:stretch>
        </p:blipFill>
        <p:spPr>
          <a:xfrm>
            <a:off x="5194945" y="3433483"/>
            <a:ext cx="3633735" cy="3274358"/>
          </a:xfrm>
          <a:prstGeom prst="rect">
            <a:avLst/>
          </a:prstGeom>
        </p:spPr>
      </p:pic>
    </p:spTree>
    <p:extLst>
      <p:ext uri="{BB962C8B-B14F-4D97-AF65-F5344CB8AC3E}">
        <p14:creationId xmlns:p14="http://schemas.microsoft.com/office/powerpoint/2010/main" val="4133471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304EA80-7FD3-4FB8-A091-43BED0580941}"/>
              </a:ext>
            </a:extLst>
          </p:cNvPr>
          <p:cNvSpPr>
            <a:spLocks noGrp="1"/>
          </p:cNvSpPr>
          <p:nvPr>
            <p:ph type="title"/>
          </p:nvPr>
        </p:nvSpPr>
        <p:spPr>
          <a:xfrm>
            <a:off x="958506" y="800392"/>
            <a:ext cx="10264697" cy="1212102"/>
          </a:xfrm>
        </p:spPr>
        <p:txBody>
          <a:bodyPr>
            <a:normAutofit/>
          </a:bodyPr>
          <a:lstStyle/>
          <a:p>
            <a:r>
              <a:rPr lang="en-US" sz="4000">
                <a:solidFill>
                  <a:srgbClr val="FFFFFF"/>
                </a:solidFill>
                <a:latin typeface="Times New Roman"/>
                <a:cs typeface="Calibri Light"/>
              </a:rPr>
              <a:t>Results </a:t>
            </a:r>
            <a:r>
              <a:rPr lang="en-US" sz="4000">
                <a:solidFill>
                  <a:srgbClr val="FFFFFF"/>
                </a:solidFill>
                <a:latin typeface="Times New Roman"/>
                <a:ea typeface="+mj-lt"/>
                <a:cs typeface="+mj-lt"/>
              </a:rPr>
              <a:t>and Analysis</a:t>
            </a:r>
            <a:endParaRPr lang="en-US" sz="4000">
              <a:solidFill>
                <a:srgbClr val="FFFFFF"/>
              </a:solidFill>
              <a:latin typeface="Times New Roman"/>
              <a:cs typeface="Calibri Light"/>
            </a:endParaRPr>
          </a:p>
        </p:txBody>
      </p:sp>
      <p:sp>
        <p:nvSpPr>
          <p:cNvPr id="3" name="Content Placeholder 2">
            <a:extLst>
              <a:ext uri="{FF2B5EF4-FFF2-40B4-BE49-F238E27FC236}">
                <a16:creationId xmlns:a16="http://schemas.microsoft.com/office/drawing/2014/main" id="{7B7E6481-928A-4E90-85EB-AFA433A1D8E7}"/>
              </a:ext>
            </a:extLst>
          </p:cNvPr>
          <p:cNvSpPr>
            <a:spLocks noGrp="1"/>
          </p:cNvSpPr>
          <p:nvPr>
            <p:ph idx="1"/>
          </p:nvPr>
        </p:nvSpPr>
        <p:spPr>
          <a:xfrm>
            <a:off x="1367624" y="935121"/>
            <a:ext cx="9708995" cy="5122488"/>
          </a:xfrm>
        </p:spPr>
        <p:txBody>
          <a:bodyPr anchor="ctr">
            <a:normAutofit/>
          </a:bodyPr>
          <a:lstStyle/>
          <a:p>
            <a:endParaRPr lang="en-US" sz="2400">
              <a:ea typeface="+mn-lt"/>
              <a:cs typeface="+mn-lt"/>
            </a:endParaRPr>
          </a:p>
          <a:p>
            <a:endParaRPr lang="en-US" sz="2400">
              <a:cs typeface="Calibri"/>
            </a:endParaRPr>
          </a:p>
        </p:txBody>
      </p:sp>
      <p:sp>
        <p:nvSpPr>
          <p:cNvPr id="6" name="TextBox 5">
            <a:extLst>
              <a:ext uri="{FF2B5EF4-FFF2-40B4-BE49-F238E27FC236}">
                <a16:creationId xmlns:a16="http://schemas.microsoft.com/office/drawing/2014/main" id="{4CF3F5AC-CEA1-4855-8FE6-BAAB4ECA7E7C}"/>
              </a:ext>
            </a:extLst>
          </p:cNvPr>
          <p:cNvSpPr txBox="1"/>
          <p:nvPr/>
        </p:nvSpPr>
        <p:spPr>
          <a:xfrm>
            <a:off x="1368622" y="2126171"/>
            <a:ext cx="1035276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cs typeface="Calibri"/>
              </a:rPr>
              <a:t>Correlation plot between the topics: </a:t>
            </a:r>
          </a:p>
          <a:p>
            <a:r>
              <a:rPr lang="en-US" sz="2400">
                <a:cs typeface="Calibri"/>
              </a:rPr>
              <a:t>The strongest correlation was found between topics Exercise and Diet (0.98) and lowest correlation between Diet and Diabetes(0.59).</a:t>
            </a:r>
            <a:endParaRPr lang="en-US" sz="2400" b="1" u="sng">
              <a:cs typeface="Calibri"/>
            </a:endParaRPr>
          </a:p>
          <a:p>
            <a:endParaRPr lang="en-US" sz="2400" b="1" u="sng">
              <a:cs typeface="Calibri"/>
            </a:endParaRPr>
          </a:p>
        </p:txBody>
      </p:sp>
      <p:pic>
        <p:nvPicPr>
          <p:cNvPr id="7" name="Picture 8" descr="Chart, treemap chart&#10;&#10;Description automatically generated">
            <a:extLst>
              <a:ext uri="{FF2B5EF4-FFF2-40B4-BE49-F238E27FC236}">
                <a16:creationId xmlns:a16="http://schemas.microsoft.com/office/drawing/2014/main" id="{47671243-8DC7-4708-8882-38862CA8E8F0}"/>
              </a:ext>
            </a:extLst>
          </p:cNvPr>
          <p:cNvPicPr>
            <a:picLocks noChangeAspect="1"/>
          </p:cNvPicPr>
          <p:nvPr/>
        </p:nvPicPr>
        <p:blipFill>
          <a:blip r:embed="rId2"/>
          <a:stretch>
            <a:fillRect/>
          </a:stretch>
        </p:blipFill>
        <p:spPr>
          <a:xfrm>
            <a:off x="1853853" y="3294040"/>
            <a:ext cx="6333995" cy="3573789"/>
          </a:xfrm>
          <a:prstGeom prst="rect">
            <a:avLst/>
          </a:prstGeom>
        </p:spPr>
      </p:pic>
    </p:spTree>
    <p:extLst>
      <p:ext uri="{BB962C8B-B14F-4D97-AF65-F5344CB8AC3E}">
        <p14:creationId xmlns:p14="http://schemas.microsoft.com/office/powerpoint/2010/main" val="369179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304EA80-7FD3-4FB8-A091-43BED0580941}"/>
              </a:ext>
            </a:extLst>
          </p:cNvPr>
          <p:cNvSpPr>
            <a:spLocks noGrp="1"/>
          </p:cNvSpPr>
          <p:nvPr>
            <p:ph type="title"/>
          </p:nvPr>
        </p:nvSpPr>
        <p:spPr>
          <a:xfrm>
            <a:off x="958506" y="800392"/>
            <a:ext cx="10264697" cy="1212102"/>
          </a:xfrm>
        </p:spPr>
        <p:txBody>
          <a:bodyPr>
            <a:normAutofit/>
          </a:bodyPr>
          <a:lstStyle/>
          <a:p>
            <a:r>
              <a:rPr lang="en-US" sz="4000">
                <a:solidFill>
                  <a:srgbClr val="FFFFFF"/>
                </a:solidFill>
                <a:latin typeface="Times New Roman"/>
                <a:cs typeface="Calibri Light"/>
              </a:rPr>
              <a:t>Contribution</a:t>
            </a:r>
          </a:p>
        </p:txBody>
      </p:sp>
      <p:sp>
        <p:nvSpPr>
          <p:cNvPr id="3" name="Content Placeholder 2">
            <a:extLst>
              <a:ext uri="{FF2B5EF4-FFF2-40B4-BE49-F238E27FC236}">
                <a16:creationId xmlns:a16="http://schemas.microsoft.com/office/drawing/2014/main" id="{7B7E6481-928A-4E90-85EB-AFA433A1D8E7}"/>
              </a:ext>
            </a:extLst>
          </p:cNvPr>
          <p:cNvSpPr>
            <a:spLocks noGrp="1"/>
          </p:cNvSpPr>
          <p:nvPr>
            <p:ph idx="1"/>
          </p:nvPr>
        </p:nvSpPr>
        <p:spPr>
          <a:xfrm>
            <a:off x="1238227" y="3424965"/>
            <a:ext cx="10324858" cy="2690155"/>
          </a:xfrm>
        </p:spPr>
        <p:txBody>
          <a:bodyPr anchor="ctr">
            <a:normAutofit/>
          </a:bodyPr>
          <a:lstStyle/>
          <a:p>
            <a:r>
              <a:rPr lang="en-US" sz="2400">
                <a:latin typeface="Times New Roman"/>
                <a:cs typeface="Calibri"/>
              </a:rPr>
              <a:t>Dataset collection – Mohan, Manaswita, </a:t>
            </a:r>
            <a:r>
              <a:rPr lang="en-US" sz="2400" err="1">
                <a:latin typeface="Times New Roman"/>
                <a:cs typeface="Calibri"/>
              </a:rPr>
              <a:t>Sabareesha</a:t>
            </a:r>
            <a:endParaRPr lang="en-US" sz="2400">
              <a:latin typeface="Times New Roman"/>
              <a:cs typeface="Calibri"/>
            </a:endParaRPr>
          </a:p>
          <a:p>
            <a:r>
              <a:rPr lang="en-US" sz="2400">
                <a:latin typeface="Times New Roman"/>
                <a:cs typeface="Calibri"/>
              </a:rPr>
              <a:t>Pre-processing – Mohan, Manaswita, </a:t>
            </a:r>
            <a:r>
              <a:rPr lang="en-US" sz="2400" err="1">
                <a:latin typeface="Times New Roman"/>
                <a:cs typeface="Calibri"/>
              </a:rPr>
              <a:t>Sabareesha</a:t>
            </a:r>
          </a:p>
          <a:p>
            <a:r>
              <a:rPr lang="en-US" sz="2400">
                <a:latin typeface="Times New Roman"/>
                <a:cs typeface="Calibri"/>
              </a:rPr>
              <a:t>LDA Topic Modelling - Manaswita</a:t>
            </a:r>
            <a:endParaRPr lang="en-US" sz="2400">
              <a:latin typeface="Times New Roman"/>
              <a:ea typeface="+mn-lt"/>
              <a:cs typeface="+mn-lt"/>
            </a:endParaRPr>
          </a:p>
          <a:p>
            <a:r>
              <a:rPr lang="en-US" sz="2400">
                <a:latin typeface="Times New Roman"/>
                <a:cs typeface="Calibri"/>
              </a:rPr>
              <a:t>LSA Topic Modelling - </a:t>
            </a:r>
            <a:r>
              <a:rPr lang="en-US" sz="2400" err="1">
                <a:latin typeface="Times New Roman"/>
                <a:ea typeface="+mn-lt"/>
                <a:cs typeface="+mn-lt"/>
              </a:rPr>
              <a:t>Sabareesha</a:t>
            </a:r>
            <a:endParaRPr lang="en-US" sz="2400">
              <a:latin typeface="Times New Roman"/>
              <a:ea typeface="+mn-lt"/>
              <a:cs typeface="+mn-lt"/>
            </a:endParaRPr>
          </a:p>
          <a:p>
            <a:r>
              <a:rPr lang="en-US" sz="2400">
                <a:latin typeface="Times New Roman"/>
                <a:cs typeface="Calibri"/>
              </a:rPr>
              <a:t>Topic analysis using LIWC,</a:t>
            </a:r>
            <a:r>
              <a:rPr lang="en-US" sz="2400">
                <a:latin typeface="Times New Roman"/>
                <a:ea typeface="+mn-lt"/>
                <a:cs typeface="+mn-lt"/>
              </a:rPr>
              <a:t> finding the correlation- Manaswita, </a:t>
            </a:r>
            <a:r>
              <a:rPr lang="en-US" sz="2400" err="1">
                <a:latin typeface="Times New Roman"/>
                <a:ea typeface="+mn-lt"/>
                <a:cs typeface="+mn-lt"/>
              </a:rPr>
              <a:t>Sabareesha</a:t>
            </a:r>
            <a:r>
              <a:rPr lang="en-US" sz="2400">
                <a:latin typeface="Times New Roman"/>
                <a:ea typeface="+mn-lt"/>
                <a:cs typeface="+mn-lt"/>
              </a:rPr>
              <a:t>, Mohan</a:t>
            </a:r>
          </a:p>
          <a:p>
            <a:endParaRPr lang="en-US" sz="2400">
              <a:ea typeface="+mn-lt"/>
              <a:cs typeface="+mn-lt"/>
            </a:endParaRPr>
          </a:p>
          <a:p>
            <a:endParaRPr lang="en-US" sz="2400">
              <a:cs typeface="Calibri"/>
            </a:endParaRPr>
          </a:p>
          <a:p>
            <a:endParaRPr lang="en-US" sz="2400">
              <a:cs typeface="Calibri"/>
            </a:endParaRPr>
          </a:p>
          <a:p>
            <a:endParaRPr lang="en-US" sz="2400">
              <a:cs typeface="Calibri"/>
            </a:endParaRPr>
          </a:p>
        </p:txBody>
      </p:sp>
    </p:spTree>
    <p:extLst>
      <p:ext uri="{BB962C8B-B14F-4D97-AF65-F5344CB8AC3E}">
        <p14:creationId xmlns:p14="http://schemas.microsoft.com/office/powerpoint/2010/main" val="3457894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0A2CD13-77AB-4F97-AA43-879E579F235D}"/>
              </a:ext>
            </a:extLst>
          </p:cNvPr>
          <p:cNvSpPr>
            <a:spLocks noGrp="1"/>
          </p:cNvSpPr>
          <p:nvPr>
            <p:ph type="title"/>
          </p:nvPr>
        </p:nvSpPr>
        <p:spPr>
          <a:xfrm>
            <a:off x="958506" y="800392"/>
            <a:ext cx="10264697" cy="1212102"/>
          </a:xfrm>
        </p:spPr>
        <p:txBody>
          <a:bodyPr>
            <a:normAutofit/>
          </a:bodyPr>
          <a:lstStyle/>
          <a:p>
            <a:r>
              <a:rPr lang="en-US" sz="4000">
                <a:solidFill>
                  <a:srgbClr val="FFFFFF"/>
                </a:solidFill>
                <a:latin typeface="Times New Roman"/>
                <a:cs typeface="Calibri Light"/>
              </a:rPr>
              <a:t>Conclusion and Future Work</a:t>
            </a:r>
          </a:p>
        </p:txBody>
      </p:sp>
      <p:sp>
        <p:nvSpPr>
          <p:cNvPr id="3" name="Content Placeholder 2">
            <a:extLst>
              <a:ext uri="{FF2B5EF4-FFF2-40B4-BE49-F238E27FC236}">
                <a16:creationId xmlns:a16="http://schemas.microsoft.com/office/drawing/2014/main" id="{D2A407EF-B17F-45DE-8283-283CB6654A58}"/>
              </a:ext>
            </a:extLst>
          </p:cNvPr>
          <p:cNvSpPr>
            <a:spLocks noGrp="1"/>
          </p:cNvSpPr>
          <p:nvPr>
            <p:ph idx="1"/>
          </p:nvPr>
        </p:nvSpPr>
        <p:spPr>
          <a:xfrm>
            <a:off x="1367624" y="2490436"/>
            <a:ext cx="9708995" cy="3567173"/>
          </a:xfrm>
        </p:spPr>
        <p:txBody>
          <a:bodyPr vert="horz" lIns="91440" tIns="45720" rIns="91440" bIns="45720" rtlCol="0" anchor="ctr">
            <a:noAutofit/>
          </a:bodyPr>
          <a:lstStyle/>
          <a:p>
            <a:pPr algn="just"/>
            <a:r>
              <a:rPr lang="en-US" sz="2400">
                <a:latin typeface="Times New Roman"/>
                <a:ea typeface="+mn-lt"/>
                <a:cs typeface="+mn-lt"/>
              </a:rPr>
              <a:t>LDA gave a better coherence score for the same number of optimal topics because LSA was mostly concentrated on the dimensionality reduction.</a:t>
            </a:r>
            <a:endParaRPr lang="en-US" sz="2400">
              <a:latin typeface="Times New Roman"/>
              <a:cs typeface="Times New Roman"/>
            </a:endParaRPr>
          </a:p>
          <a:p>
            <a:pPr algn="just"/>
            <a:r>
              <a:rPr lang="en-US" sz="2400">
                <a:latin typeface="Times New Roman"/>
                <a:ea typeface="+mn-lt"/>
                <a:cs typeface="+mn-lt"/>
              </a:rPr>
              <a:t>The diabetes had the most common sub-topic as type 2 diabetes and other non-health related topics such as yoga.</a:t>
            </a:r>
          </a:p>
          <a:p>
            <a:pPr algn="just"/>
            <a:r>
              <a:rPr lang="en-US" sz="2400">
                <a:latin typeface="Times New Roman"/>
                <a:ea typeface="+mn-lt"/>
                <a:cs typeface="+mn-lt"/>
              </a:rPr>
              <a:t>Similarly for diet, the most common sub-topic was fat and weight loss.</a:t>
            </a:r>
          </a:p>
          <a:p>
            <a:pPr algn="just"/>
            <a:r>
              <a:rPr lang="en-US" sz="2400">
                <a:latin typeface="Times New Roman"/>
                <a:ea typeface="+mn-lt"/>
                <a:cs typeface="+mn-lt"/>
              </a:rPr>
              <a:t>The correlation between these topics show the strongest correlation between the topics exercise and obesity. The lowest correlation was found between topics diabetes and obesity.</a:t>
            </a:r>
          </a:p>
          <a:p>
            <a:pPr algn="just"/>
            <a:r>
              <a:rPr lang="en-US" sz="2400">
                <a:latin typeface="Times New Roman"/>
                <a:ea typeface="+mn-lt"/>
                <a:cs typeface="+mn-lt"/>
              </a:rPr>
              <a:t>The work can be extended to other health related techniques too for a better understanding of public opinions on social media</a:t>
            </a:r>
            <a:endParaRPr lang="en-US" sz="2400">
              <a:latin typeface="Times New Roman"/>
              <a:cs typeface="Calibri" panose="020F0502020204030204"/>
            </a:endParaRPr>
          </a:p>
        </p:txBody>
      </p:sp>
    </p:spTree>
    <p:extLst>
      <p:ext uri="{BB962C8B-B14F-4D97-AF65-F5344CB8AC3E}">
        <p14:creationId xmlns:p14="http://schemas.microsoft.com/office/powerpoint/2010/main" val="2242561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0A2CD13-77AB-4F97-AA43-879E579F235D}"/>
              </a:ext>
            </a:extLst>
          </p:cNvPr>
          <p:cNvSpPr>
            <a:spLocks noGrp="1"/>
          </p:cNvSpPr>
          <p:nvPr>
            <p:ph type="title"/>
          </p:nvPr>
        </p:nvSpPr>
        <p:spPr>
          <a:xfrm>
            <a:off x="958506" y="800392"/>
            <a:ext cx="10264697" cy="1212102"/>
          </a:xfrm>
        </p:spPr>
        <p:txBody>
          <a:bodyPr>
            <a:normAutofit/>
          </a:bodyPr>
          <a:lstStyle/>
          <a:p>
            <a:r>
              <a:rPr lang="en-US" sz="4000">
                <a:solidFill>
                  <a:srgbClr val="FFFFFF"/>
                </a:solidFill>
                <a:latin typeface="Times New Roman"/>
                <a:cs typeface="Calibri Light"/>
              </a:rPr>
              <a:t>References</a:t>
            </a:r>
          </a:p>
        </p:txBody>
      </p:sp>
      <p:sp>
        <p:nvSpPr>
          <p:cNvPr id="3" name="Content Placeholder 2">
            <a:extLst>
              <a:ext uri="{FF2B5EF4-FFF2-40B4-BE49-F238E27FC236}">
                <a16:creationId xmlns:a16="http://schemas.microsoft.com/office/drawing/2014/main" id="{D2A407EF-B17F-45DE-8283-283CB6654A58}"/>
              </a:ext>
            </a:extLst>
          </p:cNvPr>
          <p:cNvSpPr>
            <a:spLocks noGrp="1"/>
          </p:cNvSpPr>
          <p:nvPr>
            <p:ph idx="1"/>
          </p:nvPr>
        </p:nvSpPr>
        <p:spPr>
          <a:xfrm>
            <a:off x="1367624" y="2490436"/>
            <a:ext cx="9708995" cy="3567173"/>
          </a:xfrm>
        </p:spPr>
        <p:txBody>
          <a:bodyPr vert="horz" lIns="91440" tIns="45720" rIns="91440" bIns="45720" rtlCol="0" anchor="ctr">
            <a:noAutofit/>
          </a:bodyPr>
          <a:lstStyle/>
          <a:p>
            <a:pPr algn="just"/>
            <a:r>
              <a:rPr lang="en-US" sz="2400">
                <a:latin typeface="Times New Roman"/>
                <a:ea typeface="+mn-lt"/>
                <a:cs typeface="+mn-lt"/>
              </a:rPr>
              <a:t>Arnold, C., &amp; Speier, W. (2012). A topic model of clinical reports. Proceedings of the 35th international ACM SIGIR conference on research and development in information retrieval. ACM1031–1032.</a:t>
            </a:r>
            <a:endParaRPr lang="en-US"/>
          </a:p>
          <a:p>
            <a:pPr algn="just"/>
            <a:r>
              <a:rPr lang="en-US" sz="2400">
                <a:latin typeface="Times New Roman"/>
                <a:ea typeface="+mn-lt"/>
                <a:cs typeface="+mn-lt"/>
              </a:rPr>
              <a:t>Association, A. D., et al. (2004). Physical activity/exercise and diabetes. Diabetes Care, 27(suppl 1), s58–s62.</a:t>
            </a:r>
          </a:p>
          <a:p>
            <a:pPr algn="just"/>
            <a:r>
              <a:rPr lang="en-US" sz="2400">
                <a:latin typeface="Times New Roman"/>
                <a:ea typeface="+mn-lt"/>
                <a:cs typeface="+mn-lt"/>
              </a:rPr>
              <a:t>Hong, L., &amp; Davison, B. D. (2010). Empirical study of topic modeling in Twitter. Proceedings of the first workshop on social media analytics. ACM80–88.</a:t>
            </a:r>
            <a:endParaRPr lang="en-US" sz="2400">
              <a:latin typeface="Times New Roman"/>
              <a:cs typeface="Calibri" panose="020F0502020204030204"/>
            </a:endParaRPr>
          </a:p>
        </p:txBody>
      </p:sp>
    </p:spTree>
    <p:extLst>
      <p:ext uri="{BB962C8B-B14F-4D97-AF65-F5344CB8AC3E}">
        <p14:creationId xmlns:p14="http://schemas.microsoft.com/office/powerpoint/2010/main" val="4241366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8DEC0D-AB52-4803-8F26-ECA034706B5C}"/>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6600" kern="1200">
                <a:solidFill>
                  <a:schemeClr val="tx2"/>
                </a:solidFill>
                <a:latin typeface="Times New Roman"/>
                <a:cs typeface="Times New Roman"/>
              </a:rPr>
              <a:t>Thank You</a:t>
            </a:r>
          </a:p>
        </p:txBody>
      </p:sp>
      <p:pic>
        <p:nvPicPr>
          <p:cNvPr id="17" name="Graphic 16" descr="Smiling Face with No Fill">
            <a:extLst>
              <a:ext uri="{FF2B5EF4-FFF2-40B4-BE49-F238E27FC236}">
                <a16:creationId xmlns:a16="http://schemas.microsoft.com/office/drawing/2014/main" id="{0E7D1F4C-99FF-4CCE-A12E-6AE46908EC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4" name="Group 2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25" name="Freeform: Shape 2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6492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0868195-3F55-4D36-B893-DD962E449F93}"/>
              </a:ext>
            </a:extLst>
          </p:cNvPr>
          <p:cNvSpPr>
            <a:spLocks noGrp="1"/>
          </p:cNvSpPr>
          <p:nvPr>
            <p:ph type="title"/>
          </p:nvPr>
        </p:nvSpPr>
        <p:spPr>
          <a:xfrm>
            <a:off x="958506" y="800392"/>
            <a:ext cx="10264697" cy="1212102"/>
          </a:xfrm>
        </p:spPr>
        <p:txBody>
          <a:bodyPr>
            <a:normAutofit/>
          </a:bodyPr>
          <a:lstStyle/>
          <a:p>
            <a:r>
              <a:rPr lang="en-US" sz="4000">
                <a:solidFill>
                  <a:srgbClr val="FFFFFF"/>
                </a:solidFill>
                <a:latin typeface="Times New Roman"/>
                <a:cs typeface="Calibri Light"/>
              </a:rPr>
              <a:t>Introduction</a:t>
            </a:r>
            <a:endParaRPr lang="en-US" sz="4000">
              <a:solidFill>
                <a:srgbClr val="FFFFFF"/>
              </a:solidFill>
              <a:latin typeface="Times New Roman"/>
            </a:endParaRPr>
          </a:p>
        </p:txBody>
      </p:sp>
      <p:sp>
        <p:nvSpPr>
          <p:cNvPr id="3" name="Content Placeholder 2">
            <a:extLst>
              <a:ext uri="{FF2B5EF4-FFF2-40B4-BE49-F238E27FC236}">
                <a16:creationId xmlns:a16="http://schemas.microsoft.com/office/drawing/2014/main" id="{46953C0D-0155-4190-8B8E-E5F244E0F99A}"/>
              </a:ext>
            </a:extLst>
          </p:cNvPr>
          <p:cNvSpPr>
            <a:spLocks noGrp="1"/>
          </p:cNvSpPr>
          <p:nvPr>
            <p:ph idx="1"/>
          </p:nvPr>
        </p:nvSpPr>
        <p:spPr>
          <a:xfrm>
            <a:off x="1375334" y="3238475"/>
            <a:ext cx="9708995" cy="3394646"/>
          </a:xfrm>
        </p:spPr>
        <p:txBody>
          <a:bodyPr vert="horz" lIns="91440" tIns="45720" rIns="91440" bIns="45720" rtlCol="0" anchor="ctr">
            <a:noAutofit/>
          </a:bodyPr>
          <a:lstStyle/>
          <a:p>
            <a:pPr algn="just"/>
            <a:r>
              <a:rPr lang="en-US" sz="2400">
                <a:latin typeface="Times New Roman"/>
                <a:ea typeface="+mn-lt"/>
                <a:cs typeface="Calibri"/>
              </a:rPr>
              <a:t>Analyse the characteristics of the general public's opinions regarding diabetes, diet, exercise and obesity (DDEO) as expressed on Twitter </a:t>
            </a:r>
            <a:r>
              <a:rPr lang="en-IN" sz="2400">
                <a:latin typeface="Times New Roman"/>
                <a:ea typeface="+mn-lt"/>
                <a:cs typeface="Times New Roman"/>
              </a:rPr>
              <a:t>to find correlations among the DDEO topics.</a:t>
            </a:r>
            <a:endParaRPr lang="en-US" sz="2400">
              <a:ea typeface="+mn-lt"/>
              <a:cs typeface="+mn-lt"/>
            </a:endParaRPr>
          </a:p>
          <a:p>
            <a:pPr algn="just"/>
            <a:r>
              <a:rPr lang="en-US" sz="2400">
                <a:latin typeface="Times New Roman"/>
                <a:ea typeface="+mn-lt"/>
                <a:cs typeface="Times New Roman"/>
              </a:rPr>
              <a:t>According to WHO, The global prevalence of obesity has tripled between 1975 and 2016, with more than 1.9 billion adults considered as overweight and over 650 million adults considered as obese. </a:t>
            </a:r>
            <a:endParaRPr lang="en-US" sz="2400">
              <a:ea typeface="+mn-lt"/>
              <a:cs typeface="+mn-lt"/>
            </a:endParaRPr>
          </a:p>
          <a:p>
            <a:pPr algn="just">
              <a:buFont typeface="Arial"/>
              <a:buChar char="•"/>
            </a:pPr>
            <a:r>
              <a:rPr lang="en-US" sz="2400">
                <a:latin typeface="Times New Roman"/>
                <a:ea typeface="+mn-lt"/>
                <a:cs typeface="Times New Roman"/>
              </a:rPr>
              <a:t>Overweight and obesity are the fifth leading risk for global deaths according to the European Association for the </a:t>
            </a:r>
            <a:r>
              <a:rPr lang="en-IN" sz="2400">
                <a:latin typeface="Times New Roman"/>
                <a:ea typeface="+mn-lt"/>
                <a:cs typeface="Times New Roman"/>
              </a:rPr>
              <a:t>study of Obesity.</a:t>
            </a:r>
            <a:endParaRPr lang="en-US" sz="2400">
              <a:ea typeface="+mn-lt"/>
              <a:cs typeface="+mn-lt"/>
            </a:endParaRPr>
          </a:p>
          <a:p>
            <a:pPr algn="just">
              <a:buFont typeface="Arial"/>
              <a:buChar char="•"/>
            </a:pPr>
            <a:r>
              <a:rPr lang="en-US" sz="2400">
                <a:latin typeface="Times New Roman"/>
                <a:ea typeface="+mn-lt"/>
                <a:cs typeface="Times New Roman"/>
              </a:rPr>
              <a:t>Studies show that there are strong relations among diabetes, diet, exercise, and obesity (DDEO).</a:t>
            </a:r>
            <a:endParaRPr lang="en-US">
              <a:latin typeface="Times New Roman"/>
              <a:cs typeface="Times New Roman"/>
            </a:endParaRPr>
          </a:p>
          <a:p>
            <a:pPr lvl="1" algn="just"/>
            <a:endParaRPr lang="en-US">
              <a:latin typeface="Times New Roman"/>
              <a:cs typeface="Calibri" panose="020F0502020204030204"/>
            </a:endParaRPr>
          </a:p>
          <a:p>
            <a:pPr lvl="1" algn="just"/>
            <a:endParaRPr lang="en-US">
              <a:latin typeface="Times New Roman"/>
              <a:cs typeface="Calibri" panose="020F0502020204030204"/>
            </a:endParaRPr>
          </a:p>
        </p:txBody>
      </p:sp>
    </p:spTree>
    <p:extLst>
      <p:ext uri="{BB962C8B-B14F-4D97-AF65-F5344CB8AC3E}">
        <p14:creationId xmlns:p14="http://schemas.microsoft.com/office/powerpoint/2010/main" val="2614102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0868195-3F55-4D36-B893-DD962E449F93}"/>
              </a:ext>
            </a:extLst>
          </p:cNvPr>
          <p:cNvSpPr>
            <a:spLocks noGrp="1"/>
          </p:cNvSpPr>
          <p:nvPr>
            <p:ph type="title"/>
          </p:nvPr>
        </p:nvSpPr>
        <p:spPr>
          <a:xfrm>
            <a:off x="958506" y="800392"/>
            <a:ext cx="10264697" cy="1212102"/>
          </a:xfrm>
        </p:spPr>
        <p:txBody>
          <a:bodyPr>
            <a:normAutofit/>
          </a:bodyPr>
          <a:lstStyle/>
          <a:p>
            <a:r>
              <a:rPr lang="en-US" sz="4000">
                <a:solidFill>
                  <a:srgbClr val="FFFFFF"/>
                </a:solidFill>
                <a:latin typeface="Times New Roman"/>
                <a:cs typeface="Calibri Light"/>
              </a:rPr>
              <a:t>Problem Statement</a:t>
            </a:r>
            <a:endParaRPr lang="en-US" sz="4000">
              <a:solidFill>
                <a:srgbClr val="FFFFFF"/>
              </a:solidFill>
              <a:latin typeface="Times New Roman"/>
            </a:endParaRPr>
          </a:p>
        </p:txBody>
      </p:sp>
      <p:sp>
        <p:nvSpPr>
          <p:cNvPr id="3" name="Content Placeholder 2">
            <a:extLst>
              <a:ext uri="{FF2B5EF4-FFF2-40B4-BE49-F238E27FC236}">
                <a16:creationId xmlns:a16="http://schemas.microsoft.com/office/drawing/2014/main" id="{46953C0D-0155-4190-8B8E-E5F244E0F99A}"/>
              </a:ext>
            </a:extLst>
          </p:cNvPr>
          <p:cNvSpPr>
            <a:spLocks noGrp="1"/>
          </p:cNvSpPr>
          <p:nvPr>
            <p:ph idx="1"/>
          </p:nvPr>
        </p:nvSpPr>
        <p:spPr>
          <a:xfrm>
            <a:off x="1375334" y="2778400"/>
            <a:ext cx="9708995" cy="3854721"/>
          </a:xfrm>
        </p:spPr>
        <p:txBody>
          <a:bodyPr vert="horz" lIns="91440" tIns="45720" rIns="91440" bIns="45720" rtlCol="0" anchor="ctr">
            <a:noAutofit/>
          </a:bodyPr>
          <a:lstStyle/>
          <a:p>
            <a:pPr marL="342900" indent="-342900" algn="just"/>
            <a:r>
              <a:rPr lang="en-IN" sz="2400">
                <a:latin typeface="Times New Roman"/>
                <a:ea typeface="+mn-lt"/>
                <a:cs typeface="Times New Roman"/>
              </a:rPr>
              <a:t>Understanding public health opinions on social media to characterise common health issues such as Diabetes, Diet, Exercise and Obesity(DDEO).</a:t>
            </a:r>
            <a:endParaRPr lang="en-US" sz="2400">
              <a:ea typeface="+mn-lt"/>
              <a:cs typeface="+mn-lt"/>
            </a:endParaRPr>
          </a:p>
          <a:p>
            <a:pPr marL="342900" indent="-342900" algn="just"/>
            <a:r>
              <a:rPr lang="en-US" sz="2400">
                <a:latin typeface="Times New Roman"/>
                <a:ea typeface="+mn-lt"/>
                <a:cs typeface="Times New Roman"/>
              </a:rPr>
              <a:t>The goal of this research is to analyze the characteristics of the general public's opinions regarding diabetes, diet, exercise and obesity (DDEO) as expressed </a:t>
            </a:r>
            <a:r>
              <a:rPr lang="en-IN" sz="2400">
                <a:latin typeface="Times New Roman"/>
                <a:ea typeface="+mn-lt"/>
                <a:cs typeface="Times New Roman"/>
              </a:rPr>
              <a:t>on Twitter and find notable correlations among the DDEO topics.</a:t>
            </a:r>
            <a:endParaRPr lang="en-IN">
              <a:cs typeface="Calibri" panose="020F0502020204030204"/>
            </a:endParaRPr>
          </a:p>
          <a:p>
            <a:pPr algn="just"/>
            <a:endParaRPr lang="en-US" sz="2400">
              <a:latin typeface="Times New Roman"/>
              <a:cs typeface="Times New Roman"/>
            </a:endParaRPr>
          </a:p>
          <a:p>
            <a:pPr lvl="1" algn="just"/>
            <a:endParaRPr lang="en-US">
              <a:latin typeface="Times New Roman"/>
              <a:cs typeface="Calibri" panose="020F0502020204030204"/>
            </a:endParaRPr>
          </a:p>
          <a:p>
            <a:pPr lvl="1" algn="just"/>
            <a:endParaRPr lang="en-US">
              <a:latin typeface="Times New Roman"/>
              <a:cs typeface="Calibri" panose="020F0502020204030204"/>
            </a:endParaRPr>
          </a:p>
        </p:txBody>
      </p:sp>
    </p:spTree>
    <p:extLst>
      <p:ext uri="{BB962C8B-B14F-4D97-AF65-F5344CB8AC3E}">
        <p14:creationId xmlns:p14="http://schemas.microsoft.com/office/powerpoint/2010/main" val="766356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7ABD11A-1BB0-4B9F-900A-F59DB22D17EF}"/>
              </a:ext>
            </a:extLst>
          </p:cNvPr>
          <p:cNvSpPr>
            <a:spLocks noGrp="1"/>
          </p:cNvSpPr>
          <p:nvPr>
            <p:ph type="title"/>
          </p:nvPr>
        </p:nvSpPr>
        <p:spPr>
          <a:xfrm>
            <a:off x="958506" y="800392"/>
            <a:ext cx="10264697" cy="1212102"/>
          </a:xfrm>
        </p:spPr>
        <p:txBody>
          <a:bodyPr>
            <a:normAutofit/>
          </a:bodyPr>
          <a:lstStyle/>
          <a:p>
            <a:r>
              <a:rPr lang="en-US" sz="4000">
                <a:solidFill>
                  <a:srgbClr val="FFFFFF"/>
                </a:solidFill>
                <a:latin typeface="Times New Roman"/>
                <a:cs typeface="Calibri Light"/>
              </a:rPr>
              <a:t>Methodology</a:t>
            </a:r>
            <a:endParaRPr lang="en-US" sz="4000">
              <a:solidFill>
                <a:srgbClr val="FFFFFF"/>
              </a:solidFill>
              <a:latin typeface="Times New Roman"/>
            </a:endParaRPr>
          </a:p>
        </p:txBody>
      </p:sp>
      <p:sp>
        <p:nvSpPr>
          <p:cNvPr id="3" name="Content Placeholder 2">
            <a:extLst>
              <a:ext uri="{FF2B5EF4-FFF2-40B4-BE49-F238E27FC236}">
                <a16:creationId xmlns:a16="http://schemas.microsoft.com/office/drawing/2014/main" id="{D57C713B-95DA-4E53-8694-27F6273A4262}"/>
              </a:ext>
            </a:extLst>
          </p:cNvPr>
          <p:cNvSpPr>
            <a:spLocks noGrp="1"/>
          </p:cNvSpPr>
          <p:nvPr>
            <p:ph idx="1"/>
          </p:nvPr>
        </p:nvSpPr>
        <p:spPr>
          <a:xfrm>
            <a:off x="1367624" y="2490436"/>
            <a:ext cx="9795259" cy="3739701"/>
          </a:xfrm>
        </p:spPr>
        <p:txBody>
          <a:bodyPr vert="horz" lIns="91440" tIns="45720" rIns="91440" bIns="45720" rtlCol="0" anchor="ctr">
            <a:normAutofit/>
          </a:bodyPr>
          <a:lstStyle/>
          <a:p>
            <a:pPr algn="just"/>
            <a:endParaRPr lang="en-US">
              <a:solidFill>
                <a:srgbClr val="FFFFFF"/>
              </a:solidFill>
              <a:latin typeface="Times New Roman"/>
              <a:ea typeface="+mn-lt"/>
              <a:cs typeface="Times New Roman"/>
            </a:endParaRPr>
          </a:p>
          <a:p>
            <a:pPr algn="just"/>
            <a:endParaRPr lang="en-US" sz="2400">
              <a:solidFill>
                <a:srgbClr val="FFFFFF"/>
              </a:solidFill>
              <a:latin typeface="Times New Roman"/>
              <a:ea typeface="+mn-lt"/>
              <a:cs typeface="Times New Roman"/>
            </a:endParaRPr>
          </a:p>
        </p:txBody>
      </p:sp>
      <p:sp>
        <p:nvSpPr>
          <p:cNvPr id="4" name="Rectangle 3">
            <a:extLst>
              <a:ext uri="{FF2B5EF4-FFF2-40B4-BE49-F238E27FC236}">
                <a16:creationId xmlns:a16="http://schemas.microsoft.com/office/drawing/2014/main" id="{940C78C2-3824-4023-8D76-848733286DD5}"/>
              </a:ext>
            </a:extLst>
          </p:cNvPr>
          <p:cNvSpPr/>
          <p:nvPr/>
        </p:nvSpPr>
        <p:spPr>
          <a:xfrm>
            <a:off x="822384" y="3992593"/>
            <a:ext cx="1667773" cy="92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latin typeface="Times New Roman"/>
                <a:cs typeface="Times New Roman"/>
              </a:rPr>
              <a:t>Data Collection</a:t>
            </a:r>
          </a:p>
        </p:txBody>
      </p:sp>
      <p:sp>
        <p:nvSpPr>
          <p:cNvPr id="11" name="Rectangle 10">
            <a:extLst>
              <a:ext uri="{FF2B5EF4-FFF2-40B4-BE49-F238E27FC236}">
                <a16:creationId xmlns:a16="http://schemas.microsoft.com/office/drawing/2014/main" id="{CB676107-822A-4BE3-8865-D4D040CBD7B8}"/>
              </a:ext>
            </a:extLst>
          </p:cNvPr>
          <p:cNvSpPr/>
          <p:nvPr/>
        </p:nvSpPr>
        <p:spPr>
          <a:xfrm>
            <a:off x="7637253" y="4112475"/>
            <a:ext cx="1667773" cy="1265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FFFFFF"/>
                </a:solidFill>
                <a:latin typeface="Times New Roman"/>
                <a:cs typeface="Times New Roman"/>
              </a:rPr>
              <a:t>Evaluate using coherence score and find the optimal topics</a:t>
            </a:r>
          </a:p>
        </p:txBody>
      </p:sp>
      <p:sp>
        <p:nvSpPr>
          <p:cNvPr id="13" name="Rectangle 12">
            <a:extLst>
              <a:ext uri="{FF2B5EF4-FFF2-40B4-BE49-F238E27FC236}">
                <a16:creationId xmlns:a16="http://schemas.microsoft.com/office/drawing/2014/main" id="{EFE60566-1084-45A3-BA60-B16D65F5DFAD}"/>
              </a:ext>
            </a:extLst>
          </p:cNvPr>
          <p:cNvSpPr/>
          <p:nvPr/>
        </p:nvSpPr>
        <p:spPr>
          <a:xfrm>
            <a:off x="5451894" y="5085272"/>
            <a:ext cx="1667773" cy="92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FFFFFF"/>
                </a:solidFill>
                <a:latin typeface="Times New Roman"/>
                <a:cs typeface="Times New Roman"/>
              </a:rPr>
              <a:t>LDA</a:t>
            </a:r>
          </a:p>
        </p:txBody>
      </p:sp>
      <p:sp>
        <p:nvSpPr>
          <p:cNvPr id="15" name="Rectangle 14">
            <a:extLst>
              <a:ext uri="{FF2B5EF4-FFF2-40B4-BE49-F238E27FC236}">
                <a16:creationId xmlns:a16="http://schemas.microsoft.com/office/drawing/2014/main" id="{B507F3C5-DEC9-49B1-851E-821127F21A11}"/>
              </a:ext>
            </a:extLst>
          </p:cNvPr>
          <p:cNvSpPr/>
          <p:nvPr/>
        </p:nvSpPr>
        <p:spPr>
          <a:xfrm>
            <a:off x="5451893" y="3359988"/>
            <a:ext cx="1667773" cy="92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FFFFFF"/>
                </a:solidFill>
                <a:latin typeface="Times New Roman"/>
                <a:cs typeface="Times New Roman"/>
              </a:rPr>
              <a:t>LSA</a:t>
            </a:r>
          </a:p>
        </p:txBody>
      </p:sp>
      <p:sp>
        <p:nvSpPr>
          <p:cNvPr id="17" name="Rectangle 16">
            <a:extLst>
              <a:ext uri="{FF2B5EF4-FFF2-40B4-BE49-F238E27FC236}">
                <a16:creationId xmlns:a16="http://schemas.microsoft.com/office/drawing/2014/main" id="{0E1D897E-6EE5-4E18-BC04-090BAC7C838F}"/>
              </a:ext>
            </a:extLst>
          </p:cNvPr>
          <p:cNvSpPr/>
          <p:nvPr/>
        </p:nvSpPr>
        <p:spPr>
          <a:xfrm>
            <a:off x="3180271" y="3992593"/>
            <a:ext cx="1667773" cy="92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FFFFFF"/>
                </a:solidFill>
                <a:latin typeface="Times New Roman"/>
                <a:cs typeface="Times New Roman"/>
              </a:rPr>
              <a:t>Data Cleaning</a:t>
            </a:r>
          </a:p>
        </p:txBody>
      </p:sp>
      <p:sp>
        <p:nvSpPr>
          <p:cNvPr id="19" name="Rectangle 18">
            <a:extLst>
              <a:ext uri="{FF2B5EF4-FFF2-40B4-BE49-F238E27FC236}">
                <a16:creationId xmlns:a16="http://schemas.microsoft.com/office/drawing/2014/main" id="{623A2DCE-FAC4-4A50-A9F8-6683FE8AF0EA}"/>
              </a:ext>
            </a:extLst>
          </p:cNvPr>
          <p:cNvSpPr/>
          <p:nvPr/>
        </p:nvSpPr>
        <p:spPr>
          <a:xfrm>
            <a:off x="9952006" y="4222629"/>
            <a:ext cx="1667773" cy="92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FFFFFF"/>
                </a:solidFill>
                <a:latin typeface="Times New Roman"/>
                <a:cs typeface="Times New Roman"/>
              </a:rPr>
              <a:t>LIWC</a:t>
            </a:r>
          </a:p>
        </p:txBody>
      </p:sp>
      <p:cxnSp>
        <p:nvCxnSpPr>
          <p:cNvPr id="7" name="Straight Arrow Connector 6">
            <a:extLst>
              <a:ext uri="{FF2B5EF4-FFF2-40B4-BE49-F238E27FC236}">
                <a16:creationId xmlns:a16="http://schemas.microsoft.com/office/drawing/2014/main" id="{95B9B0DB-C59C-47C2-A87F-C3C79FF19BA3}"/>
              </a:ext>
            </a:extLst>
          </p:cNvPr>
          <p:cNvCxnSpPr/>
          <p:nvPr/>
        </p:nvCxnSpPr>
        <p:spPr>
          <a:xfrm flipV="1">
            <a:off x="2490160" y="4518804"/>
            <a:ext cx="684361" cy="5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426E9DF-EFD3-4354-8504-147365631A67}"/>
              </a:ext>
            </a:extLst>
          </p:cNvPr>
          <p:cNvCxnSpPr>
            <a:cxnSpLocks/>
          </p:cNvCxnSpPr>
          <p:nvPr/>
        </p:nvCxnSpPr>
        <p:spPr>
          <a:xfrm flipV="1">
            <a:off x="7119668" y="4188124"/>
            <a:ext cx="511834" cy="20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0F7372-31FE-42E3-936F-B09F4734572D}"/>
              </a:ext>
            </a:extLst>
          </p:cNvPr>
          <p:cNvCxnSpPr>
            <a:cxnSpLocks/>
          </p:cNvCxnSpPr>
          <p:nvPr/>
        </p:nvCxnSpPr>
        <p:spPr>
          <a:xfrm flipV="1">
            <a:off x="7074845" y="5272980"/>
            <a:ext cx="601480" cy="34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D338F3F-D8D1-4D15-88E5-02A5A50EB295}"/>
              </a:ext>
            </a:extLst>
          </p:cNvPr>
          <p:cNvCxnSpPr>
            <a:cxnSpLocks/>
          </p:cNvCxnSpPr>
          <p:nvPr/>
        </p:nvCxnSpPr>
        <p:spPr>
          <a:xfrm flipV="1">
            <a:off x="9190008" y="4734463"/>
            <a:ext cx="756248" cy="20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380059F7-33C9-4E80-A89D-79AF03DE5AE1}"/>
              </a:ext>
            </a:extLst>
          </p:cNvPr>
          <p:cNvCxnSpPr/>
          <p:nvPr/>
        </p:nvCxnSpPr>
        <p:spPr>
          <a:xfrm>
            <a:off x="4847147" y="4523656"/>
            <a:ext cx="598099" cy="7993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4BA10759-80A6-4EA5-A605-F1E7CA7734A7}"/>
              </a:ext>
            </a:extLst>
          </p:cNvPr>
          <p:cNvCxnSpPr/>
          <p:nvPr/>
        </p:nvCxnSpPr>
        <p:spPr>
          <a:xfrm flipV="1">
            <a:off x="4846248" y="3812517"/>
            <a:ext cx="598099" cy="4226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912C7091-FF12-4F69-971F-26C1EF4E1C99}"/>
              </a:ext>
            </a:extLst>
          </p:cNvPr>
          <p:cNvSpPr/>
          <p:nvPr/>
        </p:nvSpPr>
        <p:spPr>
          <a:xfrm>
            <a:off x="10009515" y="5674742"/>
            <a:ext cx="1667773" cy="92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FFFFFF"/>
                </a:solidFill>
                <a:latin typeface="Times New Roman"/>
                <a:cs typeface="Times New Roman"/>
              </a:rPr>
              <a:t>Correlation</a:t>
            </a:r>
          </a:p>
        </p:txBody>
      </p:sp>
      <p:cxnSp>
        <p:nvCxnSpPr>
          <p:cNvPr id="25" name="Straight Arrow Connector 24">
            <a:extLst>
              <a:ext uri="{FF2B5EF4-FFF2-40B4-BE49-F238E27FC236}">
                <a16:creationId xmlns:a16="http://schemas.microsoft.com/office/drawing/2014/main" id="{93C034F4-B220-4115-BA31-B4AE8A096584}"/>
              </a:ext>
            </a:extLst>
          </p:cNvPr>
          <p:cNvCxnSpPr/>
          <p:nvPr/>
        </p:nvCxnSpPr>
        <p:spPr>
          <a:xfrm flipH="1">
            <a:off x="10834958" y="5211972"/>
            <a:ext cx="887" cy="457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5877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7ABD11A-1BB0-4B9F-900A-F59DB22D17EF}"/>
              </a:ext>
            </a:extLst>
          </p:cNvPr>
          <p:cNvSpPr>
            <a:spLocks noGrp="1"/>
          </p:cNvSpPr>
          <p:nvPr>
            <p:ph type="title"/>
          </p:nvPr>
        </p:nvSpPr>
        <p:spPr>
          <a:xfrm>
            <a:off x="958506" y="800392"/>
            <a:ext cx="10264697" cy="1212102"/>
          </a:xfrm>
        </p:spPr>
        <p:txBody>
          <a:bodyPr>
            <a:normAutofit/>
          </a:bodyPr>
          <a:lstStyle/>
          <a:p>
            <a:r>
              <a:rPr lang="en-US" sz="4000">
                <a:solidFill>
                  <a:srgbClr val="FFFFFF"/>
                </a:solidFill>
                <a:latin typeface="Times New Roman"/>
                <a:cs typeface="Calibri Light"/>
              </a:rPr>
              <a:t>Methodology</a:t>
            </a:r>
            <a:endParaRPr lang="en-US" sz="4000">
              <a:solidFill>
                <a:srgbClr val="FFFFFF"/>
              </a:solidFill>
              <a:latin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D57C713B-95DA-4E53-8694-27F6273A4262}"/>
              </a:ext>
            </a:extLst>
          </p:cNvPr>
          <p:cNvSpPr>
            <a:spLocks noGrp="1"/>
          </p:cNvSpPr>
          <p:nvPr>
            <p:ph idx="1"/>
          </p:nvPr>
        </p:nvSpPr>
        <p:spPr>
          <a:xfrm>
            <a:off x="1367624" y="2490436"/>
            <a:ext cx="9708995" cy="3811588"/>
          </a:xfrm>
        </p:spPr>
        <p:txBody>
          <a:bodyPr vert="horz" lIns="91440" tIns="45720" rIns="91440" bIns="45720" rtlCol="0" anchor="ctr">
            <a:normAutofit/>
          </a:bodyPr>
          <a:lstStyle/>
          <a:p>
            <a:pPr algn="just"/>
            <a:r>
              <a:rPr lang="en-US" sz="2400" b="1">
                <a:latin typeface="Times New Roman"/>
                <a:cs typeface="Calibri"/>
              </a:rPr>
              <a:t>Data Collection:</a:t>
            </a:r>
            <a:r>
              <a:rPr lang="en-US" sz="2400">
                <a:latin typeface="Times New Roman"/>
                <a:cs typeface="Calibri"/>
              </a:rPr>
              <a:t> Collect user's opinions on twitter using Twitter API.</a:t>
            </a:r>
            <a:endParaRPr lang="en-US" sz="2400">
              <a:latin typeface="Times New Roman"/>
              <a:cs typeface="Times New Roman"/>
            </a:endParaRPr>
          </a:p>
          <a:p>
            <a:pPr algn="just"/>
            <a:r>
              <a:rPr lang="en-US" sz="2400" b="1">
                <a:latin typeface="Times New Roman"/>
                <a:cs typeface="Calibri"/>
              </a:rPr>
              <a:t>Data Cleaning:</a:t>
            </a:r>
            <a:r>
              <a:rPr lang="en-US" sz="2400">
                <a:latin typeface="Times New Roman"/>
                <a:cs typeface="Calibri"/>
              </a:rPr>
              <a:t> Pre-process the data obtained.</a:t>
            </a:r>
          </a:p>
          <a:p>
            <a:pPr algn="just"/>
            <a:r>
              <a:rPr lang="en-US" sz="2400" b="1">
                <a:latin typeface="Times New Roman"/>
                <a:ea typeface="+mn-lt"/>
                <a:cs typeface="+mn-lt"/>
              </a:rPr>
              <a:t>Topic Discovery:</a:t>
            </a:r>
            <a:r>
              <a:rPr lang="en-US" sz="2400">
                <a:latin typeface="Times New Roman"/>
                <a:ea typeface="+mn-lt"/>
                <a:cs typeface="+mn-lt"/>
              </a:rPr>
              <a:t> Apply Topic Modelling techniques to discover the topics.</a:t>
            </a:r>
          </a:p>
          <a:p>
            <a:pPr algn="just"/>
            <a:r>
              <a:rPr lang="en-US" sz="2400" b="1">
                <a:latin typeface="Times New Roman"/>
                <a:ea typeface="+mn-lt"/>
                <a:cs typeface="+mn-lt"/>
              </a:rPr>
              <a:t>Topic Content Analysis:</a:t>
            </a:r>
            <a:r>
              <a:rPr lang="en-US" sz="2400">
                <a:latin typeface="Times New Roman"/>
                <a:ea typeface="+mn-lt"/>
                <a:cs typeface="+mn-lt"/>
              </a:rPr>
              <a:t> Making observations about how the topics are related.</a:t>
            </a:r>
          </a:p>
          <a:p>
            <a:pPr algn="just"/>
            <a:endParaRPr lang="en-US" sz="2400">
              <a:ea typeface="+mn-lt"/>
              <a:cs typeface="+mn-lt"/>
            </a:endParaRPr>
          </a:p>
        </p:txBody>
      </p:sp>
    </p:spTree>
    <p:extLst>
      <p:ext uri="{BB962C8B-B14F-4D97-AF65-F5344CB8AC3E}">
        <p14:creationId xmlns:p14="http://schemas.microsoft.com/office/powerpoint/2010/main" val="650530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41FE009-EFB7-4178-876A-DDE8FD8C70B1}"/>
              </a:ext>
            </a:extLst>
          </p:cNvPr>
          <p:cNvSpPr>
            <a:spLocks noGrp="1"/>
          </p:cNvSpPr>
          <p:nvPr>
            <p:ph type="title"/>
          </p:nvPr>
        </p:nvSpPr>
        <p:spPr>
          <a:xfrm>
            <a:off x="958506" y="800392"/>
            <a:ext cx="10264697" cy="1212102"/>
          </a:xfrm>
        </p:spPr>
        <p:txBody>
          <a:bodyPr>
            <a:normAutofit/>
          </a:bodyPr>
          <a:lstStyle/>
          <a:p>
            <a:r>
              <a:rPr lang="en-IN" sz="4000">
                <a:solidFill>
                  <a:srgbClr val="FFFFFF"/>
                </a:solidFill>
                <a:latin typeface="Times New Roman"/>
                <a:cs typeface="Times New Roman"/>
              </a:rPr>
              <a:t>DATASET COLLECTION</a:t>
            </a:r>
          </a:p>
        </p:txBody>
      </p:sp>
      <p:sp>
        <p:nvSpPr>
          <p:cNvPr id="3" name="Content Placeholder 2">
            <a:extLst>
              <a:ext uri="{FF2B5EF4-FFF2-40B4-BE49-F238E27FC236}">
                <a16:creationId xmlns:a16="http://schemas.microsoft.com/office/drawing/2014/main" id="{6D01F02D-1759-4B99-A798-4009F1030D4D}"/>
              </a:ext>
            </a:extLst>
          </p:cNvPr>
          <p:cNvSpPr>
            <a:spLocks noGrp="1"/>
          </p:cNvSpPr>
          <p:nvPr>
            <p:ph idx="1"/>
          </p:nvPr>
        </p:nvSpPr>
        <p:spPr>
          <a:xfrm>
            <a:off x="1367624" y="2116625"/>
            <a:ext cx="10010919" cy="3940984"/>
          </a:xfrm>
        </p:spPr>
        <p:txBody>
          <a:bodyPr vert="horz" lIns="91440" tIns="45720" rIns="91440" bIns="45720" rtlCol="0" anchor="ctr">
            <a:normAutofit/>
          </a:bodyPr>
          <a:lstStyle/>
          <a:p>
            <a:pPr algn="just"/>
            <a:r>
              <a:rPr lang="en-IN" sz="2400">
                <a:latin typeface="Times New Roman"/>
                <a:cs typeface="Calibri"/>
              </a:rPr>
              <a:t>Used Twitter API for scraping of tweets</a:t>
            </a:r>
            <a:endParaRPr lang="en-US" sz="2400">
              <a:latin typeface="Times New Roman"/>
              <a:cs typeface="Times New Roman"/>
            </a:endParaRPr>
          </a:p>
          <a:p>
            <a:pPr algn="just"/>
            <a:r>
              <a:rPr lang="en-IN" sz="2400">
                <a:latin typeface="Times New Roman"/>
                <a:cs typeface="Calibri"/>
              </a:rPr>
              <a:t>Obtain a total of </a:t>
            </a:r>
            <a:r>
              <a:rPr lang="en-IN" sz="2400">
                <a:latin typeface="Times New Roman"/>
                <a:ea typeface="+mn-lt"/>
                <a:cs typeface="+mn-lt"/>
              </a:rPr>
              <a:t>104,806</a:t>
            </a:r>
            <a:r>
              <a:rPr lang="en-IN" sz="2400">
                <a:latin typeface="Times New Roman"/>
                <a:cs typeface="Calibri"/>
              </a:rPr>
              <a:t> tweets for the pilot task, with </a:t>
            </a:r>
            <a:r>
              <a:rPr lang="en-IN" sz="2400">
                <a:latin typeface="Times New Roman"/>
                <a:ea typeface="+mn-lt"/>
                <a:cs typeface="+mn-lt"/>
              </a:rPr>
              <a:t>25978, 26789, 25623 and 26416 tweets</a:t>
            </a:r>
            <a:r>
              <a:rPr lang="en-IN" sz="2400">
                <a:latin typeface="Times New Roman"/>
                <a:cs typeface="Calibri"/>
              </a:rPr>
              <a:t> for diabetes, diet, exercise, obesity respectively.</a:t>
            </a:r>
          </a:p>
          <a:p>
            <a:pPr algn="just"/>
            <a:r>
              <a:rPr lang="en-IN" sz="2400">
                <a:latin typeface="Times New Roman"/>
                <a:cs typeface="Calibri"/>
              </a:rPr>
              <a:t>Tweets related to Diabetes, Diet, Obesity and Exercise have been scraped based on these four queries:</a:t>
            </a:r>
          </a:p>
          <a:p>
            <a:pPr lvl="1" algn="just"/>
            <a:r>
              <a:rPr lang="en-IN">
                <a:latin typeface="Times New Roman"/>
                <a:cs typeface="Calibri"/>
              </a:rPr>
              <a:t>Diabetes: diabetes OR #diabetes</a:t>
            </a:r>
          </a:p>
          <a:p>
            <a:pPr lvl="1" algn="just"/>
            <a:r>
              <a:rPr lang="en-IN">
                <a:latin typeface="Times New Roman"/>
                <a:cs typeface="Calibri"/>
              </a:rPr>
              <a:t>Diet: diet OR #diet OR dieting</a:t>
            </a:r>
          </a:p>
          <a:p>
            <a:pPr lvl="1" algn="just"/>
            <a:r>
              <a:rPr lang="en-IN">
                <a:latin typeface="Times New Roman"/>
                <a:cs typeface="Calibri"/>
              </a:rPr>
              <a:t>Exercise: exercise OR #exercise OR exercising</a:t>
            </a:r>
          </a:p>
          <a:p>
            <a:pPr lvl="1" algn="just"/>
            <a:r>
              <a:rPr lang="en-IN">
                <a:latin typeface="Times New Roman"/>
                <a:cs typeface="Calibri"/>
              </a:rPr>
              <a:t>Obesity: obesity OR #obesity OR fat</a:t>
            </a:r>
          </a:p>
        </p:txBody>
      </p:sp>
      <p:pic>
        <p:nvPicPr>
          <p:cNvPr id="4" name="Picture 4" descr="Chart, bar chart&#10;&#10;Description automatically generated">
            <a:extLst>
              <a:ext uri="{FF2B5EF4-FFF2-40B4-BE49-F238E27FC236}">
                <a16:creationId xmlns:a16="http://schemas.microsoft.com/office/drawing/2014/main" id="{BDAF4AF4-7ECE-42F3-90C4-EC948BD95606}"/>
              </a:ext>
            </a:extLst>
          </p:cNvPr>
          <p:cNvPicPr>
            <a:picLocks noChangeAspect="1"/>
          </p:cNvPicPr>
          <p:nvPr/>
        </p:nvPicPr>
        <p:blipFill>
          <a:blip r:embed="rId2"/>
          <a:stretch>
            <a:fillRect/>
          </a:stretch>
        </p:blipFill>
        <p:spPr>
          <a:xfrm>
            <a:off x="8321488" y="3955203"/>
            <a:ext cx="3415552" cy="2511064"/>
          </a:xfrm>
          <a:prstGeom prst="rect">
            <a:avLst/>
          </a:prstGeom>
        </p:spPr>
      </p:pic>
    </p:spTree>
    <p:extLst>
      <p:ext uri="{BB962C8B-B14F-4D97-AF65-F5344CB8AC3E}">
        <p14:creationId xmlns:p14="http://schemas.microsoft.com/office/powerpoint/2010/main" val="1858826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41FE009-EFB7-4178-876A-DDE8FD8C70B1}"/>
              </a:ext>
            </a:extLst>
          </p:cNvPr>
          <p:cNvSpPr>
            <a:spLocks noGrp="1"/>
          </p:cNvSpPr>
          <p:nvPr>
            <p:ph type="title"/>
          </p:nvPr>
        </p:nvSpPr>
        <p:spPr>
          <a:xfrm>
            <a:off x="958506" y="800392"/>
            <a:ext cx="10264697" cy="1212102"/>
          </a:xfrm>
        </p:spPr>
        <p:txBody>
          <a:bodyPr>
            <a:normAutofit/>
          </a:bodyPr>
          <a:lstStyle/>
          <a:p>
            <a:r>
              <a:rPr lang="en-IN" sz="4000">
                <a:solidFill>
                  <a:srgbClr val="FFFFFF"/>
                </a:solidFill>
                <a:latin typeface="Times New Roman"/>
                <a:cs typeface="Times New Roman"/>
              </a:rPr>
              <a:t>DATA PRE-PROCESSING</a:t>
            </a:r>
          </a:p>
        </p:txBody>
      </p:sp>
      <p:sp>
        <p:nvSpPr>
          <p:cNvPr id="3" name="Content Placeholder 2">
            <a:extLst>
              <a:ext uri="{FF2B5EF4-FFF2-40B4-BE49-F238E27FC236}">
                <a16:creationId xmlns:a16="http://schemas.microsoft.com/office/drawing/2014/main" id="{6D01F02D-1759-4B99-A798-4009F1030D4D}"/>
              </a:ext>
            </a:extLst>
          </p:cNvPr>
          <p:cNvSpPr>
            <a:spLocks noGrp="1"/>
          </p:cNvSpPr>
          <p:nvPr>
            <p:ph idx="1"/>
          </p:nvPr>
        </p:nvSpPr>
        <p:spPr>
          <a:xfrm>
            <a:off x="883646" y="2601040"/>
            <a:ext cx="10826476" cy="4606757"/>
          </a:xfrm>
        </p:spPr>
        <p:txBody>
          <a:bodyPr vert="horz" lIns="91440" tIns="45720" rIns="91440" bIns="45720" rtlCol="0" anchor="ctr">
            <a:noAutofit/>
          </a:bodyPr>
          <a:lstStyle/>
          <a:p>
            <a:pPr lvl="1" algn="just"/>
            <a:r>
              <a:rPr lang="en-IN">
                <a:latin typeface="Times New Roman"/>
                <a:cs typeface="Calibri"/>
              </a:rPr>
              <a:t>For pre-processing the tweets, the following steps are performed:</a:t>
            </a:r>
            <a:endParaRPr lang="en-US">
              <a:latin typeface="Times New Roman"/>
              <a:cs typeface="Calibri" panose="020F0502020204030204"/>
            </a:endParaRPr>
          </a:p>
          <a:p>
            <a:pPr lvl="2" algn="just"/>
            <a:r>
              <a:rPr lang="en-IN" sz="2400">
                <a:latin typeface="Times New Roman"/>
                <a:ea typeface="+mn-lt"/>
                <a:cs typeface="+mn-lt"/>
              </a:rPr>
              <a:t>Removing irrelevant characters and links</a:t>
            </a:r>
            <a:endParaRPr lang="en-IN" sz="2400">
              <a:latin typeface="Times New Roman"/>
              <a:cs typeface="Calibri"/>
            </a:endParaRPr>
          </a:p>
          <a:p>
            <a:pPr lvl="2" algn="just"/>
            <a:r>
              <a:rPr lang="en-IN" sz="2400">
                <a:latin typeface="Times New Roman"/>
                <a:ea typeface="+mn-lt"/>
                <a:cs typeface="+mn-lt"/>
              </a:rPr>
              <a:t>Converting all the characters to lowercase</a:t>
            </a:r>
          </a:p>
          <a:p>
            <a:pPr lvl="2" algn="just"/>
            <a:r>
              <a:rPr lang="en-IN" sz="2400">
                <a:latin typeface="Times New Roman"/>
                <a:ea typeface="+mn-lt"/>
                <a:cs typeface="+mn-lt"/>
              </a:rPr>
              <a:t>Removing contractions</a:t>
            </a:r>
          </a:p>
          <a:p>
            <a:pPr lvl="2" algn="just"/>
            <a:r>
              <a:rPr lang="en-IN" sz="2400">
                <a:latin typeface="Times New Roman"/>
                <a:ea typeface="+mn-lt"/>
                <a:cs typeface="+mn-lt"/>
              </a:rPr>
              <a:t>Removing punctuations</a:t>
            </a:r>
          </a:p>
          <a:p>
            <a:pPr lvl="2" algn="just"/>
            <a:r>
              <a:rPr lang="en-IN" sz="2400">
                <a:latin typeface="Times New Roman"/>
                <a:ea typeface="+mn-lt"/>
                <a:cs typeface="+mn-lt"/>
              </a:rPr>
              <a:t>Removing extra whitespaces</a:t>
            </a:r>
          </a:p>
          <a:p>
            <a:pPr lvl="2" algn="just"/>
            <a:r>
              <a:rPr lang="en-IN" sz="2400">
                <a:latin typeface="Times New Roman"/>
                <a:ea typeface="+mn-lt"/>
                <a:cs typeface="+mn-lt"/>
              </a:rPr>
              <a:t>Removing empty tweets</a:t>
            </a:r>
          </a:p>
          <a:p>
            <a:pPr lvl="2" algn="just"/>
            <a:r>
              <a:rPr lang="en-IN" sz="2400">
                <a:latin typeface="Times New Roman"/>
                <a:ea typeface="+mn-lt"/>
                <a:cs typeface="+mn-lt"/>
              </a:rPr>
              <a:t>Removing non-English words</a:t>
            </a:r>
          </a:p>
          <a:p>
            <a:pPr lvl="2" algn="just"/>
            <a:r>
              <a:rPr lang="en-IN" sz="2400">
                <a:latin typeface="Times New Roman"/>
                <a:ea typeface="+mn-lt"/>
                <a:cs typeface="+mn-lt"/>
              </a:rPr>
              <a:t>Removing stop words</a:t>
            </a:r>
          </a:p>
          <a:p>
            <a:pPr lvl="1" algn="just"/>
            <a:endParaRPr lang="en-IN" sz="1800">
              <a:latin typeface="Calibri" panose="020F0502020204030204"/>
              <a:cs typeface="Calibri"/>
            </a:endParaRPr>
          </a:p>
          <a:p>
            <a:pPr lvl="1" algn="just"/>
            <a:endParaRPr lang="en-IN" sz="1800">
              <a:cs typeface="Calibri"/>
            </a:endParaRPr>
          </a:p>
          <a:p>
            <a:pPr lvl="1" algn="just"/>
            <a:endParaRPr lang="en-IN" sz="1800">
              <a:cs typeface="Calibri"/>
            </a:endParaRPr>
          </a:p>
        </p:txBody>
      </p:sp>
    </p:spTree>
    <p:extLst>
      <p:ext uri="{BB962C8B-B14F-4D97-AF65-F5344CB8AC3E}">
        <p14:creationId xmlns:p14="http://schemas.microsoft.com/office/powerpoint/2010/main" val="803917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58A7B77-410F-4FFF-9BCE-DC302A4855BE}"/>
              </a:ext>
            </a:extLst>
          </p:cNvPr>
          <p:cNvSpPr>
            <a:spLocks noGrp="1"/>
          </p:cNvSpPr>
          <p:nvPr>
            <p:ph type="title"/>
          </p:nvPr>
        </p:nvSpPr>
        <p:spPr>
          <a:xfrm>
            <a:off x="958506" y="800392"/>
            <a:ext cx="10264697" cy="1212102"/>
          </a:xfrm>
        </p:spPr>
        <p:txBody>
          <a:bodyPr>
            <a:normAutofit/>
          </a:bodyPr>
          <a:lstStyle/>
          <a:p>
            <a:r>
              <a:rPr lang="en-IN" sz="4000">
                <a:solidFill>
                  <a:srgbClr val="FFFFFF"/>
                </a:solidFill>
                <a:latin typeface="Times New Roman"/>
                <a:ea typeface="+mj-lt"/>
                <a:cs typeface="+mj-lt"/>
              </a:rPr>
              <a:t>Topic Discovery</a:t>
            </a:r>
            <a:endParaRPr lang="en-IN" sz="4000">
              <a:solidFill>
                <a:srgbClr val="FFFFFF"/>
              </a:solidFill>
              <a:latin typeface="Times New Roman"/>
              <a:cs typeface="Calibri Light"/>
            </a:endParaRPr>
          </a:p>
        </p:txBody>
      </p:sp>
      <p:sp>
        <p:nvSpPr>
          <p:cNvPr id="3" name="Content Placeholder 2">
            <a:extLst>
              <a:ext uri="{FF2B5EF4-FFF2-40B4-BE49-F238E27FC236}">
                <a16:creationId xmlns:a16="http://schemas.microsoft.com/office/drawing/2014/main" id="{C297AABD-C866-4856-9226-84A2E213EA93}"/>
              </a:ext>
            </a:extLst>
          </p:cNvPr>
          <p:cNvSpPr>
            <a:spLocks noGrp="1"/>
          </p:cNvSpPr>
          <p:nvPr>
            <p:ph idx="1"/>
          </p:nvPr>
        </p:nvSpPr>
        <p:spPr>
          <a:xfrm>
            <a:off x="1353247" y="2720474"/>
            <a:ext cx="9708995" cy="3998493"/>
          </a:xfrm>
        </p:spPr>
        <p:txBody>
          <a:bodyPr vert="horz" lIns="91440" tIns="45720" rIns="91440" bIns="45720" rtlCol="0" anchor="ctr">
            <a:noAutofit/>
          </a:bodyPr>
          <a:lstStyle/>
          <a:p>
            <a:pPr algn="just"/>
            <a:r>
              <a:rPr lang="en-IN" sz="2400">
                <a:latin typeface="Times New Roman"/>
                <a:cs typeface="Calibri"/>
              </a:rPr>
              <a:t>Topic Discovery or modelling </a:t>
            </a:r>
            <a:r>
              <a:rPr lang="en-IN" sz="2400">
                <a:latin typeface="Times New Roman"/>
                <a:ea typeface="+mn-lt"/>
                <a:cs typeface="+mn-lt"/>
              </a:rPr>
              <a:t>is a type of statistical </a:t>
            </a:r>
            <a:r>
              <a:rPr lang="en-IN" sz="2400" b="1">
                <a:latin typeface="Times New Roman"/>
                <a:ea typeface="+mn-lt"/>
                <a:cs typeface="+mn-lt"/>
              </a:rPr>
              <a:t>model</a:t>
            </a:r>
            <a:r>
              <a:rPr lang="en-IN" sz="2400">
                <a:latin typeface="Times New Roman"/>
                <a:ea typeface="+mn-lt"/>
                <a:cs typeface="+mn-lt"/>
              </a:rPr>
              <a:t> for discovering the abstract "</a:t>
            </a:r>
            <a:r>
              <a:rPr lang="en-IN" sz="2400" b="1">
                <a:latin typeface="Times New Roman"/>
                <a:ea typeface="+mn-lt"/>
                <a:cs typeface="+mn-lt"/>
              </a:rPr>
              <a:t>topics</a:t>
            </a:r>
            <a:r>
              <a:rPr lang="en-IN" sz="2400">
                <a:latin typeface="Times New Roman"/>
                <a:ea typeface="+mn-lt"/>
                <a:cs typeface="+mn-lt"/>
              </a:rPr>
              <a:t>" that occur in a collection of documents.</a:t>
            </a:r>
            <a:endParaRPr lang="en-IN" sz="2400">
              <a:latin typeface="Times New Roman"/>
              <a:cs typeface="Calibri"/>
            </a:endParaRPr>
          </a:p>
          <a:p>
            <a:pPr algn="just"/>
            <a:r>
              <a:rPr lang="en-IN" sz="2400">
                <a:latin typeface="Times New Roman"/>
                <a:ea typeface="+mn-lt"/>
                <a:cs typeface="+mn-lt"/>
              </a:rPr>
              <a:t>Topic modelling is a method for</a:t>
            </a:r>
            <a:r>
              <a:rPr lang="en-IN" sz="2400" i="1">
                <a:latin typeface="Times New Roman"/>
                <a:ea typeface="+mn-lt"/>
                <a:cs typeface="+mn-lt"/>
              </a:rPr>
              <a:t> </a:t>
            </a:r>
            <a:r>
              <a:rPr lang="en-IN" sz="2400" b="1">
                <a:latin typeface="Times New Roman"/>
                <a:ea typeface="+mn-lt"/>
                <a:cs typeface="+mn-lt"/>
              </a:rPr>
              <a:t>unsupervised</a:t>
            </a:r>
            <a:r>
              <a:rPr lang="en-IN" sz="2400">
                <a:latin typeface="Times New Roman"/>
                <a:ea typeface="+mn-lt"/>
                <a:cs typeface="+mn-lt"/>
              </a:rPr>
              <a:t> classification of documents, similar to clustering on numeric data, which finds some natural groups of items or topics.</a:t>
            </a:r>
          </a:p>
          <a:p>
            <a:r>
              <a:rPr lang="en-US" sz="2400">
                <a:latin typeface="Times New Roman"/>
                <a:ea typeface="+mn-lt"/>
                <a:cs typeface="+mn-lt"/>
              </a:rPr>
              <a:t>Topic Modelling can help with:</a:t>
            </a:r>
          </a:p>
          <a:p>
            <a:pPr lvl="1"/>
            <a:r>
              <a:rPr lang="en-US">
                <a:latin typeface="Times New Roman"/>
                <a:ea typeface="+mn-lt"/>
                <a:cs typeface="+mn-lt"/>
              </a:rPr>
              <a:t>Discovering the hidden themes or topics in a document or corpus.</a:t>
            </a:r>
          </a:p>
          <a:p>
            <a:pPr lvl="1"/>
            <a:r>
              <a:rPr lang="en-US">
                <a:latin typeface="Times New Roman"/>
                <a:ea typeface="+mn-lt"/>
                <a:cs typeface="+mn-lt"/>
              </a:rPr>
              <a:t>Classifying the document into discovered themes or topics.</a:t>
            </a:r>
            <a:endParaRPr lang="en-US">
              <a:latin typeface="Times New Roman"/>
              <a:cs typeface="Times New Roman"/>
            </a:endParaRPr>
          </a:p>
          <a:p>
            <a:pPr algn="just"/>
            <a:r>
              <a:rPr lang="en-IN" sz="2400">
                <a:latin typeface="Times New Roman"/>
                <a:cs typeface="Calibri"/>
              </a:rPr>
              <a:t>Here we are using two types of topic modelling namely </a:t>
            </a:r>
            <a:r>
              <a:rPr lang="en-IN" sz="2400">
                <a:latin typeface="Times New Roman"/>
                <a:ea typeface="+mn-lt"/>
                <a:cs typeface="+mn-lt"/>
              </a:rPr>
              <a:t>Latent Semantic Analysis (</a:t>
            </a:r>
            <a:r>
              <a:rPr lang="en-IN" sz="2400" b="1">
                <a:latin typeface="Times New Roman"/>
                <a:ea typeface="+mn-lt"/>
                <a:cs typeface="+mn-lt"/>
              </a:rPr>
              <a:t>LSA</a:t>
            </a:r>
            <a:r>
              <a:rPr lang="en-IN" sz="2400">
                <a:latin typeface="Times New Roman"/>
                <a:ea typeface="+mn-lt"/>
                <a:cs typeface="+mn-lt"/>
              </a:rPr>
              <a:t>), Latent Dirichlet Allocation (</a:t>
            </a:r>
            <a:r>
              <a:rPr lang="en-IN" sz="2400" b="1">
                <a:latin typeface="Times New Roman"/>
                <a:ea typeface="+mn-lt"/>
                <a:cs typeface="+mn-lt"/>
              </a:rPr>
              <a:t>LDA</a:t>
            </a:r>
            <a:r>
              <a:rPr lang="en-IN" sz="2400">
                <a:latin typeface="Times New Roman"/>
                <a:ea typeface="+mn-lt"/>
                <a:cs typeface="+mn-lt"/>
              </a:rPr>
              <a:t>)</a:t>
            </a:r>
            <a:endParaRPr lang="en-IN" sz="2400">
              <a:latin typeface="Times New Roman"/>
              <a:cs typeface="Calibri"/>
            </a:endParaRPr>
          </a:p>
          <a:p>
            <a:pPr algn="just"/>
            <a:endParaRPr lang="en-IN" sz="2400">
              <a:cs typeface="Calibri"/>
            </a:endParaRPr>
          </a:p>
        </p:txBody>
      </p:sp>
    </p:spTree>
    <p:extLst>
      <p:ext uri="{BB962C8B-B14F-4D97-AF65-F5344CB8AC3E}">
        <p14:creationId xmlns:p14="http://schemas.microsoft.com/office/powerpoint/2010/main" val="3828203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25</Slides>
  <Notes>0</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       CHARACTERIZING DIABETES, DIET, OBESITY &amp; EXERCISE COMMENTS ON TWITTER</vt:lpstr>
      <vt:lpstr>Content</vt:lpstr>
      <vt:lpstr>Introduction</vt:lpstr>
      <vt:lpstr>Problem Statement</vt:lpstr>
      <vt:lpstr>Methodology</vt:lpstr>
      <vt:lpstr>Methodology</vt:lpstr>
      <vt:lpstr>DATASET COLLECTION</vt:lpstr>
      <vt:lpstr>DATA PRE-PROCESSING</vt:lpstr>
      <vt:lpstr>Topic Discovery</vt:lpstr>
      <vt:lpstr>Steps for Topic Discovery</vt:lpstr>
      <vt:lpstr>Latent Dirichlet Allocation </vt:lpstr>
      <vt:lpstr>Latent Dirichlet Allocation (2)</vt:lpstr>
      <vt:lpstr>Innovation: Latent Semantic Analysis</vt:lpstr>
      <vt:lpstr>Latent Semantic Analysis(2)</vt:lpstr>
      <vt:lpstr>Linguistic Inquiry and Word Count</vt:lpstr>
      <vt:lpstr>Results and Analysis</vt:lpstr>
      <vt:lpstr>Results and Analysis</vt:lpstr>
      <vt:lpstr>Results and Analysis</vt:lpstr>
      <vt:lpstr>Results and Analysis</vt:lpstr>
      <vt:lpstr>Results and Analysis</vt:lpstr>
      <vt:lpstr>Results and Analysis</vt:lpstr>
      <vt:lpstr>Contribution</vt:lpstr>
      <vt:lpstr>Conclusion and 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752- WEB &amp; SOCIAL COMPUTING  CHARACTERIZING DIABETES,DIET,OBESITY &amp; EXERCISE COMMENTS ON TWITTER</dc:title>
  <dc:creator>Andhavaram Mohan Sai</dc:creator>
  <cp:revision>2</cp:revision>
  <dcterms:created xsi:type="dcterms:W3CDTF">2021-05-19T12:03:29Z</dcterms:created>
  <dcterms:modified xsi:type="dcterms:W3CDTF">2021-06-05T11:31:45Z</dcterms:modified>
</cp:coreProperties>
</file>