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770A312-AA28-4564-A788-E6774059D6FE}">
  <a:tblStyle styleId="{8770A312-AA28-4564-A788-E6774059D6F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d8e65b397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d8e65b39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8" name="Google Shape;27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4" name="Google Shape;284;p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19.png"/><Relationship Id="rId5"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2.png"/><Relationship Id="rId4" Type="http://schemas.openxmlformats.org/officeDocument/2006/relationships/image" Target="../media/image26.png"/><Relationship Id="rId5"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34.png"/><Relationship Id="rId5"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20.png"/><Relationship Id="rId5"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3.png"/><Relationship Id="rId4" Type="http://schemas.openxmlformats.org/officeDocument/2006/relationships/image" Target="../media/image43.png"/><Relationship Id="rId5" Type="http://schemas.openxmlformats.org/officeDocument/2006/relationships/image" Target="../media/image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6.png"/><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7.png"/><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8.png"/><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3.png"/><Relationship Id="rId7" Type="http://schemas.openxmlformats.org/officeDocument/2006/relationships/image" Target="../media/image9.png"/><Relationship Id="rId8"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769344"/>
            <a:ext cx="9144000"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GB" sz="4400"/>
              <a:t>SpamSpotter: An Efficient Spammer Detection Framework based on Intelligent Decision Support System on Facebook</a:t>
            </a:r>
            <a:endParaRPr sz="4400"/>
          </a:p>
        </p:txBody>
      </p:sp>
      <p:sp>
        <p:nvSpPr>
          <p:cNvPr id="85" name="Google Shape;85;p13"/>
          <p:cNvSpPr txBox="1"/>
          <p:nvPr>
            <p:ph idx="1" type="subTitle"/>
          </p:nvPr>
        </p:nvSpPr>
        <p:spPr>
          <a:xfrm>
            <a:off x="905774" y="4364037"/>
            <a:ext cx="10524225" cy="2216479"/>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400"/>
              <a:buNone/>
            </a:pPr>
            <a:r>
              <a:rPr lang="en-GB"/>
              <a:t>Presented By:                                                                                    Under the guidance of:</a:t>
            </a:r>
            <a:endParaRPr/>
          </a:p>
          <a:p>
            <a:pPr indent="0" lvl="0" marL="0" rtl="0" algn="l">
              <a:lnSpc>
                <a:spcPct val="90000"/>
              </a:lnSpc>
              <a:spcBef>
                <a:spcPts val="1000"/>
              </a:spcBef>
              <a:spcAft>
                <a:spcPts val="0"/>
              </a:spcAft>
              <a:buClr>
                <a:schemeClr val="dk1"/>
              </a:buClr>
              <a:buSzPts val="2400"/>
              <a:buNone/>
            </a:pPr>
            <a:r>
              <a:rPr lang="en-GB"/>
              <a:t>Kodingari Rajasekhar(202IT009)                                                    Dr. Jaidhar C. D.</a:t>
            </a:r>
            <a:endParaRPr/>
          </a:p>
          <a:p>
            <a:pPr indent="0" lvl="0" marL="0" rtl="0" algn="l">
              <a:lnSpc>
                <a:spcPct val="90000"/>
              </a:lnSpc>
              <a:spcBef>
                <a:spcPts val="1000"/>
              </a:spcBef>
              <a:spcAft>
                <a:spcPts val="0"/>
              </a:spcAft>
              <a:buClr>
                <a:schemeClr val="dk1"/>
              </a:buClr>
              <a:buSzPts val="2400"/>
              <a:buNone/>
            </a:pPr>
            <a:r>
              <a:rPr lang="en-GB"/>
              <a:t>Manaswita Datta(202IT011)</a:t>
            </a:r>
            <a:endParaRPr/>
          </a:p>
          <a:p>
            <a:pPr indent="0" lvl="0" marL="0" rtl="0" algn="l">
              <a:lnSpc>
                <a:spcPct val="90000"/>
              </a:lnSpc>
              <a:spcBef>
                <a:spcPts val="100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rPr b="1" lang="en-GB"/>
              <a:t>Department of Information Technology, NITK, Surathkal</a:t>
            </a:r>
            <a:endParaRPr/>
          </a:p>
          <a:p>
            <a:pPr indent="0" lvl="0" marL="0" rtl="0" algn="ctr">
              <a:lnSpc>
                <a:spcPct val="90000"/>
              </a:lnSpc>
              <a:spcBef>
                <a:spcPts val="100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t/>
            </a:r>
            <a:endParaRPr/>
          </a:p>
        </p:txBody>
      </p:sp>
      <p:pic>
        <p:nvPicPr>
          <p:cNvPr descr="A picture containing text, white, dark&#10;&#10;Description automatically generated" id="86" name="Google Shape;86;p13"/>
          <p:cNvPicPr preferRelativeResize="0"/>
          <p:nvPr/>
        </p:nvPicPr>
        <p:blipFill rotWithShape="1">
          <a:blip r:embed="rId3">
            <a:alphaModFix/>
          </a:blip>
          <a:srcRect b="0" l="0" r="0" t="0"/>
          <a:stretch/>
        </p:blipFill>
        <p:spPr>
          <a:xfrm>
            <a:off x="4726737" y="170371"/>
            <a:ext cx="2479734" cy="226155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GB" u="sng"/>
              <a:t>Data pre-processing</a:t>
            </a:r>
            <a:endParaRPr b="1" u="sng"/>
          </a:p>
        </p:txBody>
      </p:sp>
      <p:sp>
        <p:nvSpPr>
          <p:cNvPr id="169" name="Google Shape;169;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None/>
            </a:pPr>
            <a:r>
              <a:rPr lang="en-GB"/>
              <a:t>1. </a:t>
            </a:r>
            <a:r>
              <a:rPr b="1" lang="en-GB"/>
              <a:t>Inspecting column for missing values </a:t>
            </a:r>
            <a:r>
              <a:rPr lang="en-GB"/>
              <a:t>: Replace the missing values with mean of that column.</a:t>
            </a:r>
            <a:endParaRPr/>
          </a:p>
          <a:p>
            <a:pPr indent="-342900" lvl="0" marL="457200" rtl="0" algn="l">
              <a:lnSpc>
                <a:spcPct val="90000"/>
              </a:lnSpc>
              <a:spcBef>
                <a:spcPts val="1000"/>
              </a:spcBef>
              <a:spcAft>
                <a:spcPts val="0"/>
              </a:spcAft>
              <a:buSzPts val="1800"/>
              <a:buNone/>
            </a:pPr>
            <a:r>
              <a:rPr lang="en-GB"/>
              <a:t>2. </a:t>
            </a:r>
            <a:r>
              <a:rPr b="1" lang="en-GB"/>
              <a:t>Check for duplicate rows</a:t>
            </a:r>
            <a:r>
              <a:rPr lang="en-GB"/>
              <a:t> : No duplicate row found.</a:t>
            </a:r>
            <a:endParaRPr/>
          </a:p>
          <a:p>
            <a:pPr indent="-342900" lvl="0" marL="457200" rtl="0" algn="l">
              <a:lnSpc>
                <a:spcPct val="90000"/>
              </a:lnSpc>
              <a:spcBef>
                <a:spcPts val="1000"/>
              </a:spcBef>
              <a:spcAft>
                <a:spcPts val="0"/>
              </a:spcAft>
              <a:buSzPts val="1800"/>
              <a:buNone/>
            </a:pPr>
            <a:r>
              <a:rPr lang="en-GB"/>
              <a:t>3. </a:t>
            </a:r>
            <a:r>
              <a:rPr b="1" lang="en-GB"/>
              <a:t>Add the derived attributes </a:t>
            </a:r>
            <a:r>
              <a:rPr lang="en-GB"/>
              <a:t>: Total 3 derived attribute is added.</a:t>
            </a:r>
            <a:endParaRPr/>
          </a:p>
          <a:p>
            <a:pPr indent="-342900" lvl="0" marL="457200" rtl="0" algn="l">
              <a:lnSpc>
                <a:spcPct val="90000"/>
              </a:lnSpc>
              <a:spcBef>
                <a:spcPts val="1000"/>
              </a:spcBef>
              <a:spcAft>
                <a:spcPts val="0"/>
              </a:spcAft>
              <a:buSzPts val="1800"/>
              <a:buNone/>
            </a:pPr>
            <a:r>
              <a:rPr lang="en-GB"/>
              <a:t>4. </a:t>
            </a:r>
            <a:r>
              <a:rPr b="1" lang="en-GB"/>
              <a:t>Pair-wise plot </a:t>
            </a:r>
            <a:r>
              <a:rPr lang="en-GB"/>
              <a:t>of the data feature in added in the folder with name “pairwise.png”.</a:t>
            </a:r>
            <a:endParaRPr/>
          </a:p>
          <a:p>
            <a:pPr indent="-342900" lvl="0" marL="457200" rtl="0" algn="l">
              <a:lnSpc>
                <a:spcPct val="90000"/>
              </a:lnSpc>
              <a:spcBef>
                <a:spcPts val="1000"/>
              </a:spcBef>
              <a:spcAft>
                <a:spcPts val="0"/>
              </a:spcAft>
              <a:buSzPts val="1800"/>
              <a:buNone/>
            </a:pPr>
            <a:r>
              <a:rPr lang="en-GB"/>
              <a:t>5. </a:t>
            </a:r>
            <a:r>
              <a:rPr b="1" lang="en-GB"/>
              <a:t>Normalization</a:t>
            </a:r>
            <a:r>
              <a:rPr lang="en-GB"/>
              <a:t> : The value range of all the variable are different. So we did normalization.</a:t>
            </a:r>
            <a:endParaRPr/>
          </a:p>
          <a:p>
            <a:pPr indent="-342900" lvl="0" marL="457200" rtl="0" algn="l">
              <a:lnSpc>
                <a:spcPct val="90000"/>
              </a:lnSpc>
              <a:spcBef>
                <a:spcPts val="1000"/>
              </a:spcBef>
              <a:spcAft>
                <a:spcPts val="0"/>
              </a:spcAft>
              <a:buSzPts val="1800"/>
              <a:buNone/>
            </a:pPr>
            <a:r>
              <a:t/>
            </a:r>
            <a:endParaRPr/>
          </a:p>
          <a:p>
            <a:pPr indent="-342900" lvl="0" marL="457200" rtl="0" algn="l">
              <a:lnSpc>
                <a:spcPct val="90000"/>
              </a:lnSpc>
              <a:spcBef>
                <a:spcPts val="1000"/>
              </a:spcBef>
              <a:spcAft>
                <a:spcPts val="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838200" y="365125"/>
            <a:ext cx="4141763" cy="166062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111111"/>
              <a:buNone/>
            </a:pPr>
            <a:r>
              <a:rPr b="1" lang="en-GB" u="sng"/>
              <a:t>Data </a:t>
            </a:r>
            <a:br>
              <a:rPr b="1" lang="en-GB" u="sng"/>
            </a:br>
            <a:r>
              <a:rPr b="1" lang="en-GB" u="sng"/>
              <a:t>pre-processing(2)</a:t>
            </a:r>
            <a:br>
              <a:rPr lang="en-GB"/>
            </a:br>
            <a:endParaRPr/>
          </a:p>
        </p:txBody>
      </p:sp>
      <p:sp>
        <p:nvSpPr>
          <p:cNvPr id="175" name="Google Shape;175;p23"/>
          <p:cNvSpPr txBox="1"/>
          <p:nvPr>
            <p:ph idx="1" type="body"/>
          </p:nvPr>
        </p:nvSpPr>
        <p:spPr>
          <a:xfrm>
            <a:off x="689318" y="1421175"/>
            <a:ext cx="3657600" cy="4908300"/>
          </a:xfrm>
          <a:prstGeom prst="rect">
            <a:avLst/>
          </a:prstGeom>
          <a:noFill/>
          <a:ln>
            <a:noFill/>
          </a:ln>
        </p:spPr>
        <p:txBody>
          <a:bodyPr anchorCtr="0" anchor="t" bIns="45700" lIns="91425" spcFirstLastPara="1" rIns="91425" wrap="square" tIns="45700">
            <a:normAutofit fontScale="92500" lnSpcReduction="20000"/>
          </a:bodyPr>
          <a:lstStyle/>
          <a:p>
            <a:pPr indent="-514350" lvl="0" marL="514350" rtl="0" algn="just">
              <a:lnSpc>
                <a:spcPct val="90000"/>
              </a:lnSpc>
              <a:spcBef>
                <a:spcPts val="1000"/>
              </a:spcBef>
              <a:spcAft>
                <a:spcPts val="0"/>
              </a:spcAft>
              <a:buSzPct val="108108"/>
              <a:buNone/>
            </a:pPr>
            <a:r>
              <a:rPr lang="en-GB" sz="2400"/>
              <a:t>6. </a:t>
            </a:r>
            <a:r>
              <a:rPr b="1" lang="en-GB" sz="2400"/>
              <a:t>Pair-wise correlation among the column </a:t>
            </a:r>
            <a:r>
              <a:rPr lang="en-GB" sz="2400"/>
              <a:t>: </a:t>
            </a:r>
            <a:endParaRPr/>
          </a:p>
          <a:p>
            <a:pPr indent="-514350" lvl="0" marL="514350" rtl="0" algn="just">
              <a:lnSpc>
                <a:spcPct val="90000"/>
              </a:lnSpc>
              <a:spcBef>
                <a:spcPts val="1000"/>
              </a:spcBef>
              <a:spcAft>
                <a:spcPts val="0"/>
              </a:spcAft>
              <a:buSzPct val="108108"/>
              <a:buNone/>
            </a:pPr>
            <a:r>
              <a:rPr lang="en-GB" sz="2400"/>
              <a:t>	i. </a:t>
            </a:r>
            <a:r>
              <a:rPr b="1" lang="en-GB" sz="2400"/>
              <a:t>Heat map </a:t>
            </a:r>
            <a:r>
              <a:rPr lang="en-GB" sz="2400"/>
              <a:t>(fig) : From the heat map, we can see that ‘postshared’ and ‘photos/videos’ are highly correlated. So are ‘avgphoto/day’ and ‘avgpost/day’.</a:t>
            </a:r>
            <a:endParaRPr/>
          </a:p>
          <a:p>
            <a:pPr indent="-514350" lvl="0" marL="514350" rtl="0" algn="just">
              <a:lnSpc>
                <a:spcPct val="90000"/>
              </a:lnSpc>
              <a:spcBef>
                <a:spcPts val="1000"/>
              </a:spcBef>
              <a:spcAft>
                <a:spcPts val="0"/>
              </a:spcAft>
              <a:buSzPct val="108108"/>
              <a:buNone/>
            </a:pPr>
            <a:r>
              <a:rPr lang="en-GB" sz="2400"/>
              <a:t>	ii.  </a:t>
            </a:r>
            <a:r>
              <a:rPr b="1" lang="en-GB" sz="2400"/>
              <a:t>Pearson’s  correlation</a:t>
            </a:r>
            <a:r>
              <a:rPr lang="en-GB" sz="2400"/>
              <a:t>:  This technique also showed that the above mentioned features are highly correlated with values of 0.993 and 0.985 respectively.</a:t>
            </a:r>
            <a:endParaRPr/>
          </a:p>
          <a:p>
            <a:pPr indent="-514350" lvl="0" marL="514350" rtl="0" algn="l">
              <a:lnSpc>
                <a:spcPct val="90000"/>
              </a:lnSpc>
              <a:spcBef>
                <a:spcPts val="1000"/>
              </a:spcBef>
              <a:spcAft>
                <a:spcPts val="0"/>
              </a:spcAft>
              <a:buSzPct val="108108"/>
              <a:buNone/>
            </a:pPr>
            <a:r>
              <a:rPr lang="en-GB" sz="2400"/>
              <a:t>	 </a:t>
            </a:r>
            <a:endParaRPr/>
          </a:p>
          <a:p>
            <a:pPr indent="-514350" lvl="0" marL="514350" rtl="0" algn="l">
              <a:lnSpc>
                <a:spcPct val="90000"/>
              </a:lnSpc>
              <a:spcBef>
                <a:spcPts val="1000"/>
              </a:spcBef>
              <a:spcAft>
                <a:spcPts val="0"/>
              </a:spcAft>
              <a:buSzPct val="108108"/>
              <a:buNone/>
            </a:pPr>
            <a:r>
              <a:t/>
            </a:r>
            <a:endParaRPr sz="2400"/>
          </a:p>
        </p:txBody>
      </p:sp>
      <p:pic>
        <p:nvPicPr>
          <p:cNvPr descr="4.png" id="176" name="Google Shape;176;p23"/>
          <p:cNvPicPr preferRelativeResize="0"/>
          <p:nvPr/>
        </p:nvPicPr>
        <p:blipFill rotWithShape="1">
          <a:blip r:embed="rId3">
            <a:alphaModFix/>
          </a:blip>
          <a:srcRect b="0" l="0" r="0" t="0"/>
          <a:stretch/>
        </p:blipFill>
        <p:spPr>
          <a:xfrm>
            <a:off x="4358828" y="239151"/>
            <a:ext cx="7833172" cy="6618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413125" y="365125"/>
            <a:ext cx="10940700" cy="626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45454"/>
              <a:buNone/>
            </a:pPr>
            <a:r>
              <a:rPr b="1" lang="en-GB" u="sng"/>
              <a:t>Data pre-processing(3)</a:t>
            </a:r>
            <a:endParaRPr/>
          </a:p>
        </p:txBody>
      </p:sp>
      <p:sp>
        <p:nvSpPr>
          <p:cNvPr id="182" name="Google Shape;182;p24"/>
          <p:cNvSpPr txBox="1"/>
          <p:nvPr>
            <p:ph idx="1" type="body"/>
          </p:nvPr>
        </p:nvSpPr>
        <p:spPr>
          <a:xfrm>
            <a:off x="512275" y="1156775"/>
            <a:ext cx="10841400" cy="53376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90000"/>
              </a:lnSpc>
              <a:spcBef>
                <a:spcPts val="1000"/>
              </a:spcBef>
              <a:spcAft>
                <a:spcPts val="0"/>
              </a:spcAft>
              <a:buSzPct val="257142"/>
              <a:buNone/>
            </a:pPr>
            <a:r>
              <a:t/>
            </a:r>
            <a:endParaRPr/>
          </a:p>
          <a:p>
            <a:pPr indent="0" lvl="0" marL="0" rtl="0" algn="l">
              <a:lnSpc>
                <a:spcPct val="90000"/>
              </a:lnSpc>
              <a:spcBef>
                <a:spcPts val="1000"/>
              </a:spcBef>
              <a:spcAft>
                <a:spcPts val="0"/>
              </a:spcAft>
              <a:buSzPct val="257142"/>
              <a:buNone/>
            </a:pPr>
            <a:r>
              <a:t/>
            </a:r>
            <a:endParaRPr/>
          </a:p>
          <a:p>
            <a:pPr indent="0" lvl="0" marL="0" rtl="0" algn="l">
              <a:lnSpc>
                <a:spcPct val="90000"/>
              </a:lnSpc>
              <a:spcBef>
                <a:spcPts val="1000"/>
              </a:spcBef>
              <a:spcAft>
                <a:spcPts val="0"/>
              </a:spcAft>
              <a:buSzPct val="257142"/>
              <a:buNone/>
            </a:pPr>
            <a:r>
              <a:t/>
            </a:r>
            <a:endParaRPr/>
          </a:p>
          <a:p>
            <a:pPr indent="0" lvl="0" marL="0" rtl="0" algn="l">
              <a:lnSpc>
                <a:spcPct val="90000"/>
              </a:lnSpc>
              <a:spcBef>
                <a:spcPts val="1000"/>
              </a:spcBef>
              <a:spcAft>
                <a:spcPts val="0"/>
              </a:spcAft>
              <a:buSzPct val="257142"/>
              <a:buNone/>
            </a:pPr>
            <a:r>
              <a:t/>
            </a:r>
            <a:endParaRPr/>
          </a:p>
          <a:p>
            <a:pPr indent="0" lvl="0" marL="0" rtl="0" algn="l">
              <a:lnSpc>
                <a:spcPct val="90000"/>
              </a:lnSpc>
              <a:spcBef>
                <a:spcPts val="1000"/>
              </a:spcBef>
              <a:spcAft>
                <a:spcPts val="0"/>
              </a:spcAft>
              <a:buSzPct val="257142"/>
              <a:buNone/>
            </a:pPr>
            <a:r>
              <a:t/>
            </a:r>
            <a:endParaRPr/>
          </a:p>
          <a:p>
            <a:pPr indent="0" lvl="0" marL="0" rtl="0" algn="l">
              <a:lnSpc>
                <a:spcPct val="90000"/>
              </a:lnSpc>
              <a:spcBef>
                <a:spcPts val="1000"/>
              </a:spcBef>
              <a:spcAft>
                <a:spcPts val="0"/>
              </a:spcAft>
              <a:buSzPct val="257142"/>
              <a:buNone/>
            </a:pPr>
            <a:r>
              <a:t/>
            </a:r>
            <a:endParaRPr/>
          </a:p>
          <a:p>
            <a:pPr indent="0" lvl="0" marL="0" rtl="0" algn="l">
              <a:lnSpc>
                <a:spcPct val="90000"/>
              </a:lnSpc>
              <a:spcBef>
                <a:spcPts val="1000"/>
              </a:spcBef>
              <a:spcAft>
                <a:spcPts val="0"/>
              </a:spcAft>
              <a:buSzPct val="257142"/>
              <a:buNone/>
            </a:pPr>
            <a:r>
              <a:t/>
            </a:r>
            <a:endParaRPr/>
          </a:p>
          <a:p>
            <a:pPr indent="0" lvl="0" marL="0" rtl="0" algn="l">
              <a:lnSpc>
                <a:spcPct val="90000"/>
              </a:lnSpc>
              <a:spcBef>
                <a:spcPts val="1000"/>
              </a:spcBef>
              <a:spcAft>
                <a:spcPts val="0"/>
              </a:spcAft>
              <a:buSzPct val="257142"/>
              <a:buNone/>
            </a:pPr>
            <a:r>
              <a:t/>
            </a:r>
            <a:endParaRPr/>
          </a:p>
          <a:p>
            <a:pPr indent="0" lvl="0" marL="0" rtl="0" algn="l">
              <a:lnSpc>
                <a:spcPct val="90000"/>
              </a:lnSpc>
              <a:spcBef>
                <a:spcPts val="1000"/>
              </a:spcBef>
              <a:spcAft>
                <a:spcPts val="0"/>
              </a:spcAft>
              <a:buSzPct val="257142"/>
              <a:buNone/>
            </a:pPr>
            <a:r>
              <a:t/>
            </a:r>
            <a:endParaRPr/>
          </a:p>
          <a:p>
            <a:pPr indent="0" lvl="0" marL="0" rtl="0" algn="l">
              <a:lnSpc>
                <a:spcPct val="90000"/>
              </a:lnSpc>
              <a:spcBef>
                <a:spcPts val="1000"/>
              </a:spcBef>
              <a:spcAft>
                <a:spcPts val="0"/>
              </a:spcAft>
              <a:buSzPct val="257142"/>
              <a:buNone/>
            </a:pPr>
            <a:r>
              <a:t/>
            </a:r>
            <a:endParaRPr/>
          </a:p>
          <a:p>
            <a:pPr indent="0" lvl="0" marL="0" rtl="0" algn="l">
              <a:lnSpc>
                <a:spcPct val="90000"/>
              </a:lnSpc>
              <a:spcBef>
                <a:spcPts val="1000"/>
              </a:spcBef>
              <a:spcAft>
                <a:spcPts val="0"/>
              </a:spcAft>
              <a:buSzPct val="257142"/>
              <a:buNone/>
            </a:pPr>
            <a:r>
              <a:t/>
            </a:r>
            <a:endParaRPr/>
          </a:p>
          <a:p>
            <a:pPr indent="0" lvl="0" marL="0" rtl="0" algn="l">
              <a:lnSpc>
                <a:spcPct val="90000"/>
              </a:lnSpc>
              <a:spcBef>
                <a:spcPts val="1000"/>
              </a:spcBef>
              <a:spcAft>
                <a:spcPts val="0"/>
              </a:spcAft>
              <a:buSzPct val="257142"/>
              <a:buNone/>
            </a:pPr>
            <a:r>
              <a:t/>
            </a:r>
            <a:endParaRPr/>
          </a:p>
          <a:p>
            <a:pPr indent="0" lvl="0" marL="0" rtl="0" algn="l">
              <a:lnSpc>
                <a:spcPct val="90000"/>
              </a:lnSpc>
              <a:spcBef>
                <a:spcPts val="1000"/>
              </a:spcBef>
              <a:spcAft>
                <a:spcPts val="0"/>
              </a:spcAft>
              <a:buSzPct val="257142"/>
              <a:buNone/>
            </a:pPr>
            <a:r>
              <a:t/>
            </a:r>
            <a:endParaRPr/>
          </a:p>
          <a:p>
            <a:pPr indent="0" lvl="0" marL="0" rtl="0" algn="l">
              <a:lnSpc>
                <a:spcPct val="90000"/>
              </a:lnSpc>
              <a:spcBef>
                <a:spcPts val="1000"/>
              </a:spcBef>
              <a:spcAft>
                <a:spcPts val="0"/>
              </a:spcAft>
              <a:buSzPct val="257142"/>
              <a:buNone/>
            </a:pPr>
            <a:r>
              <a:t/>
            </a:r>
            <a:endParaRPr/>
          </a:p>
          <a:p>
            <a:pPr indent="0" lvl="0" marL="0" rtl="0" algn="l">
              <a:lnSpc>
                <a:spcPct val="90000"/>
              </a:lnSpc>
              <a:spcBef>
                <a:spcPts val="1000"/>
              </a:spcBef>
              <a:spcAft>
                <a:spcPts val="0"/>
              </a:spcAft>
              <a:buSzPct val="110905"/>
              <a:buNone/>
            </a:pPr>
            <a:r>
              <a:t/>
            </a:r>
            <a:endParaRPr sz="6492"/>
          </a:p>
          <a:p>
            <a:pPr indent="0" lvl="0" marL="0" rtl="0" algn="l">
              <a:lnSpc>
                <a:spcPct val="90000"/>
              </a:lnSpc>
              <a:spcBef>
                <a:spcPts val="1000"/>
              </a:spcBef>
              <a:spcAft>
                <a:spcPts val="0"/>
              </a:spcAft>
              <a:buSzPct val="110905"/>
              <a:buNone/>
            </a:pPr>
            <a:r>
              <a:t/>
            </a:r>
            <a:endParaRPr sz="6492"/>
          </a:p>
          <a:p>
            <a:pPr indent="0" lvl="0" marL="0" rtl="0" algn="ctr">
              <a:lnSpc>
                <a:spcPct val="90000"/>
              </a:lnSpc>
              <a:spcBef>
                <a:spcPts val="1000"/>
              </a:spcBef>
              <a:spcAft>
                <a:spcPts val="0"/>
              </a:spcAft>
              <a:buSzPct val="75000"/>
              <a:buNone/>
            </a:pPr>
            <a:r>
              <a:rPr lang="en-GB" sz="9600"/>
              <a:t>Fig : Observing correlation using scatter plot</a:t>
            </a:r>
            <a:endParaRPr/>
          </a:p>
          <a:p>
            <a:pPr indent="0" lvl="0" marL="0" rtl="0" algn="ctr">
              <a:lnSpc>
                <a:spcPct val="90000"/>
              </a:lnSpc>
              <a:spcBef>
                <a:spcPts val="1000"/>
              </a:spcBef>
              <a:spcAft>
                <a:spcPts val="0"/>
              </a:spcAft>
              <a:buSzPct val="75000"/>
              <a:buNone/>
            </a:pPr>
            <a:r>
              <a:t/>
            </a:r>
            <a:endParaRPr sz="9600"/>
          </a:p>
          <a:p>
            <a:pPr indent="0" lvl="0" marL="0" rtl="0" algn="just">
              <a:lnSpc>
                <a:spcPct val="90000"/>
              </a:lnSpc>
              <a:spcBef>
                <a:spcPts val="1000"/>
              </a:spcBef>
              <a:spcAft>
                <a:spcPts val="0"/>
              </a:spcAft>
              <a:buSzPct val="75000"/>
              <a:buNone/>
            </a:pPr>
            <a:r>
              <a:rPr lang="en-GB" sz="9600"/>
              <a:t>From the above scatter plots, we can observe that the features (‘postshared’ , ‘photos/videos’ ) and (‘avgphoto/day’ , ‘avgpost/day’) are strictly following linear relationship and they are positively correlated.</a:t>
            </a:r>
            <a:endParaRPr sz="9600"/>
          </a:p>
          <a:p>
            <a:pPr indent="0" lvl="0" marL="0" rtl="0" algn="l">
              <a:lnSpc>
                <a:spcPct val="90000"/>
              </a:lnSpc>
              <a:spcBef>
                <a:spcPts val="1000"/>
              </a:spcBef>
              <a:spcAft>
                <a:spcPts val="0"/>
              </a:spcAft>
              <a:buSzPct val="257142"/>
              <a:buNone/>
            </a:pPr>
            <a:r>
              <a:t/>
            </a:r>
            <a:endParaRPr/>
          </a:p>
          <a:p>
            <a:pPr indent="0" lvl="0" marL="0" rtl="0" algn="l">
              <a:lnSpc>
                <a:spcPct val="90000"/>
              </a:lnSpc>
              <a:spcBef>
                <a:spcPts val="1000"/>
              </a:spcBef>
              <a:spcAft>
                <a:spcPts val="0"/>
              </a:spcAft>
              <a:buSzPct val="257142"/>
              <a:buNone/>
            </a:pPr>
            <a:r>
              <a:t/>
            </a:r>
            <a:endParaRPr/>
          </a:p>
          <a:p>
            <a:pPr indent="0" lvl="0" marL="0" rtl="0" algn="l">
              <a:lnSpc>
                <a:spcPct val="90000"/>
              </a:lnSpc>
              <a:spcBef>
                <a:spcPts val="1000"/>
              </a:spcBef>
              <a:spcAft>
                <a:spcPts val="0"/>
              </a:spcAft>
              <a:buSzPct val="257142"/>
              <a:buNone/>
            </a:pPr>
            <a:r>
              <a:rPr lang="en-GB"/>
              <a:t>                                    </a:t>
            </a:r>
            <a:endParaRPr/>
          </a:p>
        </p:txBody>
      </p:sp>
      <p:pic>
        <p:nvPicPr>
          <p:cNvPr descr="c1.png" id="183" name="Google Shape;183;p24"/>
          <p:cNvPicPr preferRelativeResize="0"/>
          <p:nvPr/>
        </p:nvPicPr>
        <p:blipFill rotWithShape="1">
          <a:blip r:embed="rId3">
            <a:alphaModFix/>
          </a:blip>
          <a:srcRect b="0" l="0" r="0" t="0"/>
          <a:stretch/>
        </p:blipFill>
        <p:spPr>
          <a:xfrm>
            <a:off x="1223333" y="1145943"/>
            <a:ext cx="4877911" cy="3328158"/>
          </a:xfrm>
          <a:prstGeom prst="rect">
            <a:avLst/>
          </a:prstGeom>
          <a:noFill/>
          <a:ln>
            <a:noFill/>
          </a:ln>
        </p:spPr>
      </p:pic>
      <p:pic>
        <p:nvPicPr>
          <p:cNvPr descr="c2.png" id="184" name="Google Shape;184;p24"/>
          <p:cNvPicPr preferRelativeResize="0"/>
          <p:nvPr/>
        </p:nvPicPr>
        <p:blipFill rotWithShape="1">
          <a:blip r:embed="rId4">
            <a:alphaModFix/>
          </a:blip>
          <a:srcRect b="0" l="0" r="0" t="0"/>
          <a:stretch/>
        </p:blipFill>
        <p:spPr>
          <a:xfrm>
            <a:off x="6104823" y="1131875"/>
            <a:ext cx="4877911" cy="332815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GB" u="sng"/>
              <a:t>Data pre-processing(4)</a:t>
            </a:r>
            <a:endParaRPr/>
          </a:p>
        </p:txBody>
      </p:sp>
      <p:sp>
        <p:nvSpPr>
          <p:cNvPr id="190" name="Google Shape;190;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None/>
            </a:pPr>
            <a:r>
              <a:rPr lang="en-GB"/>
              <a:t>7. Principal component Analysis(PCA):</a:t>
            </a:r>
            <a:endParaRPr/>
          </a:p>
          <a:p>
            <a:pPr indent="-342900" lvl="0" marL="457200" rtl="0" algn="l">
              <a:lnSpc>
                <a:spcPct val="90000"/>
              </a:lnSpc>
              <a:spcBef>
                <a:spcPts val="1000"/>
              </a:spcBef>
              <a:spcAft>
                <a:spcPts val="0"/>
              </a:spcAft>
              <a:buSzPts val="1800"/>
              <a:buNone/>
            </a:pPr>
            <a:r>
              <a:t/>
            </a:r>
            <a:endParaRPr/>
          </a:p>
          <a:p>
            <a:pPr indent="-342900" lvl="0" marL="457200" rtl="0" algn="l">
              <a:lnSpc>
                <a:spcPct val="90000"/>
              </a:lnSpc>
              <a:spcBef>
                <a:spcPts val="1000"/>
              </a:spcBef>
              <a:spcAft>
                <a:spcPts val="0"/>
              </a:spcAft>
              <a:buSzPts val="1800"/>
              <a:buNone/>
            </a:pPr>
            <a:r>
              <a:rPr lang="en-GB"/>
              <a:t> </a:t>
            </a:r>
            <a:endParaRPr/>
          </a:p>
        </p:txBody>
      </p:sp>
      <p:pic>
        <p:nvPicPr>
          <p:cNvPr descr="p1.png" id="191" name="Google Shape;191;p25"/>
          <p:cNvPicPr preferRelativeResize="0"/>
          <p:nvPr/>
        </p:nvPicPr>
        <p:blipFill rotWithShape="1">
          <a:blip r:embed="rId3">
            <a:alphaModFix/>
          </a:blip>
          <a:srcRect b="0" l="0" r="0" t="0"/>
          <a:stretch/>
        </p:blipFill>
        <p:spPr>
          <a:xfrm>
            <a:off x="1332253" y="2454238"/>
            <a:ext cx="4083809" cy="2581996"/>
          </a:xfrm>
          <a:prstGeom prst="rect">
            <a:avLst/>
          </a:prstGeom>
          <a:noFill/>
          <a:ln>
            <a:noFill/>
          </a:ln>
        </p:spPr>
      </p:pic>
      <p:sp>
        <p:nvSpPr>
          <p:cNvPr id="192" name="Google Shape;192;p25"/>
          <p:cNvSpPr txBox="1"/>
          <p:nvPr/>
        </p:nvSpPr>
        <p:spPr>
          <a:xfrm>
            <a:off x="1139483" y="5289452"/>
            <a:ext cx="5233182" cy="95410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GB" sz="1400" u="none" cap="none" strike="noStrike">
                <a:solidFill>
                  <a:srgbClr val="000000"/>
                </a:solidFill>
                <a:latin typeface="Calibri"/>
                <a:ea typeface="Calibri"/>
                <a:cs typeface="Calibri"/>
                <a:sym typeface="Calibri"/>
              </a:rPr>
              <a:t>On comparing the accuracy of all the three cases  (with two, three and four component), the first case where we considered first two principal components gives better accuracy score than others. So, we will consider first two principal components for better predictions.</a:t>
            </a:r>
            <a:endParaRPr b="0" i="0" sz="1400" u="none" cap="none" strike="noStrike">
              <a:solidFill>
                <a:srgbClr val="000000"/>
              </a:solidFill>
              <a:latin typeface="Calibri"/>
              <a:ea typeface="Calibri"/>
              <a:cs typeface="Calibri"/>
              <a:sym typeface="Calibri"/>
            </a:endParaRPr>
          </a:p>
        </p:txBody>
      </p:sp>
      <p:pic>
        <p:nvPicPr>
          <p:cNvPr descr="p2.png" id="193" name="Google Shape;193;p25"/>
          <p:cNvPicPr preferRelativeResize="0"/>
          <p:nvPr/>
        </p:nvPicPr>
        <p:blipFill rotWithShape="1">
          <a:blip r:embed="rId4">
            <a:alphaModFix/>
          </a:blip>
          <a:srcRect b="0" l="0" r="0" t="0"/>
          <a:stretch/>
        </p:blipFill>
        <p:spPr>
          <a:xfrm>
            <a:off x="6738425" y="1824393"/>
            <a:ext cx="4768947" cy="3057096"/>
          </a:xfrm>
          <a:prstGeom prst="rect">
            <a:avLst/>
          </a:prstGeom>
          <a:noFill/>
          <a:ln>
            <a:noFill/>
          </a:ln>
        </p:spPr>
      </p:pic>
      <p:sp>
        <p:nvSpPr>
          <p:cNvPr id="194" name="Google Shape;194;p25"/>
          <p:cNvSpPr txBox="1"/>
          <p:nvPr/>
        </p:nvSpPr>
        <p:spPr>
          <a:xfrm>
            <a:off x="7061982" y="5042118"/>
            <a:ext cx="4445390" cy="138499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GB" sz="1400" u="none" cap="none" strike="noStrike">
                <a:solidFill>
                  <a:srgbClr val="000000"/>
                </a:solidFill>
                <a:latin typeface="Calibri"/>
                <a:ea typeface="Calibri"/>
                <a:cs typeface="Calibri"/>
                <a:sym typeface="Calibri"/>
              </a:rPr>
              <a:t>Generally, we take number of principal of principal components that contribute to significant variance and ignore those with diminishing variance returns. Here, we can see that after the second principal component the change in variance almost diminishes. Therefore, first two components is selected.</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u="sng"/>
              <a:t>Experiment and Results</a:t>
            </a:r>
            <a:endParaRPr/>
          </a:p>
        </p:txBody>
      </p:sp>
      <p:sp>
        <p:nvSpPr>
          <p:cNvPr id="200" name="Google Shape;200;p26"/>
          <p:cNvSpPr txBox="1"/>
          <p:nvPr>
            <p:ph idx="1" type="body"/>
          </p:nvPr>
        </p:nvSpPr>
        <p:spPr>
          <a:xfrm>
            <a:off x="838200" y="1491175"/>
            <a:ext cx="10515600" cy="468578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Clr>
                <a:schemeClr val="dk1"/>
              </a:buClr>
              <a:buSzPts val="2800"/>
              <a:buNone/>
            </a:pPr>
            <a:r>
              <a:rPr b="1" lang="en-GB" u="sng"/>
              <a:t>Support vector machine classifier</a:t>
            </a:r>
            <a:endParaRPr/>
          </a:p>
        </p:txBody>
      </p:sp>
      <p:pic>
        <p:nvPicPr>
          <p:cNvPr id="201" name="Google Shape;201;p26"/>
          <p:cNvPicPr preferRelativeResize="0"/>
          <p:nvPr/>
        </p:nvPicPr>
        <p:blipFill rotWithShape="1">
          <a:blip r:embed="rId3">
            <a:alphaModFix/>
          </a:blip>
          <a:srcRect b="0" l="0" r="0" t="0"/>
          <a:stretch/>
        </p:blipFill>
        <p:spPr>
          <a:xfrm>
            <a:off x="182880" y="2313036"/>
            <a:ext cx="4419600" cy="4257675"/>
          </a:xfrm>
          <a:prstGeom prst="rect">
            <a:avLst/>
          </a:prstGeom>
          <a:noFill/>
          <a:ln>
            <a:noFill/>
          </a:ln>
        </p:spPr>
      </p:pic>
      <p:pic>
        <p:nvPicPr>
          <p:cNvPr id="202" name="Google Shape;202;p26"/>
          <p:cNvPicPr preferRelativeResize="0"/>
          <p:nvPr/>
        </p:nvPicPr>
        <p:blipFill rotWithShape="1">
          <a:blip r:embed="rId4">
            <a:alphaModFix/>
          </a:blip>
          <a:srcRect b="0" l="0" r="0" t="0"/>
          <a:stretch/>
        </p:blipFill>
        <p:spPr>
          <a:xfrm>
            <a:off x="4356589" y="2276475"/>
            <a:ext cx="4248150" cy="4581525"/>
          </a:xfrm>
          <a:prstGeom prst="rect">
            <a:avLst/>
          </a:prstGeom>
          <a:noFill/>
          <a:ln>
            <a:noFill/>
          </a:ln>
        </p:spPr>
      </p:pic>
      <p:pic>
        <p:nvPicPr>
          <p:cNvPr id="203" name="Google Shape;203;p26"/>
          <p:cNvPicPr preferRelativeResize="0"/>
          <p:nvPr/>
        </p:nvPicPr>
        <p:blipFill rotWithShape="1">
          <a:blip r:embed="rId5">
            <a:alphaModFix/>
          </a:blip>
          <a:srcRect b="0" l="0" r="0" t="0"/>
          <a:stretch/>
        </p:blipFill>
        <p:spPr>
          <a:xfrm>
            <a:off x="8515350" y="3943350"/>
            <a:ext cx="3676650" cy="2914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u="sng"/>
              <a:t>Experiment and Results(2)</a:t>
            </a:r>
            <a:endParaRPr/>
          </a:p>
        </p:txBody>
      </p:sp>
      <p:sp>
        <p:nvSpPr>
          <p:cNvPr id="209" name="Google Shape;209;p27"/>
          <p:cNvSpPr txBox="1"/>
          <p:nvPr>
            <p:ph idx="1" type="body"/>
          </p:nvPr>
        </p:nvSpPr>
        <p:spPr>
          <a:xfrm>
            <a:off x="838200" y="1434905"/>
            <a:ext cx="10515600" cy="474205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b="1" lang="en-GB" u="sng"/>
              <a:t>Random Forest Classifier</a:t>
            </a:r>
            <a:endParaRPr/>
          </a:p>
        </p:txBody>
      </p:sp>
      <p:pic>
        <p:nvPicPr>
          <p:cNvPr id="210" name="Google Shape;210;p27"/>
          <p:cNvPicPr preferRelativeResize="0"/>
          <p:nvPr/>
        </p:nvPicPr>
        <p:blipFill rotWithShape="1">
          <a:blip r:embed="rId3">
            <a:alphaModFix/>
          </a:blip>
          <a:srcRect b="0" l="0" r="0" t="0"/>
          <a:stretch/>
        </p:blipFill>
        <p:spPr>
          <a:xfrm>
            <a:off x="249849" y="2260649"/>
            <a:ext cx="4095750" cy="4362450"/>
          </a:xfrm>
          <a:prstGeom prst="rect">
            <a:avLst/>
          </a:prstGeom>
          <a:noFill/>
          <a:ln>
            <a:noFill/>
          </a:ln>
        </p:spPr>
      </p:pic>
      <p:pic>
        <p:nvPicPr>
          <p:cNvPr id="211" name="Google Shape;211;p27"/>
          <p:cNvPicPr preferRelativeResize="0"/>
          <p:nvPr/>
        </p:nvPicPr>
        <p:blipFill rotWithShape="1">
          <a:blip r:embed="rId4">
            <a:alphaModFix/>
          </a:blip>
          <a:srcRect b="0" l="0" r="0" t="0"/>
          <a:stretch/>
        </p:blipFill>
        <p:spPr>
          <a:xfrm>
            <a:off x="4427734" y="2095793"/>
            <a:ext cx="4124325" cy="4438650"/>
          </a:xfrm>
          <a:prstGeom prst="rect">
            <a:avLst/>
          </a:prstGeom>
          <a:noFill/>
          <a:ln>
            <a:noFill/>
          </a:ln>
        </p:spPr>
      </p:pic>
      <p:pic>
        <p:nvPicPr>
          <p:cNvPr id="212" name="Google Shape;212;p27"/>
          <p:cNvPicPr preferRelativeResize="0"/>
          <p:nvPr/>
        </p:nvPicPr>
        <p:blipFill rotWithShape="1">
          <a:blip r:embed="rId5">
            <a:alphaModFix/>
          </a:blip>
          <a:srcRect b="0" l="0" r="0" t="0"/>
          <a:stretch/>
        </p:blipFill>
        <p:spPr>
          <a:xfrm>
            <a:off x="8323677" y="3768017"/>
            <a:ext cx="3619500" cy="2867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u="sng"/>
              <a:t>Experiment and Results(3)</a:t>
            </a:r>
            <a:endParaRPr/>
          </a:p>
        </p:txBody>
      </p:sp>
      <p:sp>
        <p:nvSpPr>
          <p:cNvPr id="218" name="Google Shape;218;p28"/>
          <p:cNvSpPr txBox="1"/>
          <p:nvPr>
            <p:ph idx="1" type="body"/>
          </p:nvPr>
        </p:nvSpPr>
        <p:spPr>
          <a:xfrm>
            <a:off x="838200" y="1491175"/>
            <a:ext cx="10515600" cy="468578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b="1" lang="en-GB" u="sng"/>
              <a:t>Logistic Regression</a:t>
            </a:r>
            <a:endParaRPr/>
          </a:p>
        </p:txBody>
      </p:sp>
      <p:pic>
        <p:nvPicPr>
          <p:cNvPr id="219" name="Google Shape;219;p28"/>
          <p:cNvPicPr preferRelativeResize="0"/>
          <p:nvPr/>
        </p:nvPicPr>
        <p:blipFill rotWithShape="1">
          <a:blip r:embed="rId3">
            <a:alphaModFix/>
          </a:blip>
          <a:srcRect b="0" l="0" r="0" t="0"/>
          <a:stretch/>
        </p:blipFill>
        <p:spPr>
          <a:xfrm>
            <a:off x="194017" y="2294426"/>
            <a:ext cx="4038600" cy="4238625"/>
          </a:xfrm>
          <a:prstGeom prst="rect">
            <a:avLst/>
          </a:prstGeom>
          <a:noFill/>
          <a:ln>
            <a:noFill/>
          </a:ln>
        </p:spPr>
      </p:pic>
      <p:pic>
        <p:nvPicPr>
          <p:cNvPr id="220" name="Google Shape;220;p28"/>
          <p:cNvPicPr preferRelativeResize="0"/>
          <p:nvPr/>
        </p:nvPicPr>
        <p:blipFill rotWithShape="1">
          <a:blip r:embed="rId4">
            <a:alphaModFix/>
          </a:blip>
          <a:srcRect b="0" l="0" r="0" t="0"/>
          <a:stretch/>
        </p:blipFill>
        <p:spPr>
          <a:xfrm>
            <a:off x="4409782" y="2030804"/>
            <a:ext cx="4019550" cy="4371975"/>
          </a:xfrm>
          <a:prstGeom prst="rect">
            <a:avLst/>
          </a:prstGeom>
          <a:noFill/>
          <a:ln>
            <a:noFill/>
          </a:ln>
        </p:spPr>
      </p:pic>
      <p:pic>
        <p:nvPicPr>
          <p:cNvPr id="221" name="Google Shape;221;p28"/>
          <p:cNvPicPr preferRelativeResize="0"/>
          <p:nvPr/>
        </p:nvPicPr>
        <p:blipFill rotWithShape="1">
          <a:blip r:embed="rId5">
            <a:alphaModFix/>
          </a:blip>
          <a:srcRect b="0" l="0" r="0" t="0"/>
          <a:stretch/>
        </p:blipFill>
        <p:spPr>
          <a:xfrm>
            <a:off x="8177799" y="3525203"/>
            <a:ext cx="3686175" cy="2733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u="sng"/>
              <a:t>Experiment and Results(4)</a:t>
            </a:r>
            <a:endParaRPr/>
          </a:p>
        </p:txBody>
      </p:sp>
      <p:sp>
        <p:nvSpPr>
          <p:cNvPr id="227" name="Google Shape;227;p29"/>
          <p:cNvSpPr txBox="1"/>
          <p:nvPr>
            <p:ph idx="1" type="body"/>
          </p:nvPr>
        </p:nvSpPr>
        <p:spPr>
          <a:xfrm>
            <a:off x="838200" y="1575582"/>
            <a:ext cx="10515600" cy="460138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b="1" lang="en-GB" u="sng"/>
              <a:t>K Nearest Neighbors Classifier</a:t>
            </a:r>
            <a:endParaRPr/>
          </a:p>
        </p:txBody>
      </p:sp>
      <p:pic>
        <p:nvPicPr>
          <p:cNvPr id="228" name="Google Shape;228;p29"/>
          <p:cNvPicPr preferRelativeResize="0"/>
          <p:nvPr/>
        </p:nvPicPr>
        <p:blipFill rotWithShape="1">
          <a:blip r:embed="rId3">
            <a:alphaModFix/>
          </a:blip>
          <a:srcRect b="0" l="0" r="0" t="0"/>
          <a:stretch/>
        </p:blipFill>
        <p:spPr>
          <a:xfrm>
            <a:off x="232338" y="2294865"/>
            <a:ext cx="3933825" cy="4181475"/>
          </a:xfrm>
          <a:prstGeom prst="rect">
            <a:avLst/>
          </a:prstGeom>
          <a:noFill/>
          <a:ln>
            <a:noFill/>
          </a:ln>
        </p:spPr>
      </p:pic>
      <p:pic>
        <p:nvPicPr>
          <p:cNvPr id="229" name="Google Shape;229;p29"/>
          <p:cNvPicPr preferRelativeResize="0"/>
          <p:nvPr/>
        </p:nvPicPr>
        <p:blipFill rotWithShape="1">
          <a:blip r:embed="rId4">
            <a:alphaModFix/>
          </a:blip>
          <a:srcRect b="0" l="0" r="0" t="0"/>
          <a:stretch/>
        </p:blipFill>
        <p:spPr>
          <a:xfrm>
            <a:off x="4230566" y="2115210"/>
            <a:ext cx="4152900" cy="4371975"/>
          </a:xfrm>
          <a:prstGeom prst="rect">
            <a:avLst/>
          </a:prstGeom>
          <a:noFill/>
          <a:ln>
            <a:noFill/>
          </a:ln>
        </p:spPr>
      </p:pic>
      <p:pic>
        <p:nvPicPr>
          <p:cNvPr id="230" name="Google Shape;230;p29"/>
          <p:cNvPicPr preferRelativeResize="0"/>
          <p:nvPr/>
        </p:nvPicPr>
        <p:blipFill rotWithShape="1">
          <a:blip r:embed="rId5">
            <a:alphaModFix/>
          </a:blip>
          <a:srcRect b="0" l="0" r="0" t="0"/>
          <a:stretch/>
        </p:blipFill>
        <p:spPr>
          <a:xfrm>
            <a:off x="8257882" y="3627999"/>
            <a:ext cx="3638550" cy="2781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u="sng"/>
              <a:t>Experiment and Results(4)</a:t>
            </a:r>
            <a:endParaRPr/>
          </a:p>
        </p:txBody>
      </p:sp>
      <p:sp>
        <p:nvSpPr>
          <p:cNvPr id="236" name="Google Shape;236;p30"/>
          <p:cNvSpPr txBox="1"/>
          <p:nvPr>
            <p:ph idx="1" type="body"/>
          </p:nvPr>
        </p:nvSpPr>
        <p:spPr>
          <a:xfrm>
            <a:off x="838200" y="1575582"/>
            <a:ext cx="10515600" cy="460138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b="1" lang="en-GB" u="sng"/>
              <a:t>Decision Tree</a:t>
            </a:r>
            <a:endParaRPr/>
          </a:p>
        </p:txBody>
      </p:sp>
      <p:pic>
        <p:nvPicPr>
          <p:cNvPr id="237" name="Google Shape;237;p30"/>
          <p:cNvPicPr preferRelativeResize="0"/>
          <p:nvPr/>
        </p:nvPicPr>
        <p:blipFill rotWithShape="1">
          <a:blip r:embed="rId3">
            <a:alphaModFix/>
          </a:blip>
          <a:srcRect b="0" l="0" r="0" t="0"/>
          <a:stretch/>
        </p:blipFill>
        <p:spPr>
          <a:xfrm>
            <a:off x="311542" y="2284462"/>
            <a:ext cx="4000500" cy="4314825"/>
          </a:xfrm>
          <a:prstGeom prst="rect">
            <a:avLst/>
          </a:prstGeom>
          <a:noFill/>
          <a:ln>
            <a:noFill/>
          </a:ln>
        </p:spPr>
      </p:pic>
      <p:pic>
        <p:nvPicPr>
          <p:cNvPr id="238" name="Google Shape;238;p30"/>
          <p:cNvPicPr preferRelativeResize="0"/>
          <p:nvPr/>
        </p:nvPicPr>
        <p:blipFill rotWithShape="1">
          <a:blip r:embed="rId4">
            <a:alphaModFix/>
          </a:blip>
          <a:srcRect b="0" l="0" r="0" t="0"/>
          <a:stretch/>
        </p:blipFill>
        <p:spPr>
          <a:xfrm>
            <a:off x="4390952" y="2082532"/>
            <a:ext cx="4029075" cy="4352925"/>
          </a:xfrm>
          <a:prstGeom prst="rect">
            <a:avLst/>
          </a:prstGeom>
          <a:noFill/>
          <a:ln>
            <a:noFill/>
          </a:ln>
        </p:spPr>
      </p:pic>
      <p:pic>
        <p:nvPicPr>
          <p:cNvPr id="239" name="Google Shape;239;p30"/>
          <p:cNvPicPr preferRelativeResize="0"/>
          <p:nvPr/>
        </p:nvPicPr>
        <p:blipFill rotWithShape="1">
          <a:blip r:embed="rId5">
            <a:alphaModFix/>
          </a:blip>
          <a:srcRect b="0" l="0" r="0" t="0"/>
          <a:stretch/>
        </p:blipFill>
        <p:spPr>
          <a:xfrm>
            <a:off x="8136035" y="3749846"/>
            <a:ext cx="3629025" cy="2790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u="sng"/>
              <a:t>Experiment and Results(4)</a:t>
            </a:r>
            <a:endParaRPr/>
          </a:p>
        </p:txBody>
      </p:sp>
      <p:sp>
        <p:nvSpPr>
          <p:cNvPr id="245" name="Google Shape;245;p31"/>
          <p:cNvSpPr txBox="1"/>
          <p:nvPr>
            <p:ph idx="1" type="body"/>
          </p:nvPr>
        </p:nvSpPr>
        <p:spPr>
          <a:xfrm>
            <a:off x="838200" y="1575582"/>
            <a:ext cx="10515600" cy="460138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b="1" lang="en-GB" u="sng"/>
              <a:t>Naive Bayes Classifier</a:t>
            </a:r>
            <a:endParaRPr/>
          </a:p>
        </p:txBody>
      </p:sp>
      <p:pic>
        <p:nvPicPr>
          <p:cNvPr id="246" name="Google Shape;246;p31"/>
          <p:cNvPicPr preferRelativeResize="0"/>
          <p:nvPr/>
        </p:nvPicPr>
        <p:blipFill rotWithShape="1">
          <a:blip r:embed="rId3">
            <a:alphaModFix/>
          </a:blip>
          <a:srcRect b="0" l="0" r="0" t="0"/>
          <a:stretch/>
        </p:blipFill>
        <p:spPr>
          <a:xfrm>
            <a:off x="297912" y="2321902"/>
            <a:ext cx="3943350" cy="4324350"/>
          </a:xfrm>
          <a:prstGeom prst="rect">
            <a:avLst/>
          </a:prstGeom>
          <a:noFill/>
          <a:ln>
            <a:noFill/>
          </a:ln>
        </p:spPr>
      </p:pic>
      <p:pic>
        <p:nvPicPr>
          <p:cNvPr id="247" name="Google Shape;247;p31"/>
          <p:cNvPicPr preferRelativeResize="0"/>
          <p:nvPr/>
        </p:nvPicPr>
        <p:blipFill rotWithShape="1">
          <a:blip r:embed="rId4">
            <a:alphaModFix/>
          </a:blip>
          <a:srcRect b="0" l="0" r="0" t="0"/>
          <a:stretch/>
        </p:blipFill>
        <p:spPr>
          <a:xfrm>
            <a:off x="4433155" y="2171041"/>
            <a:ext cx="4029075" cy="4429125"/>
          </a:xfrm>
          <a:prstGeom prst="rect">
            <a:avLst/>
          </a:prstGeom>
          <a:noFill/>
          <a:ln>
            <a:noFill/>
          </a:ln>
        </p:spPr>
      </p:pic>
      <p:pic>
        <p:nvPicPr>
          <p:cNvPr id="248" name="Google Shape;248;p31"/>
          <p:cNvPicPr preferRelativeResize="0"/>
          <p:nvPr/>
        </p:nvPicPr>
        <p:blipFill rotWithShape="1">
          <a:blip r:embed="rId5">
            <a:alphaModFix/>
          </a:blip>
          <a:srcRect b="0" l="0" r="0" t="0"/>
          <a:stretch/>
        </p:blipFill>
        <p:spPr>
          <a:xfrm>
            <a:off x="8271950" y="3750286"/>
            <a:ext cx="3638550" cy="2733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u="sng"/>
              <a:t>CONTENT</a:t>
            </a:r>
            <a:endParaRPr b="1" u="sng"/>
          </a:p>
        </p:txBody>
      </p:sp>
      <p:sp>
        <p:nvSpPr>
          <p:cNvPr id="92" name="Google Shape;92;p1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800"/>
              <a:buChar char="•"/>
            </a:pPr>
            <a:r>
              <a:rPr lang="en-GB"/>
              <a:t>Introduction</a:t>
            </a:r>
            <a:endParaRPr/>
          </a:p>
          <a:p>
            <a:pPr indent="-228600" lvl="0" marL="228600" rtl="0" algn="l">
              <a:lnSpc>
                <a:spcPct val="90000"/>
              </a:lnSpc>
              <a:spcBef>
                <a:spcPts val="1000"/>
              </a:spcBef>
              <a:spcAft>
                <a:spcPts val="0"/>
              </a:spcAft>
              <a:buClr>
                <a:schemeClr val="dk1"/>
              </a:buClr>
              <a:buSzPts val="2800"/>
              <a:buChar char="•"/>
            </a:pPr>
            <a:r>
              <a:rPr lang="en-GB"/>
              <a:t>Dataset</a:t>
            </a:r>
            <a:endParaRPr/>
          </a:p>
          <a:p>
            <a:pPr indent="-228600" lvl="0" marL="228600" rtl="0" algn="l">
              <a:lnSpc>
                <a:spcPct val="90000"/>
              </a:lnSpc>
              <a:spcBef>
                <a:spcPts val="1000"/>
              </a:spcBef>
              <a:spcAft>
                <a:spcPts val="0"/>
              </a:spcAft>
              <a:buClr>
                <a:schemeClr val="dk1"/>
              </a:buClr>
              <a:buSzPts val="2800"/>
              <a:buChar char="•"/>
            </a:pPr>
            <a:r>
              <a:rPr lang="en-GB"/>
              <a:t>System Requirement</a:t>
            </a:r>
            <a:endParaRPr/>
          </a:p>
          <a:p>
            <a:pPr indent="-228600" lvl="0" marL="228600" rtl="0" algn="l">
              <a:lnSpc>
                <a:spcPct val="90000"/>
              </a:lnSpc>
              <a:spcBef>
                <a:spcPts val="1000"/>
              </a:spcBef>
              <a:spcAft>
                <a:spcPts val="0"/>
              </a:spcAft>
              <a:buClr>
                <a:schemeClr val="dk1"/>
              </a:buClr>
              <a:buSzPts val="2800"/>
              <a:buChar char="•"/>
            </a:pPr>
            <a:r>
              <a:rPr lang="en-GB"/>
              <a:t>Methodology</a:t>
            </a:r>
            <a:endParaRPr/>
          </a:p>
          <a:p>
            <a:pPr indent="-228600" lvl="0" marL="228600" rtl="0" algn="l">
              <a:lnSpc>
                <a:spcPct val="90000"/>
              </a:lnSpc>
              <a:spcBef>
                <a:spcPts val="1000"/>
              </a:spcBef>
              <a:spcAft>
                <a:spcPts val="0"/>
              </a:spcAft>
              <a:buClr>
                <a:schemeClr val="dk1"/>
              </a:buClr>
              <a:buSzPts val="2800"/>
              <a:buChar char="•"/>
            </a:pPr>
            <a:r>
              <a:rPr lang="en-GB"/>
              <a:t>Data Visualization</a:t>
            </a:r>
            <a:endParaRPr/>
          </a:p>
          <a:p>
            <a:pPr indent="-228600" lvl="0" marL="228600" rtl="0" algn="l">
              <a:lnSpc>
                <a:spcPct val="90000"/>
              </a:lnSpc>
              <a:spcBef>
                <a:spcPts val="1000"/>
              </a:spcBef>
              <a:spcAft>
                <a:spcPts val="0"/>
              </a:spcAft>
              <a:buClr>
                <a:schemeClr val="dk1"/>
              </a:buClr>
              <a:buSzPts val="2800"/>
              <a:buChar char="•"/>
            </a:pPr>
            <a:r>
              <a:rPr lang="en-GB"/>
              <a:t>Data pre-processing</a:t>
            </a:r>
            <a:endParaRPr/>
          </a:p>
          <a:p>
            <a:pPr indent="-228600" lvl="0" marL="228600" rtl="0" algn="l">
              <a:lnSpc>
                <a:spcPct val="90000"/>
              </a:lnSpc>
              <a:spcBef>
                <a:spcPts val="1000"/>
              </a:spcBef>
              <a:spcAft>
                <a:spcPts val="0"/>
              </a:spcAft>
              <a:buClr>
                <a:schemeClr val="dk1"/>
              </a:buClr>
              <a:buSzPts val="2800"/>
              <a:buChar char="•"/>
            </a:pPr>
            <a:r>
              <a:rPr lang="en-GB"/>
              <a:t>Experiment and Results</a:t>
            </a:r>
            <a:endParaRPr/>
          </a:p>
          <a:p>
            <a:pPr indent="-228600" lvl="0" marL="228600" rtl="0" algn="l">
              <a:lnSpc>
                <a:spcPct val="90000"/>
              </a:lnSpc>
              <a:spcBef>
                <a:spcPts val="1000"/>
              </a:spcBef>
              <a:spcAft>
                <a:spcPts val="0"/>
              </a:spcAft>
              <a:buClr>
                <a:schemeClr val="dk1"/>
              </a:buClr>
              <a:buSzPts val="2800"/>
              <a:buChar char="•"/>
            </a:pPr>
            <a:r>
              <a:rPr lang="en-GB"/>
              <a:t>Dissimilarity Graphs</a:t>
            </a:r>
            <a:endParaRPr/>
          </a:p>
          <a:p>
            <a:pPr indent="-165100" lvl="0" marL="228600" rtl="0" algn="l">
              <a:lnSpc>
                <a:spcPct val="90000"/>
              </a:lnSpc>
              <a:spcBef>
                <a:spcPts val="1000"/>
              </a:spcBef>
              <a:spcAft>
                <a:spcPts val="0"/>
              </a:spcAft>
              <a:buSzPts val="1800"/>
              <a:buChar char="•"/>
            </a:pPr>
            <a:r>
              <a:rPr lang="en-GB"/>
              <a:t>Conclusion</a:t>
            </a:r>
            <a:endParaRPr/>
          </a:p>
          <a:p>
            <a:pPr indent="-228600" lvl="0" marL="228600" rtl="0" algn="l">
              <a:lnSpc>
                <a:spcPct val="90000"/>
              </a:lnSpc>
              <a:spcBef>
                <a:spcPts val="1000"/>
              </a:spcBef>
              <a:spcAft>
                <a:spcPts val="0"/>
              </a:spcAft>
              <a:buClr>
                <a:schemeClr val="dk1"/>
              </a:buClr>
              <a:buSzPts val="2800"/>
              <a:buChar char="•"/>
            </a:pPr>
            <a:r>
              <a:rPr lang="en-GB"/>
              <a:t>Reference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GB" u="sng"/>
              <a:t>Dissimilarity Graphs</a:t>
            </a:r>
            <a:endParaRPr b="1" u="sng"/>
          </a:p>
        </p:txBody>
      </p:sp>
      <p:pic>
        <p:nvPicPr>
          <p:cNvPr id="254" name="Google Shape;254;p32"/>
          <p:cNvPicPr preferRelativeResize="0"/>
          <p:nvPr/>
        </p:nvPicPr>
        <p:blipFill rotWithShape="1">
          <a:blip r:embed="rId3">
            <a:alphaModFix/>
          </a:blip>
          <a:srcRect b="0" l="0" r="0" t="0"/>
          <a:stretch/>
        </p:blipFill>
        <p:spPr>
          <a:xfrm>
            <a:off x="590843" y="2227750"/>
            <a:ext cx="5852160" cy="3722883"/>
          </a:xfrm>
          <a:prstGeom prst="rect">
            <a:avLst/>
          </a:prstGeom>
          <a:noFill/>
          <a:ln>
            <a:noFill/>
          </a:ln>
        </p:spPr>
      </p:pic>
      <p:pic>
        <p:nvPicPr>
          <p:cNvPr id="255" name="Google Shape;255;p32"/>
          <p:cNvPicPr preferRelativeResize="0"/>
          <p:nvPr/>
        </p:nvPicPr>
        <p:blipFill rotWithShape="1">
          <a:blip r:embed="rId4">
            <a:alphaModFix/>
          </a:blip>
          <a:srcRect b="0" l="0" r="0" t="0"/>
          <a:stretch/>
        </p:blipFill>
        <p:spPr>
          <a:xfrm>
            <a:off x="6358597" y="2391506"/>
            <a:ext cx="5317588" cy="334811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GB" u="sng"/>
              <a:t>Dissimilarity Graphs</a:t>
            </a:r>
            <a:endParaRPr/>
          </a:p>
        </p:txBody>
      </p:sp>
      <p:pic>
        <p:nvPicPr>
          <p:cNvPr id="261" name="Google Shape;261;p33"/>
          <p:cNvPicPr preferRelativeResize="0"/>
          <p:nvPr/>
        </p:nvPicPr>
        <p:blipFill rotWithShape="1">
          <a:blip r:embed="rId3">
            <a:alphaModFix/>
          </a:blip>
          <a:srcRect b="0" l="0" r="0" t="0"/>
          <a:stretch/>
        </p:blipFill>
        <p:spPr>
          <a:xfrm>
            <a:off x="6006906" y="1997612"/>
            <a:ext cx="5331654" cy="3657599"/>
          </a:xfrm>
          <a:prstGeom prst="rect">
            <a:avLst/>
          </a:prstGeom>
          <a:noFill/>
          <a:ln>
            <a:noFill/>
          </a:ln>
        </p:spPr>
      </p:pic>
      <p:pic>
        <p:nvPicPr>
          <p:cNvPr id="262" name="Google Shape;262;p33"/>
          <p:cNvPicPr preferRelativeResize="0"/>
          <p:nvPr/>
        </p:nvPicPr>
        <p:blipFill rotWithShape="1">
          <a:blip r:embed="rId4">
            <a:alphaModFix/>
          </a:blip>
          <a:srcRect b="0" l="0" r="0" t="0"/>
          <a:stretch/>
        </p:blipFill>
        <p:spPr>
          <a:xfrm>
            <a:off x="984738" y="1955409"/>
            <a:ext cx="4965895" cy="351692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GB" u="sng"/>
              <a:t>Dissimilarity Graphs</a:t>
            </a:r>
            <a:endParaRPr/>
          </a:p>
        </p:txBody>
      </p:sp>
      <p:pic>
        <p:nvPicPr>
          <p:cNvPr id="268" name="Google Shape;268;p34"/>
          <p:cNvPicPr preferRelativeResize="0"/>
          <p:nvPr/>
        </p:nvPicPr>
        <p:blipFill rotWithShape="1">
          <a:blip r:embed="rId3">
            <a:alphaModFix/>
          </a:blip>
          <a:srcRect b="0" l="0" r="0" t="0"/>
          <a:stretch/>
        </p:blipFill>
        <p:spPr>
          <a:xfrm>
            <a:off x="787790" y="2293765"/>
            <a:ext cx="4994031" cy="3642801"/>
          </a:xfrm>
          <a:prstGeom prst="rect">
            <a:avLst/>
          </a:prstGeom>
          <a:noFill/>
          <a:ln>
            <a:noFill/>
          </a:ln>
        </p:spPr>
      </p:pic>
      <p:pic>
        <p:nvPicPr>
          <p:cNvPr id="269" name="Google Shape;269;p34"/>
          <p:cNvPicPr preferRelativeResize="0"/>
          <p:nvPr/>
        </p:nvPicPr>
        <p:blipFill rotWithShape="1">
          <a:blip r:embed="rId4">
            <a:alphaModFix/>
          </a:blip>
          <a:srcRect b="0" l="0" r="0" t="0"/>
          <a:stretch/>
        </p:blipFill>
        <p:spPr>
          <a:xfrm>
            <a:off x="5781822" y="2236763"/>
            <a:ext cx="5120640" cy="358726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5"/>
          <p:cNvSpPr txBox="1"/>
          <p:nvPr>
            <p:ph type="title"/>
          </p:nvPr>
        </p:nvSpPr>
        <p:spPr>
          <a:xfrm>
            <a:off x="838200" y="578375"/>
            <a:ext cx="10515600" cy="10245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t/>
            </a:r>
            <a:endParaRPr b="1" u="sng"/>
          </a:p>
          <a:p>
            <a:pPr indent="0" lvl="0" marL="0" rtl="0" algn="l">
              <a:spcBef>
                <a:spcPts val="0"/>
              </a:spcBef>
              <a:spcAft>
                <a:spcPts val="0"/>
              </a:spcAft>
              <a:buNone/>
            </a:pPr>
            <a:r>
              <a:rPr b="1" lang="en-GB" sz="4850" u="sng"/>
              <a:t>Conclusion</a:t>
            </a:r>
            <a:endParaRPr sz="4850"/>
          </a:p>
          <a:p>
            <a:pPr indent="0" lvl="0" marL="0" rtl="0" algn="l">
              <a:spcBef>
                <a:spcPts val="0"/>
              </a:spcBef>
              <a:spcAft>
                <a:spcPts val="0"/>
              </a:spcAft>
              <a:buNone/>
            </a:pPr>
            <a:r>
              <a:t/>
            </a:r>
            <a:endParaRPr/>
          </a:p>
        </p:txBody>
      </p:sp>
      <p:sp>
        <p:nvSpPr>
          <p:cNvPr id="275" name="Google Shape;275;p35"/>
          <p:cNvSpPr txBox="1"/>
          <p:nvPr>
            <p:ph idx="1" type="body"/>
          </p:nvPr>
        </p:nvSpPr>
        <p:spPr>
          <a:xfrm>
            <a:off x="838200" y="1735150"/>
            <a:ext cx="10515600" cy="4742700"/>
          </a:xfrm>
          <a:prstGeom prst="rect">
            <a:avLst/>
          </a:prstGeom>
        </p:spPr>
        <p:txBody>
          <a:bodyPr anchorCtr="0" anchor="t" bIns="45700" lIns="91425" spcFirstLastPara="1" rIns="91425" wrap="square" tIns="45700">
            <a:normAutofit/>
          </a:bodyPr>
          <a:lstStyle/>
          <a:p>
            <a:pPr indent="-368300" lvl="0" marL="457200" rtl="0" algn="l">
              <a:spcBef>
                <a:spcPts val="1000"/>
              </a:spcBef>
              <a:spcAft>
                <a:spcPts val="0"/>
              </a:spcAft>
              <a:buSzPts val="2200"/>
              <a:buChar char="❖"/>
            </a:pPr>
            <a:r>
              <a:rPr lang="en-GB" sz="2200"/>
              <a:t>From the analysis of dissimilarity graphs between legitimate and spammer we observed that.</a:t>
            </a:r>
            <a:endParaRPr sz="2200"/>
          </a:p>
          <a:p>
            <a:pPr indent="0" lvl="0" marL="457200" rtl="0" algn="l">
              <a:spcBef>
                <a:spcPts val="1000"/>
              </a:spcBef>
              <a:spcAft>
                <a:spcPts val="0"/>
              </a:spcAft>
              <a:buNone/>
            </a:pPr>
            <a:r>
              <a:rPr lang="en-GB" sz="2200"/>
              <a:t>1)Number of followers of spammer profiles is significantly lower ,while legitimate profiles have high in number of followers.</a:t>
            </a:r>
            <a:endParaRPr sz="2200"/>
          </a:p>
          <a:p>
            <a:pPr indent="0" lvl="0" marL="457200" rtl="0" algn="l">
              <a:spcBef>
                <a:spcPts val="1000"/>
              </a:spcBef>
              <a:spcAft>
                <a:spcPts val="0"/>
              </a:spcAft>
              <a:buNone/>
            </a:pPr>
            <a:r>
              <a:rPr lang="en-GB" sz="2200"/>
              <a:t>2)Spammer share high amount of posts that contain photos/videos compare to legitimate profiles.</a:t>
            </a:r>
            <a:endParaRPr sz="2200"/>
          </a:p>
          <a:p>
            <a:pPr indent="0" lvl="0" marL="457200" rtl="0" algn="l">
              <a:spcBef>
                <a:spcPts val="1000"/>
              </a:spcBef>
              <a:spcAft>
                <a:spcPts val="0"/>
              </a:spcAft>
              <a:buNone/>
            </a:pPr>
            <a:r>
              <a:rPr lang="en-GB" sz="2200"/>
              <a:t>3)Number of friends of spammer profile is lower as compared to legitimate profiles.</a:t>
            </a:r>
            <a:endParaRPr sz="2200"/>
          </a:p>
          <a:p>
            <a:pPr indent="0" lvl="0" marL="457200" rtl="0" algn="l">
              <a:spcBef>
                <a:spcPts val="1000"/>
              </a:spcBef>
              <a:spcAft>
                <a:spcPts val="0"/>
              </a:spcAft>
              <a:buNone/>
            </a:pPr>
            <a:r>
              <a:rPr lang="en-GB" sz="2200"/>
              <a:t>4)We also observed that spammers utilize the hashtags/urls too frequently in their posts. </a:t>
            </a:r>
            <a:endParaRPr sz="2200"/>
          </a:p>
          <a:p>
            <a:pPr indent="-368300" lvl="0" marL="457200" rtl="0" algn="l">
              <a:spcBef>
                <a:spcPts val="1000"/>
              </a:spcBef>
              <a:spcAft>
                <a:spcPts val="0"/>
              </a:spcAft>
              <a:buSzPts val="2200"/>
              <a:buChar char="❖"/>
            </a:pPr>
            <a:r>
              <a:rPr lang="en-GB" sz="2200"/>
              <a:t>Our evaluation results show that the framework </a:t>
            </a:r>
            <a:r>
              <a:rPr lang="en-GB" sz="2200"/>
              <a:t>achieved</a:t>
            </a:r>
            <a:r>
              <a:rPr lang="en-GB" sz="2200"/>
              <a:t> good performance with 99% accuracy,98.5 %F-score and 98.8% AUC score.</a:t>
            </a:r>
            <a:endParaRPr sz="2200"/>
          </a:p>
          <a:p>
            <a:pPr indent="-368300" lvl="0" marL="457200" rtl="0" algn="l">
              <a:spcBef>
                <a:spcPts val="0"/>
              </a:spcBef>
              <a:spcAft>
                <a:spcPts val="0"/>
              </a:spcAft>
              <a:buSzPts val="2200"/>
              <a:buChar char="❖"/>
            </a:pPr>
            <a:r>
              <a:rPr lang="en-GB" sz="2200"/>
              <a:t>So the proposed profile and content based features enhance the </a:t>
            </a:r>
            <a:r>
              <a:rPr lang="en-GB" sz="2200"/>
              <a:t>spammer</a:t>
            </a:r>
            <a:r>
              <a:rPr lang="en-GB" sz="2200"/>
              <a:t> detection on facebook.</a:t>
            </a:r>
            <a:endParaRPr sz="2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u="sng"/>
              <a:t>Reference</a:t>
            </a:r>
            <a:endParaRPr b="1" u="sng"/>
          </a:p>
        </p:txBody>
      </p:sp>
      <p:sp>
        <p:nvSpPr>
          <p:cNvPr id="281" name="Google Shape;281;p36"/>
          <p:cNvSpPr txBox="1"/>
          <p:nvPr>
            <p:ph idx="1" type="body"/>
          </p:nvPr>
        </p:nvSpPr>
        <p:spPr>
          <a:xfrm>
            <a:off x="838200" y="1825625"/>
            <a:ext cx="10515600" cy="43512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8108"/>
              <a:buChar char="•"/>
            </a:pPr>
            <a:r>
              <a:rPr lang="en-GB"/>
              <a:t>SpamSpotter: An efficient spammer detection framework based on intelligent decision support system on Facebook </a:t>
            </a:r>
            <a:r>
              <a:rPr lang="en-GB">
                <a:solidFill>
                  <a:srgbClr val="8E7CC3"/>
                </a:solidFill>
              </a:rPr>
              <a:t>[https://www.sciencedirect.com/science/article/abs/pii/S1568494617305719]</a:t>
            </a:r>
            <a:endParaRPr>
              <a:solidFill>
                <a:srgbClr val="8E7CC3"/>
              </a:solidFill>
            </a:endParaRPr>
          </a:p>
          <a:p>
            <a:pPr indent="-228600" lvl="0" marL="228600" rtl="0" algn="l">
              <a:lnSpc>
                <a:spcPct val="90000"/>
              </a:lnSpc>
              <a:spcBef>
                <a:spcPts val="1000"/>
              </a:spcBef>
              <a:spcAft>
                <a:spcPts val="0"/>
              </a:spcAft>
              <a:buClr>
                <a:srgbClr val="000000"/>
              </a:buClr>
              <a:buSzPct val="108108"/>
              <a:buChar char="•"/>
            </a:pPr>
            <a:r>
              <a:rPr lang="en-GB">
                <a:solidFill>
                  <a:srgbClr val="000000"/>
                </a:solidFill>
              </a:rPr>
              <a:t>Hyper parameter tuning </a:t>
            </a:r>
            <a:endParaRPr/>
          </a:p>
          <a:p>
            <a:pPr indent="-228600" lvl="0" marL="228600" rtl="0" algn="l">
              <a:lnSpc>
                <a:spcPct val="90000"/>
              </a:lnSpc>
              <a:spcBef>
                <a:spcPts val="1000"/>
              </a:spcBef>
              <a:spcAft>
                <a:spcPts val="0"/>
              </a:spcAft>
              <a:buClr>
                <a:srgbClr val="000000"/>
              </a:buClr>
              <a:buSzPct val="108108"/>
              <a:buNone/>
            </a:pPr>
            <a:r>
              <a:rPr lang="en-GB">
                <a:solidFill>
                  <a:srgbClr val="000000"/>
                </a:solidFill>
              </a:rPr>
              <a:t>	</a:t>
            </a:r>
            <a:r>
              <a:rPr lang="en-GB">
                <a:solidFill>
                  <a:srgbClr val="8E7CC3"/>
                </a:solidFill>
              </a:rPr>
              <a:t>[https://scikit-learn.org/stable/modules/generated/sklearn.model_selection.GridSearchCV.html]</a:t>
            </a:r>
            <a:endParaRPr/>
          </a:p>
          <a:p>
            <a:pPr indent="-228600" lvl="0" marL="228600" rtl="0" algn="l">
              <a:lnSpc>
                <a:spcPct val="90000"/>
              </a:lnSpc>
              <a:spcBef>
                <a:spcPts val="1000"/>
              </a:spcBef>
              <a:spcAft>
                <a:spcPts val="0"/>
              </a:spcAft>
              <a:buClr>
                <a:srgbClr val="000000"/>
              </a:buClr>
              <a:buSzPct val="108108"/>
              <a:buChar char="•"/>
            </a:pPr>
            <a:r>
              <a:rPr lang="en-GB">
                <a:solidFill>
                  <a:schemeClr val="dk1"/>
                </a:solidFill>
              </a:rPr>
              <a:t>PCA</a:t>
            </a:r>
            <a:r>
              <a:rPr lang="en-GB">
                <a:solidFill>
                  <a:srgbClr val="8E7CC3"/>
                </a:solidFill>
              </a:rPr>
              <a:t> </a:t>
            </a:r>
            <a:endParaRPr/>
          </a:p>
          <a:p>
            <a:pPr indent="-228600" lvl="0" marL="228600" rtl="0" algn="l">
              <a:lnSpc>
                <a:spcPct val="90000"/>
              </a:lnSpc>
              <a:spcBef>
                <a:spcPts val="1000"/>
              </a:spcBef>
              <a:spcAft>
                <a:spcPts val="0"/>
              </a:spcAft>
              <a:buClr>
                <a:srgbClr val="000000"/>
              </a:buClr>
              <a:buSzPct val="108108"/>
              <a:buNone/>
            </a:pPr>
            <a:r>
              <a:rPr lang="en-GB">
                <a:solidFill>
                  <a:srgbClr val="8E7CC3"/>
                </a:solidFill>
              </a:rPr>
              <a:t>	[https://scikit-learn.org/stable/modules/generated/sklearn.decomposition.PCA.html]</a:t>
            </a:r>
            <a:endParaRPr>
              <a:solidFill>
                <a:srgbClr val="8E7CC3"/>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7"/>
          <p:cNvSpPr txBox="1"/>
          <p:nvPr>
            <p:ph idx="1" type="body"/>
          </p:nvPr>
        </p:nvSpPr>
        <p:spPr>
          <a:xfrm>
            <a:off x="838200" y="3004568"/>
            <a:ext cx="10515600" cy="13320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7200"/>
              <a:buNone/>
            </a:pPr>
            <a:r>
              <a:rPr lang="en-GB" sz="7200"/>
              <a:t>Thank </a:t>
            </a:r>
            <a:r>
              <a:rPr lang="en-GB" sz="7200">
                <a:solidFill>
                  <a:schemeClr val="accent1"/>
                </a:solidFill>
              </a:rPr>
              <a:t>You</a:t>
            </a:r>
            <a:endParaRPr>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u="sng"/>
              <a:t>Introduction</a:t>
            </a:r>
            <a:endParaRPr/>
          </a:p>
        </p:txBody>
      </p:sp>
      <p:sp>
        <p:nvSpPr>
          <p:cNvPr id="98" name="Google Shape;98;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Char char="•"/>
            </a:pPr>
            <a:r>
              <a:rPr lang="en-GB"/>
              <a:t>With the </a:t>
            </a:r>
            <a:r>
              <a:rPr b="1" lang="en-GB"/>
              <a:t>increasing number of users </a:t>
            </a:r>
            <a:r>
              <a:rPr lang="en-GB"/>
              <a:t>on Facebook, the probability of broadcasting </a:t>
            </a:r>
            <a:r>
              <a:rPr b="1" lang="en-GB"/>
              <a:t>spam content </a:t>
            </a:r>
            <a:r>
              <a:rPr lang="en-GB"/>
              <a:t>on it is also </a:t>
            </a:r>
            <a:r>
              <a:rPr b="1" lang="en-GB"/>
              <a:t>increasing</a:t>
            </a:r>
            <a:r>
              <a:rPr lang="en-GB"/>
              <a:t> day by day.</a:t>
            </a:r>
            <a:endParaRPr/>
          </a:p>
          <a:p>
            <a:pPr indent="-228600" lvl="0" marL="228600" rtl="0" algn="just">
              <a:lnSpc>
                <a:spcPct val="90000"/>
              </a:lnSpc>
              <a:spcBef>
                <a:spcPts val="1000"/>
              </a:spcBef>
              <a:spcAft>
                <a:spcPts val="0"/>
              </a:spcAft>
              <a:buClr>
                <a:schemeClr val="dk1"/>
              </a:buClr>
              <a:buSzPts val="2800"/>
              <a:buChar char="•"/>
            </a:pPr>
            <a:r>
              <a:rPr lang="en-GB"/>
              <a:t>The spam post or content on Facebook is transmitted by a malicious user, who is known as a </a:t>
            </a:r>
            <a:r>
              <a:rPr b="1" lang="en-GB"/>
              <a:t>spammer</a:t>
            </a:r>
            <a:r>
              <a:rPr lang="en-GB"/>
              <a:t>. Their goal mostly is to seek </a:t>
            </a:r>
            <a:r>
              <a:rPr b="1" lang="en-GB"/>
              <a:t>financial gain</a:t>
            </a:r>
            <a:r>
              <a:rPr lang="en-GB"/>
              <a:t>.</a:t>
            </a:r>
            <a:endParaRPr/>
          </a:p>
          <a:p>
            <a:pPr indent="-228600" lvl="0" marL="228600" rtl="0" algn="just">
              <a:lnSpc>
                <a:spcPct val="90000"/>
              </a:lnSpc>
              <a:spcBef>
                <a:spcPts val="1000"/>
              </a:spcBef>
              <a:spcAft>
                <a:spcPts val="0"/>
              </a:spcAft>
              <a:buClr>
                <a:schemeClr val="dk1"/>
              </a:buClr>
              <a:buSzPts val="2800"/>
              <a:buChar char="•"/>
            </a:pPr>
            <a:r>
              <a:rPr lang="en-GB"/>
              <a:t>Motivated by the need to </a:t>
            </a:r>
            <a:r>
              <a:rPr b="1" lang="en-GB"/>
              <a:t>identify</a:t>
            </a:r>
            <a:r>
              <a:rPr lang="en-GB"/>
              <a:t> spam contents, a novel </a:t>
            </a:r>
            <a:r>
              <a:rPr b="1" lang="en-GB"/>
              <a:t>SpamSpotter framework</a:t>
            </a:r>
            <a:r>
              <a:rPr lang="en-GB"/>
              <a:t> based on the Intelligent Decision Support System is proposed.</a:t>
            </a:r>
            <a:endParaRPr/>
          </a:p>
          <a:p>
            <a:pPr indent="-228600" lvl="0" marL="228600" rtl="0" algn="just">
              <a:lnSpc>
                <a:spcPct val="90000"/>
              </a:lnSpc>
              <a:spcBef>
                <a:spcPts val="1000"/>
              </a:spcBef>
              <a:spcAft>
                <a:spcPts val="0"/>
              </a:spcAft>
              <a:buClr>
                <a:schemeClr val="dk1"/>
              </a:buClr>
              <a:buSzPts val="2800"/>
              <a:buChar char="•"/>
            </a:pPr>
            <a:r>
              <a:rPr lang="en-GB"/>
              <a:t>The intelligent decision support system uses </a:t>
            </a:r>
            <a:r>
              <a:rPr b="1" lang="en-GB"/>
              <a:t>eight</a:t>
            </a:r>
            <a:r>
              <a:rPr lang="en-GB"/>
              <a:t> different </a:t>
            </a:r>
            <a:r>
              <a:rPr b="1" lang="en-GB"/>
              <a:t>machine learning classifiers</a:t>
            </a:r>
            <a:r>
              <a:rPr lang="en-GB"/>
              <a:t> on the dataset to distinguish spammers from legitimate users.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u="sng"/>
              <a:t>Dataset</a:t>
            </a:r>
            <a:endParaRPr b="1" u="sng"/>
          </a:p>
        </p:txBody>
      </p:sp>
      <p:sp>
        <p:nvSpPr>
          <p:cNvPr id="104" name="Google Shape;104;p16"/>
          <p:cNvSpPr txBox="1"/>
          <p:nvPr>
            <p:ph idx="1" type="body"/>
          </p:nvPr>
        </p:nvSpPr>
        <p:spPr>
          <a:xfrm>
            <a:off x="838200" y="1502229"/>
            <a:ext cx="10515600" cy="5094514"/>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lang="en-GB"/>
              <a:t>Dataset</a:t>
            </a:r>
            <a:r>
              <a:rPr lang="en-GB"/>
              <a:t>: Kaggle’s Facebook spam dataset</a:t>
            </a:r>
            <a:endParaRPr b="1" u="sng"/>
          </a:p>
          <a:p>
            <a:pPr indent="-228600" lvl="0" marL="228600" rtl="0" algn="just">
              <a:lnSpc>
                <a:spcPct val="90000"/>
              </a:lnSpc>
              <a:spcBef>
                <a:spcPts val="1000"/>
              </a:spcBef>
              <a:spcAft>
                <a:spcPts val="0"/>
              </a:spcAft>
              <a:buClr>
                <a:schemeClr val="dk1"/>
              </a:buClr>
              <a:buSzPts val="2800"/>
              <a:buChar char="•"/>
            </a:pPr>
            <a:r>
              <a:rPr lang="en-GB"/>
              <a:t>No. of </a:t>
            </a:r>
            <a:r>
              <a:rPr b="1" lang="en-GB"/>
              <a:t>features</a:t>
            </a:r>
            <a:r>
              <a:rPr lang="en-GB"/>
              <a:t>: 13 + 3(derived)</a:t>
            </a:r>
            <a:endParaRPr/>
          </a:p>
          <a:p>
            <a:pPr indent="-228600" lvl="0" marL="228600" rtl="0" algn="just">
              <a:lnSpc>
                <a:spcPct val="90000"/>
              </a:lnSpc>
              <a:spcBef>
                <a:spcPts val="1000"/>
              </a:spcBef>
              <a:spcAft>
                <a:spcPts val="0"/>
              </a:spcAft>
              <a:buClr>
                <a:schemeClr val="dk1"/>
              </a:buClr>
              <a:buSzPts val="2800"/>
              <a:buChar char="•"/>
            </a:pPr>
            <a:r>
              <a:rPr lang="en-GB"/>
              <a:t>No of </a:t>
            </a:r>
            <a:r>
              <a:rPr b="1" lang="en-GB"/>
              <a:t>legitimate</a:t>
            </a:r>
            <a:r>
              <a:rPr lang="en-GB"/>
              <a:t> and </a:t>
            </a:r>
            <a:r>
              <a:rPr b="1" lang="en-GB"/>
              <a:t>spammers</a:t>
            </a:r>
            <a:r>
              <a:rPr lang="en-GB"/>
              <a:t> users:  500 and 100 respectively</a:t>
            </a:r>
            <a:endParaRPr/>
          </a:p>
          <a:p>
            <a:pPr indent="-228600" lvl="0" marL="228600" rtl="0" algn="just">
              <a:lnSpc>
                <a:spcPct val="90000"/>
              </a:lnSpc>
              <a:spcBef>
                <a:spcPts val="1000"/>
              </a:spcBef>
              <a:spcAft>
                <a:spcPts val="0"/>
              </a:spcAft>
              <a:buClr>
                <a:schemeClr val="dk1"/>
              </a:buClr>
              <a:buSzPts val="2800"/>
              <a:buNone/>
            </a:pPr>
            <a:r>
              <a:t/>
            </a:r>
            <a:endParaRPr b="1" u="sng"/>
          </a:p>
          <a:p>
            <a:pPr indent="-2286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None/>
            </a:pPr>
            <a:r>
              <a:t/>
            </a:r>
            <a:endParaRPr/>
          </a:p>
        </p:txBody>
      </p:sp>
      <p:graphicFrame>
        <p:nvGraphicFramePr>
          <p:cNvPr id="105" name="Google Shape;105;p16"/>
          <p:cNvGraphicFramePr/>
          <p:nvPr/>
        </p:nvGraphicFramePr>
        <p:xfrm>
          <a:off x="940525" y="3096225"/>
          <a:ext cx="3000000" cy="3000000"/>
        </p:xfrm>
        <a:graphic>
          <a:graphicData uri="http://schemas.openxmlformats.org/drawingml/2006/table">
            <a:tbl>
              <a:tblPr bandRow="1" firstRow="1">
                <a:noFill/>
                <a:tableStyleId>{8770A312-AA28-4564-A788-E6774059D6FE}</a:tableStyleId>
              </a:tblPr>
              <a:tblGrid>
                <a:gridCol w="3231250"/>
                <a:gridCol w="3796550"/>
                <a:gridCol w="3997225"/>
              </a:tblGrid>
              <a:tr h="232600">
                <a:tc>
                  <a:txBody>
                    <a:bodyPr/>
                    <a:lstStyle/>
                    <a:p>
                      <a:pPr indent="0" lvl="0" marL="0" marR="0" rtl="0" algn="l">
                        <a:lnSpc>
                          <a:spcPct val="100000"/>
                        </a:lnSpc>
                        <a:spcBef>
                          <a:spcPts val="0"/>
                        </a:spcBef>
                        <a:spcAft>
                          <a:spcPts val="0"/>
                        </a:spcAft>
                        <a:buClr>
                          <a:srgbClr val="000000"/>
                        </a:buClr>
                        <a:buSzPts val="1400"/>
                        <a:buFont typeface="Arial"/>
                        <a:buNone/>
                      </a:pPr>
                      <a:r>
                        <a:rPr b="1" lang="en-GB" sz="1400" u="none" cap="none" strike="noStrike"/>
                        <a:t>Profile-based features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GB" sz="1400" u="none" cap="none" strike="noStrike"/>
                        <a:t>Content-based features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GB" sz="1400" u="none" cap="none" strike="noStrike"/>
                        <a:t>Derived features </a:t>
                      </a:r>
                      <a:endParaRPr sz="1400" u="none" cap="none" strike="noStrike"/>
                    </a:p>
                  </a:txBody>
                  <a:tcPr marT="45725" marB="45725" marR="91450" marL="91450"/>
                </a:tc>
              </a:tr>
              <a:tr h="407075">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Number of friends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Fraction of the posts containing URLs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Average number of posts shared per day </a:t>
                      </a:r>
                      <a:endParaRPr sz="1400" u="none" cap="none" strike="noStrike"/>
                    </a:p>
                  </a:txBody>
                  <a:tcPr marT="45725" marB="45725" marR="91450" marL="91450"/>
                </a:tc>
              </a:tr>
              <a:tr h="407075">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Number of followings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Fraction of the posts containing photos/videos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Average number of URLs shared per day </a:t>
                      </a:r>
                      <a:endParaRPr sz="1400" u="none" cap="none" strike="noStrike"/>
                    </a:p>
                  </a:txBody>
                  <a:tcPr marT="45725" marB="45725" marR="91450" marL="91450"/>
                </a:tc>
              </a:tr>
              <a:tr h="407075">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Number of Community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Average number of comments per post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Average number of photos/videos shared per day </a:t>
                      </a:r>
                      <a:endParaRPr sz="1400" u="none" cap="none" strike="noStrike"/>
                    </a:p>
                  </a:txBody>
                  <a:tcPr marT="45725" marB="45725" marR="91450" marL="91450"/>
                </a:tc>
              </a:tr>
              <a:tr h="407075">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The age of the user account (in days)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Average number of likes per post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r h="37265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Total number of posts shared </a:t>
                      </a:r>
                      <a:endParaRPr sz="1400" u="none" cap="none" strike="noStrike"/>
                    </a:p>
                  </a:txBody>
                  <a:tcPr marT="45725" marB="45725" marR="91450" marL="91450"/>
                </a:tc>
                <a:tc>
                  <a:txBody>
                    <a:bodyPr/>
                    <a:lstStyle/>
                    <a:p>
                      <a:pPr indent="0" lvl="1" marL="0" marR="0" rtl="0" algn="l">
                        <a:lnSpc>
                          <a:spcPct val="100000"/>
                        </a:lnSpc>
                        <a:spcBef>
                          <a:spcPts val="0"/>
                        </a:spcBef>
                        <a:spcAft>
                          <a:spcPts val="0"/>
                        </a:spcAft>
                        <a:buClr>
                          <a:schemeClr val="dk1"/>
                        </a:buClr>
                        <a:buSzPts val="1400"/>
                        <a:buFont typeface="Calibri"/>
                        <a:buNone/>
                      </a:pPr>
                      <a:r>
                        <a:rPr lang="en-GB" sz="1400" u="none" cap="none" strike="noStrike"/>
                        <a:t>Average number of tags in a post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r h="407075">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Total number of URLs shared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Average number of hashtag present in a post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r h="407075">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Total number of photos/videos shared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bl>
          </a:graphicData>
        </a:graphic>
      </p:graphicFrame>
      <p:sp>
        <p:nvSpPr>
          <p:cNvPr id="106" name="Google Shape;106;p16"/>
          <p:cNvSpPr txBox="1"/>
          <p:nvPr/>
        </p:nvSpPr>
        <p:spPr>
          <a:xfrm>
            <a:off x="4571007" y="6319888"/>
            <a:ext cx="31089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Table: List of Features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u="sng"/>
              <a:t>System Requirement</a:t>
            </a:r>
            <a:endParaRPr/>
          </a:p>
        </p:txBody>
      </p:sp>
      <p:sp>
        <p:nvSpPr>
          <p:cNvPr id="112" name="Google Shape;112;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Language : Python </a:t>
            </a:r>
            <a:endParaRPr/>
          </a:p>
          <a:p>
            <a:pPr indent="-228600" lvl="0" marL="228600" rtl="0" algn="l">
              <a:lnSpc>
                <a:spcPct val="90000"/>
              </a:lnSpc>
              <a:spcBef>
                <a:spcPts val="1000"/>
              </a:spcBef>
              <a:spcAft>
                <a:spcPts val="0"/>
              </a:spcAft>
              <a:buClr>
                <a:schemeClr val="dk1"/>
              </a:buClr>
              <a:buSzPts val="2800"/>
              <a:buChar char="•"/>
            </a:pPr>
            <a:r>
              <a:rPr lang="en-GB"/>
              <a:t>IDE : Google Colab</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GB" u="sng"/>
              <a:t>Methodology</a:t>
            </a:r>
            <a:endParaRPr/>
          </a:p>
        </p:txBody>
      </p:sp>
      <p:pic>
        <p:nvPicPr>
          <p:cNvPr descr="A picture containing text&#10;&#10;Description automatically generated" id="118" name="Google Shape;118;p18"/>
          <p:cNvPicPr preferRelativeResize="0"/>
          <p:nvPr/>
        </p:nvPicPr>
        <p:blipFill rotWithShape="1">
          <a:blip r:embed="rId3">
            <a:alphaModFix/>
          </a:blip>
          <a:srcRect b="0" l="0" r="0" t="0"/>
          <a:stretch/>
        </p:blipFill>
        <p:spPr>
          <a:xfrm>
            <a:off x="1359289" y="1955860"/>
            <a:ext cx="962025" cy="933450"/>
          </a:xfrm>
          <a:prstGeom prst="rect">
            <a:avLst/>
          </a:prstGeom>
          <a:noFill/>
          <a:ln>
            <a:noFill/>
          </a:ln>
        </p:spPr>
      </p:pic>
      <p:pic>
        <p:nvPicPr>
          <p:cNvPr id="119" name="Google Shape;119;p18"/>
          <p:cNvPicPr preferRelativeResize="0"/>
          <p:nvPr/>
        </p:nvPicPr>
        <p:blipFill rotWithShape="1">
          <a:blip r:embed="rId4">
            <a:alphaModFix/>
          </a:blip>
          <a:srcRect b="0" l="0" r="0" t="0"/>
          <a:stretch/>
        </p:blipFill>
        <p:spPr>
          <a:xfrm>
            <a:off x="3630822" y="1955860"/>
            <a:ext cx="933450" cy="933450"/>
          </a:xfrm>
          <a:prstGeom prst="rect">
            <a:avLst/>
          </a:prstGeom>
          <a:noFill/>
          <a:ln>
            <a:noFill/>
          </a:ln>
        </p:spPr>
      </p:pic>
      <p:pic>
        <p:nvPicPr>
          <p:cNvPr descr="Icon&#10;&#10;Description automatically generated" id="120" name="Google Shape;120;p18"/>
          <p:cNvPicPr preferRelativeResize="0"/>
          <p:nvPr/>
        </p:nvPicPr>
        <p:blipFill rotWithShape="1">
          <a:blip r:embed="rId5">
            <a:alphaModFix/>
          </a:blip>
          <a:srcRect b="0" l="0" r="0" t="0"/>
          <a:stretch/>
        </p:blipFill>
        <p:spPr>
          <a:xfrm>
            <a:off x="6261879" y="2099633"/>
            <a:ext cx="933450" cy="933450"/>
          </a:xfrm>
          <a:prstGeom prst="rect">
            <a:avLst/>
          </a:prstGeom>
          <a:noFill/>
          <a:ln>
            <a:noFill/>
          </a:ln>
        </p:spPr>
      </p:pic>
      <p:pic>
        <p:nvPicPr>
          <p:cNvPr descr="A picture containing text, table, stand&#10;&#10;Description automatically generated" id="121" name="Google Shape;121;p18"/>
          <p:cNvPicPr preferRelativeResize="0"/>
          <p:nvPr/>
        </p:nvPicPr>
        <p:blipFill rotWithShape="1">
          <a:blip r:embed="rId6">
            <a:alphaModFix/>
          </a:blip>
          <a:srcRect b="0" l="0" r="0" t="0"/>
          <a:stretch/>
        </p:blipFill>
        <p:spPr>
          <a:xfrm>
            <a:off x="8647901" y="916399"/>
            <a:ext cx="933450" cy="933450"/>
          </a:xfrm>
          <a:prstGeom prst="rect">
            <a:avLst/>
          </a:prstGeom>
          <a:noFill/>
          <a:ln>
            <a:noFill/>
          </a:ln>
        </p:spPr>
      </p:pic>
      <p:pic>
        <p:nvPicPr>
          <p:cNvPr descr="Icon&#10;&#10;Description automatically generated" id="122" name="Google Shape;122;p18"/>
          <p:cNvPicPr preferRelativeResize="0"/>
          <p:nvPr/>
        </p:nvPicPr>
        <p:blipFill rotWithShape="1">
          <a:blip r:embed="rId7">
            <a:alphaModFix/>
          </a:blip>
          <a:srcRect b="0" l="0" r="0" t="0"/>
          <a:stretch/>
        </p:blipFill>
        <p:spPr>
          <a:xfrm>
            <a:off x="3630822" y="5622086"/>
            <a:ext cx="933450" cy="933450"/>
          </a:xfrm>
          <a:prstGeom prst="rect">
            <a:avLst/>
          </a:prstGeom>
          <a:noFill/>
          <a:ln>
            <a:noFill/>
          </a:ln>
        </p:spPr>
      </p:pic>
      <p:pic>
        <p:nvPicPr>
          <p:cNvPr descr="Text, icon&#10;&#10;Description automatically generated" id="123" name="Google Shape;123;p18"/>
          <p:cNvPicPr preferRelativeResize="0"/>
          <p:nvPr/>
        </p:nvPicPr>
        <p:blipFill rotWithShape="1">
          <a:blip r:embed="rId8">
            <a:alphaModFix/>
          </a:blip>
          <a:srcRect b="0" l="0" r="0" t="0"/>
          <a:stretch/>
        </p:blipFill>
        <p:spPr>
          <a:xfrm>
            <a:off x="8763539" y="5650841"/>
            <a:ext cx="933450" cy="933450"/>
          </a:xfrm>
          <a:prstGeom prst="rect">
            <a:avLst/>
          </a:prstGeom>
          <a:noFill/>
          <a:ln>
            <a:noFill/>
          </a:ln>
        </p:spPr>
      </p:pic>
      <p:pic>
        <p:nvPicPr>
          <p:cNvPr descr="Arrow Right with solid fill" id="124" name="Google Shape;124;p18"/>
          <p:cNvPicPr preferRelativeResize="0"/>
          <p:nvPr/>
        </p:nvPicPr>
        <p:blipFill rotWithShape="1">
          <a:blip r:embed="rId9">
            <a:alphaModFix/>
          </a:blip>
          <a:srcRect b="0" l="0" r="0" t="0"/>
          <a:stretch/>
        </p:blipFill>
        <p:spPr>
          <a:xfrm>
            <a:off x="2806460" y="2957423"/>
            <a:ext cx="914400" cy="914400"/>
          </a:xfrm>
          <a:prstGeom prst="rect">
            <a:avLst/>
          </a:prstGeom>
          <a:noFill/>
          <a:ln>
            <a:noFill/>
          </a:ln>
        </p:spPr>
      </p:pic>
      <p:pic>
        <p:nvPicPr>
          <p:cNvPr descr="Arrow Right with solid fill" id="125" name="Google Shape;125;p18"/>
          <p:cNvPicPr preferRelativeResize="0"/>
          <p:nvPr/>
        </p:nvPicPr>
        <p:blipFill rotWithShape="1">
          <a:blip r:embed="rId9">
            <a:alphaModFix/>
          </a:blip>
          <a:srcRect b="0" l="0" r="0" t="0"/>
          <a:stretch/>
        </p:blipFill>
        <p:spPr>
          <a:xfrm>
            <a:off x="5279365" y="3029310"/>
            <a:ext cx="1072550" cy="914400"/>
          </a:xfrm>
          <a:prstGeom prst="rect">
            <a:avLst/>
          </a:prstGeom>
          <a:noFill/>
          <a:ln>
            <a:noFill/>
          </a:ln>
        </p:spPr>
      </p:pic>
      <p:pic>
        <p:nvPicPr>
          <p:cNvPr descr="Arrow Right with solid fill" id="126" name="Google Shape;126;p18"/>
          <p:cNvPicPr preferRelativeResize="0"/>
          <p:nvPr/>
        </p:nvPicPr>
        <p:blipFill rotWithShape="1">
          <a:blip r:embed="rId9">
            <a:alphaModFix/>
          </a:blip>
          <a:srcRect b="0" l="0" r="0" t="0"/>
          <a:stretch/>
        </p:blipFill>
        <p:spPr>
          <a:xfrm>
            <a:off x="7953554" y="3029310"/>
            <a:ext cx="856891" cy="914400"/>
          </a:xfrm>
          <a:prstGeom prst="rect">
            <a:avLst/>
          </a:prstGeom>
          <a:noFill/>
          <a:ln>
            <a:noFill/>
          </a:ln>
        </p:spPr>
      </p:pic>
      <p:pic>
        <p:nvPicPr>
          <p:cNvPr descr="Arrow Right with solid fill" id="127" name="Google Shape;127;p18"/>
          <p:cNvPicPr preferRelativeResize="0"/>
          <p:nvPr/>
        </p:nvPicPr>
        <p:blipFill rotWithShape="1">
          <a:blip r:embed="rId9">
            <a:alphaModFix/>
          </a:blip>
          <a:srcRect b="0" l="0" r="0" t="0"/>
          <a:stretch/>
        </p:blipFill>
        <p:spPr>
          <a:xfrm>
            <a:off x="5207480" y="4740215"/>
            <a:ext cx="3761115" cy="914400"/>
          </a:xfrm>
          <a:prstGeom prst="rect">
            <a:avLst/>
          </a:prstGeom>
          <a:noFill/>
          <a:ln>
            <a:noFill/>
          </a:ln>
        </p:spPr>
      </p:pic>
      <p:pic>
        <p:nvPicPr>
          <p:cNvPr descr="Arrow Right with solid fill" id="128" name="Google Shape;128;p18"/>
          <p:cNvPicPr preferRelativeResize="0"/>
          <p:nvPr/>
        </p:nvPicPr>
        <p:blipFill rotWithShape="1">
          <a:blip r:embed="rId9">
            <a:alphaModFix/>
          </a:blip>
          <a:srcRect b="0" l="0" r="0" t="0"/>
          <a:stretch/>
        </p:blipFill>
        <p:spPr>
          <a:xfrm rot="5400000">
            <a:off x="9623709" y="3830498"/>
            <a:ext cx="914400" cy="914400"/>
          </a:xfrm>
          <a:prstGeom prst="rect">
            <a:avLst/>
          </a:prstGeom>
          <a:noFill/>
          <a:ln>
            <a:noFill/>
          </a:ln>
        </p:spPr>
      </p:pic>
      <p:pic>
        <p:nvPicPr>
          <p:cNvPr descr="Arrow Right with solid fill" id="129" name="Google Shape;129;p18"/>
          <p:cNvPicPr preferRelativeResize="0"/>
          <p:nvPr/>
        </p:nvPicPr>
        <p:blipFill rotWithShape="1">
          <a:blip r:embed="rId9">
            <a:alphaModFix/>
          </a:blip>
          <a:srcRect b="0" l="0" r="0" t="0"/>
          <a:stretch/>
        </p:blipFill>
        <p:spPr>
          <a:xfrm rot="5400000">
            <a:off x="4136365" y="3784121"/>
            <a:ext cx="828136" cy="900023"/>
          </a:xfrm>
          <a:prstGeom prst="rect">
            <a:avLst/>
          </a:prstGeom>
          <a:noFill/>
          <a:ln>
            <a:noFill/>
          </a:ln>
        </p:spPr>
      </p:pic>
      <p:sp>
        <p:nvSpPr>
          <p:cNvPr id="130" name="Google Shape;130;p18"/>
          <p:cNvSpPr/>
          <p:nvPr/>
        </p:nvSpPr>
        <p:spPr>
          <a:xfrm>
            <a:off x="1411857" y="2957423"/>
            <a:ext cx="1437734" cy="977658"/>
          </a:xfrm>
          <a:prstGeom prst="rect">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Dataset</a:t>
            </a:r>
            <a:endParaRPr b="0" i="0" sz="1400" u="none" cap="none" strike="noStrike">
              <a:solidFill>
                <a:schemeClr val="lt1"/>
              </a:solidFill>
              <a:latin typeface="Arial"/>
              <a:ea typeface="Arial"/>
              <a:cs typeface="Arial"/>
              <a:sym typeface="Arial"/>
            </a:endParaRPr>
          </a:p>
        </p:txBody>
      </p:sp>
      <p:sp>
        <p:nvSpPr>
          <p:cNvPr id="131" name="Google Shape;131;p18"/>
          <p:cNvSpPr/>
          <p:nvPr/>
        </p:nvSpPr>
        <p:spPr>
          <a:xfrm>
            <a:off x="3682581" y="3014033"/>
            <a:ext cx="1595885" cy="920150"/>
          </a:xfrm>
          <a:prstGeom prst="rect">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Data visualization and preprocessing</a:t>
            </a:r>
            <a:endParaRPr b="0" i="0" sz="1400" u="none" cap="none" strike="noStrike">
              <a:solidFill>
                <a:schemeClr val="lt1"/>
              </a:solidFill>
              <a:latin typeface="Arial"/>
              <a:ea typeface="Arial"/>
              <a:cs typeface="Arial"/>
              <a:sym typeface="Arial"/>
            </a:endParaRPr>
          </a:p>
        </p:txBody>
      </p:sp>
      <p:sp>
        <p:nvSpPr>
          <p:cNvPr id="132" name="Google Shape;132;p18"/>
          <p:cNvSpPr/>
          <p:nvPr/>
        </p:nvSpPr>
        <p:spPr>
          <a:xfrm>
            <a:off x="6356769" y="3028410"/>
            <a:ext cx="1595885" cy="920150"/>
          </a:xfrm>
          <a:prstGeom prst="rect">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Training Data</a:t>
            </a:r>
            <a:endParaRPr b="0" i="0" sz="1400" u="none" cap="none" strike="noStrike">
              <a:solidFill>
                <a:schemeClr val="lt1"/>
              </a:solidFill>
              <a:latin typeface="Arial"/>
              <a:ea typeface="Arial"/>
              <a:cs typeface="Arial"/>
              <a:sym typeface="Arial"/>
            </a:endParaRPr>
          </a:p>
        </p:txBody>
      </p:sp>
      <p:sp>
        <p:nvSpPr>
          <p:cNvPr id="133" name="Google Shape;133;p18"/>
          <p:cNvSpPr/>
          <p:nvPr/>
        </p:nvSpPr>
        <p:spPr>
          <a:xfrm>
            <a:off x="8815298" y="1842868"/>
            <a:ext cx="2222816" cy="2077247"/>
          </a:xfrm>
          <a:prstGeom prst="rect">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Random Forest, </a:t>
            </a:r>
            <a:endParaRPr/>
          </a:p>
          <a:p>
            <a:pPr indent="0" lvl="0" marL="0" marR="0" rtl="0" algn="ctr">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k-Nearest Neighbors, Logistic Regression, Support Vector Machine, Decision Tree, </a:t>
            </a:r>
            <a:endParaRPr/>
          </a:p>
          <a:p>
            <a:pPr indent="0" lvl="0" marL="0" marR="0" rtl="0" algn="ctr">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Bayesian Network</a:t>
            </a:r>
            <a:endParaRPr b="0" i="0" sz="1400" u="none" cap="none" strike="noStrike">
              <a:solidFill>
                <a:schemeClr val="lt1"/>
              </a:solidFill>
              <a:latin typeface="Arial"/>
              <a:ea typeface="Arial"/>
              <a:cs typeface="Arial"/>
              <a:sym typeface="Arial"/>
            </a:endParaRPr>
          </a:p>
        </p:txBody>
      </p:sp>
      <p:sp>
        <p:nvSpPr>
          <p:cNvPr id="134" name="Google Shape;134;p18"/>
          <p:cNvSpPr/>
          <p:nvPr/>
        </p:nvSpPr>
        <p:spPr>
          <a:xfrm>
            <a:off x="3682581" y="4595542"/>
            <a:ext cx="1667771" cy="920150"/>
          </a:xfrm>
          <a:prstGeom prst="rect">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Test Data</a:t>
            </a:r>
            <a:endParaRPr b="0" i="0" sz="1400" u="none" cap="none" strike="noStrike">
              <a:solidFill>
                <a:schemeClr val="lt1"/>
              </a:solidFill>
              <a:latin typeface="Arial"/>
              <a:ea typeface="Arial"/>
              <a:cs typeface="Arial"/>
              <a:sym typeface="Arial"/>
            </a:endParaRPr>
          </a:p>
        </p:txBody>
      </p:sp>
      <p:sp>
        <p:nvSpPr>
          <p:cNvPr id="135" name="Google Shape;135;p18"/>
          <p:cNvSpPr/>
          <p:nvPr/>
        </p:nvSpPr>
        <p:spPr>
          <a:xfrm>
            <a:off x="8887184" y="4696183"/>
            <a:ext cx="2190119" cy="920150"/>
          </a:xfrm>
          <a:prstGeom prst="rect">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Evaluation</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u="sng"/>
              <a:t>Data Visualization</a:t>
            </a:r>
            <a:endParaRPr/>
          </a:p>
        </p:txBody>
      </p:sp>
      <p:graphicFrame>
        <p:nvGraphicFramePr>
          <p:cNvPr id="141" name="Google Shape;141;p19"/>
          <p:cNvGraphicFramePr/>
          <p:nvPr/>
        </p:nvGraphicFramePr>
        <p:xfrm>
          <a:off x="746760" y="1538241"/>
          <a:ext cx="3000000" cy="3000000"/>
        </p:xfrm>
        <a:graphic>
          <a:graphicData uri="http://schemas.openxmlformats.org/drawingml/2006/table">
            <a:tbl>
              <a:tblPr bandRow="1" firstRow="1">
                <a:noFill/>
                <a:tableStyleId>{8770A312-AA28-4564-A788-E6774059D6FE}</a:tableStyleId>
              </a:tblPr>
              <a:tblGrid>
                <a:gridCol w="2166250"/>
                <a:gridCol w="4078625"/>
                <a:gridCol w="4270700"/>
              </a:tblGrid>
              <a:tr h="607600">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t>x axis vs y axis</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Calibri"/>
                        <a:buNone/>
                      </a:pPr>
                      <a:r>
                        <a:rPr b="1" i="0" lang="en-GB" sz="1800" u="none" cap="none" strike="noStrike">
                          <a:solidFill>
                            <a:schemeClr val="lt1"/>
                          </a:solidFill>
                          <a:latin typeface="Calibri"/>
                          <a:ea typeface="Calibri"/>
                          <a:cs typeface="Calibri"/>
                          <a:sym typeface="Calibri"/>
                        </a:rPr>
                        <a:t>Contiguous data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1" lang="en-GB" sz="1800" u="none" cap="none" strike="noStrike"/>
                        <a:t>Non-</a:t>
                      </a:r>
                      <a:r>
                        <a:rPr b="1" i="0" lang="en-GB" sz="1800" u="none" cap="none" strike="noStrike">
                          <a:solidFill>
                            <a:schemeClr val="lt1"/>
                          </a:solidFill>
                          <a:latin typeface="Calibri"/>
                          <a:ea typeface="Calibri"/>
                          <a:cs typeface="Calibri"/>
                          <a:sym typeface="Calibri"/>
                        </a:rPr>
                        <a:t>contiguous data</a:t>
                      </a:r>
                      <a:endParaRPr sz="1400" u="none" cap="none" strike="noStrike"/>
                    </a:p>
                  </a:txBody>
                  <a:tcPr marT="45725" marB="45725" marR="91450" marL="91450"/>
                </a:tc>
              </a:tr>
              <a:tr h="3745500">
                <a:tc>
                  <a:txBody>
                    <a:bodyPr/>
                    <a:lstStyle/>
                    <a:p>
                      <a:pPr indent="0" lvl="0" marL="0" marR="0" rtl="0" algn="l">
                        <a:lnSpc>
                          <a:spcPct val="100000"/>
                        </a:lnSpc>
                        <a:spcBef>
                          <a:spcPts val="0"/>
                        </a:spcBef>
                        <a:spcAft>
                          <a:spcPts val="0"/>
                        </a:spcAft>
                        <a:buClr>
                          <a:schemeClr val="dk1"/>
                        </a:buClr>
                        <a:buSzPts val="1800"/>
                        <a:buFont typeface="Calibri"/>
                        <a:buNone/>
                      </a:pPr>
                      <a:r>
                        <a:rPr b="0" i="0" lang="en-GB" sz="1800" u="none" cap="none" strike="noStrike">
                          <a:solidFill>
                            <a:schemeClr val="dk1"/>
                          </a:solidFill>
                          <a:latin typeface="Calibri"/>
                          <a:ea typeface="Calibri"/>
                          <a:cs typeface="Calibri"/>
                          <a:sym typeface="Calibri"/>
                        </a:rPr>
                        <a:t>friends vs followings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txBody>
                  <a:tcPr marT="45725" marB="45725" marR="91450" marL="91450"/>
                </a:tc>
              </a:tr>
            </a:tbl>
          </a:graphicData>
        </a:graphic>
      </p:graphicFrame>
      <p:sp>
        <p:nvSpPr>
          <p:cNvPr id="142" name="Google Shape;142;p19"/>
          <p:cNvSpPr txBox="1"/>
          <p:nvPr/>
        </p:nvSpPr>
        <p:spPr>
          <a:xfrm>
            <a:off x="796835" y="6126480"/>
            <a:ext cx="5181934"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Note :- Blue : Legitimate user, Red : Spammer</a:t>
            </a:r>
            <a:endParaRPr b="0" i="0" sz="1800" u="none" cap="none" strike="noStrike">
              <a:solidFill>
                <a:schemeClr val="dk1"/>
              </a:solidFill>
              <a:latin typeface="Calibri"/>
              <a:ea typeface="Calibri"/>
              <a:cs typeface="Calibri"/>
              <a:sym typeface="Calibri"/>
            </a:endParaRPr>
          </a:p>
        </p:txBody>
      </p:sp>
      <p:pic>
        <p:nvPicPr>
          <p:cNvPr descr="1.png" id="143" name="Google Shape;143;p19"/>
          <p:cNvPicPr preferRelativeResize="0"/>
          <p:nvPr/>
        </p:nvPicPr>
        <p:blipFill rotWithShape="1">
          <a:blip r:embed="rId3">
            <a:alphaModFix/>
          </a:blip>
          <a:srcRect b="0" l="0" r="0" t="0"/>
          <a:stretch/>
        </p:blipFill>
        <p:spPr>
          <a:xfrm>
            <a:off x="2996418" y="2369831"/>
            <a:ext cx="3981157" cy="3328158"/>
          </a:xfrm>
          <a:prstGeom prst="rect">
            <a:avLst/>
          </a:prstGeom>
          <a:noFill/>
          <a:ln>
            <a:noFill/>
          </a:ln>
        </p:spPr>
      </p:pic>
      <p:pic>
        <p:nvPicPr>
          <p:cNvPr descr="1.1.png" id="144" name="Google Shape;144;p19"/>
          <p:cNvPicPr preferRelativeResize="0"/>
          <p:nvPr/>
        </p:nvPicPr>
        <p:blipFill rotWithShape="1">
          <a:blip r:embed="rId4">
            <a:alphaModFix/>
          </a:blip>
          <a:srcRect b="0" l="0" r="0" t="0"/>
          <a:stretch/>
        </p:blipFill>
        <p:spPr>
          <a:xfrm>
            <a:off x="7019778" y="2440172"/>
            <a:ext cx="4121833" cy="32009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u="sng"/>
              <a:t>Data Visualization(2)</a:t>
            </a:r>
            <a:endParaRPr/>
          </a:p>
        </p:txBody>
      </p:sp>
      <p:graphicFrame>
        <p:nvGraphicFramePr>
          <p:cNvPr id="150" name="Google Shape;150;p20"/>
          <p:cNvGraphicFramePr/>
          <p:nvPr/>
        </p:nvGraphicFramePr>
        <p:xfrm>
          <a:off x="746760" y="1538241"/>
          <a:ext cx="3000000" cy="3000000"/>
        </p:xfrm>
        <a:graphic>
          <a:graphicData uri="http://schemas.openxmlformats.org/drawingml/2006/table">
            <a:tbl>
              <a:tblPr bandRow="1" firstRow="1">
                <a:noFill/>
                <a:tableStyleId>{8770A312-AA28-4564-A788-E6774059D6FE}</a:tableStyleId>
              </a:tblPr>
              <a:tblGrid>
                <a:gridCol w="2166250"/>
                <a:gridCol w="4303725"/>
                <a:gridCol w="4383075"/>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t>x axis vs y axis</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Calibri"/>
                        <a:buNone/>
                      </a:pPr>
                      <a:r>
                        <a:rPr b="1" i="0" lang="en-GB" sz="1800" u="none" cap="none" strike="noStrike">
                          <a:solidFill>
                            <a:schemeClr val="lt1"/>
                          </a:solidFill>
                          <a:latin typeface="Calibri"/>
                          <a:ea typeface="Calibri"/>
                          <a:cs typeface="Calibri"/>
                          <a:sym typeface="Calibri"/>
                        </a:rPr>
                        <a:t>Contiguous data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1" lang="en-GB" sz="1800" u="none" cap="none" strike="noStrike"/>
                        <a:t>Non-</a:t>
                      </a:r>
                      <a:r>
                        <a:rPr b="1" i="0" lang="en-GB" sz="1800" u="none" cap="none" strike="noStrike">
                          <a:solidFill>
                            <a:schemeClr val="lt1"/>
                          </a:solidFill>
                          <a:latin typeface="Calibri"/>
                          <a:ea typeface="Calibri"/>
                          <a:cs typeface="Calibri"/>
                          <a:sym typeface="Calibri"/>
                        </a:rPr>
                        <a:t>contiguous data</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libri"/>
                        <a:buNone/>
                      </a:pPr>
                      <a:r>
                        <a:rPr b="0" i="0" lang="en-GB" sz="1800" u="none" cap="none" strike="noStrike">
                          <a:solidFill>
                            <a:schemeClr val="dk1"/>
                          </a:solidFill>
                          <a:latin typeface="Calibri"/>
                          <a:ea typeface="Calibri"/>
                          <a:cs typeface="Calibri"/>
                          <a:sym typeface="Calibri"/>
                        </a:rPr>
                        <a:t>postshared vs urls shared</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txBody>
                  <a:tcPr marT="45725" marB="45725" marR="91450" marL="91450"/>
                </a:tc>
              </a:tr>
            </a:tbl>
          </a:graphicData>
        </a:graphic>
      </p:graphicFrame>
      <p:sp>
        <p:nvSpPr>
          <p:cNvPr id="151" name="Google Shape;151;p20"/>
          <p:cNvSpPr txBox="1"/>
          <p:nvPr/>
        </p:nvSpPr>
        <p:spPr>
          <a:xfrm>
            <a:off x="796835" y="5799908"/>
            <a:ext cx="438912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Note:- Blue : Legitimate user, Red : Spammer</a:t>
            </a:r>
            <a:endParaRPr b="0" i="0" sz="1800" u="none" cap="none" strike="noStrike">
              <a:solidFill>
                <a:schemeClr val="dk1"/>
              </a:solidFill>
              <a:latin typeface="Calibri"/>
              <a:ea typeface="Calibri"/>
              <a:cs typeface="Calibri"/>
              <a:sym typeface="Calibri"/>
            </a:endParaRPr>
          </a:p>
        </p:txBody>
      </p:sp>
      <p:pic>
        <p:nvPicPr>
          <p:cNvPr descr="2.png" id="152" name="Google Shape;152;p20"/>
          <p:cNvPicPr preferRelativeResize="0"/>
          <p:nvPr/>
        </p:nvPicPr>
        <p:blipFill rotWithShape="1">
          <a:blip r:embed="rId3">
            <a:alphaModFix/>
          </a:blip>
          <a:srcRect b="0" l="0" r="0" t="0"/>
          <a:stretch/>
        </p:blipFill>
        <p:spPr>
          <a:xfrm>
            <a:off x="2883877" y="2327628"/>
            <a:ext cx="4234375" cy="3116569"/>
          </a:xfrm>
          <a:prstGeom prst="rect">
            <a:avLst/>
          </a:prstGeom>
          <a:noFill/>
          <a:ln>
            <a:noFill/>
          </a:ln>
        </p:spPr>
      </p:pic>
      <p:pic>
        <p:nvPicPr>
          <p:cNvPr descr="2.1.png" id="153" name="Google Shape;153;p20"/>
          <p:cNvPicPr preferRelativeResize="0"/>
          <p:nvPr/>
        </p:nvPicPr>
        <p:blipFill rotWithShape="1">
          <a:blip r:embed="rId4">
            <a:alphaModFix/>
          </a:blip>
          <a:srcRect b="0" l="0" r="0" t="0"/>
          <a:stretch/>
        </p:blipFill>
        <p:spPr>
          <a:xfrm>
            <a:off x="7230794" y="2321168"/>
            <a:ext cx="4290646" cy="320800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u="sng"/>
              <a:t>Data Visualization(3)</a:t>
            </a:r>
            <a:endParaRPr/>
          </a:p>
        </p:txBody>
      </p:sp>
      <p:graphicFrame>
        <p:nvGraphicFramePr>
          <p:cNvPr id="159" name="Google Shape;159;p21"/>
          <p:cNvGraphicFramePr/>
          <p:nvPr/>
        </p:nvGraphicFramePr>
        <p:xfrm>
          <a:off x="704557" y="1427851"/>
          <a:ext cx="3000000" cy="3000000"/>
        </p:xfrm>
        <a:graphic>
          <a:graphicData uri="http://schemas.openxmlformats.org/drawingml/2006/table">
            <a:tbl>
              <a:tblPr bandRow="1" firstRow="1">
                <a:noFill/>
                <a:tableStyleId>{8770A312-AA28-4564-A788-E6774059D6FE}</a:tableStyleId>
              </a:tblPr>
              <a:tblGrid>
                <a:gridCol w="1643750"/>
                <a:gridCol w="4769950"/>
                <a:gridCol w="4713675"/>
              </a:tblGrid>
              <a:tr h="450150">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t>x axis vs y axis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Calibri"/>
                        <a:buNone/>
                      </a:pPr>
                      <a:r>
                        <a:rPr b="1" i="0" lang="en-GB" sz="1800" u="none" cap="none" strike="noStrike">
                          <a:solidFill>
                            <a:schemeClr val="lt1"/>
                          </a:solidFill>
                          <a:latin typeface="Calibri"/>
                          <a:ea typeface="Calibri"/>
                          <a:cs typeface="Calibri"/>
                          <a:sym typeface="Calibri"/>
                        </a:rPr>
                        <a:t>Contiguous data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1" lang="en-GB" sz="1800" u="none" cap="none" strike="noStrike"/>
                        <a:t>Non-</a:t>
                      </a:r>
                      <a:r>
                        <a:rPr b="1" i="0" lang="en-GB" sz="1800" u="none" cap="none" strike="noStrike">
                          <a:solidFill>
                            <a:schemeClr val="lt1"/>
                          </a:solidFill>
                          <a:latin typeface="Calibri"/>
                          <a:ea typeface="Calibri"/>
                          <a:cs typeface="Calibri"/>
                          <a:sym typeface="Calibri"/>
                        </a:rPr>
                        <a:t>contiguous data</a:t>
                      </a:r>
                      <a:endParaRPr sz="1400" u="none" cap="none" strike="noStrike"/>
                    </a:p>
                  </a:txBody>
                  <a:tcPr marT="45725" marB="45725" marR="91450" marL="91450"/>
                </a:tc>
              </a:tr>
              <a:tr h="3369200">
                <a:tc>
                  <a:txBody>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Postshared vs photos/videos shared</a:t>
                      </a:r>
                      <a:endParaRPr b="0" i="0" sz="1800" u="none" cap="none" strike="noStrike">
                        <a:solidFill>
                          <a:schemeClr val="dk1"/>
                        </a:solidFill>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160" name="Google Shape;160;p21"/>
          <p:cNvSpPr txBox="1"/>
          <p:nvPr/>
        </p:nvSpPr>
        <p:spPr>
          <a:xfrm>
            <a:off x="794825" y="5721531"/>
            <a:ext cx="4649372"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Note :- Blue : Legitimate user, Red : Spammer</a:t>
            </a:r>
            <a:endParaRPr b="0" i="0" sz="1800" u="none" cap="none" strike="noStrike">
              <a:solidFill>
                <a:schemeClr val="dk1"/>
              </a:solidFill>
              <a:latin typeface="Calibri"/>
              <a:ea typeface="Calibri"/>
              <a:cs typeface="Calibri"/>
              <a:sym typeface="Calibri"/>
            </a:endParaRPr>
          </a:p>
        </p:txBody>
      </p:sp>
      <p:sp>
        <p:nvSpPr>
          <p:cNvPr id="161" name="Google Shape;161;p21"/>
          <p:cNvSpPr txBox="1"/>
          <p:nvPr/>
        </p:nvSpPr>
        <p:spPr>
          <a:xfrm>
            <a:off x="815926" y="6133514"/>
            <a:ext cx="11376074"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800" u="none" cap="none" strike="noStrike">
                <a:solidFill>
                  <a:srgbClr val="000000"/>
                </a:solidFill>
                <a:latin typeface="Calibri"/>
                <a:ea typeface="Calibri"/>
                <a:cs typeface="Calibri"/>
                <a:sym typeface="Calibri"/>
              </a:rPr>
              <a:t>From all the visualizations, we can see that the behaviour of </a:t>
            </a:r>
            <a:r>
              <a:rPr b="0" i="0" lang="en-GB" sz="1800" u="none" cap="none" strike="noStrike">
                <a:solidFill>
                  <a:schemeClr val="dk1"/>
                </a:solidFill>
                <a:latin typeface="Calibri"/>
                <a:ea typeface="Calibri"/>
                <a:cs typeface="Calibri"/>
                <a:sym typeface="Calibri"/>
              </a:rPr>
              <a:t>spammer </a:t>
            </a:r>
            <a:r>
              <a:rPr b="0" i="0" lang="en-GB" sz="1800" u="none" cap="none" strike="noStrike">
                <a:solidFill>
                  <a:srgbClr val="000000"/>
                </a:solidFill>
                <a:latin typeface="Calibri"/>
                <a:ea typeface="Calibri"/>
                <a:cs typeface="Calibri"/>
                <a:sym typeface="Calibri"/>
              </a:rPr>
              <a:t>for both contiguous and con-contiguous data does not vary much. Same thing we can observe for legitimate user too.</a:t>
            </a:r>
            <a:endParaRPr b="0" i="0" sz="1800" u="none" cap="none" strike="noStrike">
              <a:solidFill>
                <a:srgbClr val="000000"/>
              </a:solidFill>
              <a:latin typeface="Calibri"/>
              <a:ea typeface="Calibri"/>
              <a:cs typeface="Calibri"/>
              <a:sym typeface="Calibri"/>
            </a:endParaRPr>
          </a:p>
        </p:txBody>
      </p:sp>
      <p:pic>
        <p:nvPicPr>
          <p:cNvPr descr="3.png" id="162" name="Google Shape;162;p21"/>
          <p:cNvPicPr preferRelativeResize="0"/>
          <p:nvPr/>
        </p:nvPicPr>
        <p:blipFill rotWithShape="1">
          <a:blip r:embed="rId3">
            <a:alphaModFix/>
          </a:blip>
          <a:srcRect b="0" l="0" r="0" t="0"/>
          <a:stretch/>
        </p:blipFill>
        <p:spPr>
          <a:xfrm>
            <a:off x="2335237" y="2032207"/>
            <a:ext cx="4740812" cy="3328158"/>
          </a:xfrm>
          <a:prstGeom prst="rect">
            <a:avLst/>
          </a:prstGeom>
          <a:noFill/>
          <a:ln>
            <a:noFill/>
          </a:ln>
        </p:spPr>
      </p:pic>
      <p:pic>
        <p:nvPicPr>
          <p:cNvPr descr="3.1.png" id="163" name="Google Shape;163;p21"/>
          <p:cNvPicPr preferRelativeResize="0"/>
          <p:nvPr/>
        </p:nvPicPr>
        <p:blipFill rotWithShape="1">
          <a:blip r:embed="rId4">
            <a:alphaModFix/>
          </a:blip>
          <a:srcRect b="0" l="0" r="0" t="0"/>
          <a:stretch/>
        </p:blipFill>
        <p:spPr>
          <a:xfrm>
            <a:off x="7202657" y="2004072"/>
            <a:ext cx="4529797" cy="332815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