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072">
          <p15:clr>
            <a:srgbClr val="9AA0A6"/>
          </p15:clr>
        </p15:guide>
        <p15:guide id="4" pos="3264">
          <p15:clr>
            <a:srgbClr val="9AA0A6"/>
          </p15:clr>
        </p15:guide>
        <p15:guide id="5" pos="3456">
          <p15:clr>
            <a:srgbClr val="9AA0A6"/>
          </p15:clr>
        </p15:guide>
        <p15:guide id="6" pos="3648">
          <p15:clr>
            <a:srgbClr val="9AA0A6"/>
          </p15:clr>
        </p15:guide>
        <p15:guide id="7" pos="3840">
          <p15:clr>
            <a:srgbClr val="9AA0A6"/>
          </p15:clr>
        </p15:guide>
        <p15:guide id="8" pos="4032">
          <p15:clr>
            <a:srgbClr val="9AA0A6"/>
          </p15:clr>
        </p15:guide>
        <p15:guide id="9" pos="4224">
          <p15:clr>
            <a:srgbClr val="9AA0A6"/>
          </p15:clr>
        </p15:guide>
        <p15:guide id="10" pos="4416">
          <p15:clr>
            <a:srgbClr val="9AA0A6"/>
          </p15:clr>
        </p15:guide>
        <p15:guide id="11" pos="4608">
          <p15:clr>
            <a:srgbClr val="9AA0A6"/>
          </p15:clr>
        </p15:guide>
        <p15:guide id="12" pos="4800">
          <p15:clr>
            <a:srgbClr val="9AA0A6"/>
          </p15:clr>
        </p15:guide>
        <p15:guide id="13" pos="4992">
          <p15:clr>
            <a:srgbClr val="9AA0A6"/>
          </p15:clr>
        </p15:guide>
        <p15:guide id="14" pos="5184">
          <p15:clr>
            <a:srgbClr val="9AA0A6"/>
          </p15:clr>
        </p15:guide>
        <p15:guide id="15" pos="5376">
          <p15:clr>
            <a:srgbClr val="9AA0A6"/>
          </p15:clr>
        </p15:guide>
        <p15:guide id="16" pos="5568">
          <p15:clr>
            <a:srgbClr val="9AA0A6"/>
          </p15:clr>
        </p15:guide>
        <p15:guide id="17" pos="5760">
          <p15:clr>
            <a:srgbClr val="9AA0A6"/>
          </p15:clr>
        </p15:guide>
        <p15:guide id="18" orient="horz" pos="1812">
          <p15:clr>
            <a:srgbClr val="9AA0A6"/>
          </p15:clr>
        </p15:guide>
        <p15:guide id="19" orient="horz" pos="2004">
          <p15:clr>
            <a:srgbClr val="9AA0A6"/>
          </p15:clr>
        </p15:guide>
        <p15:guide id="20" orient="horz" pos="2196">
          <p15:clr>
            <a:srgbClr val="9AA0A6"/>
          </p15:clr>
        </p15:guide>
        <p15:guide id="21" orient="horz" pos="2388">
          <p15:clr>
            <a:srgbClr val="9AA0A6"/>
          </p15:clr>
        </p15:guide>
        <p15:guide id="22" orient="horz" pos="2580">
          <p15:clr>
            <a:srgbClr val="9AA0A6"/>
          </p15:clr>
        </p15:guide>
        <p15:guide id="23" orient="horz" pos="2772">
          <p15:clr>
            <a:srgbClr val="9AA0A6"/>
          </p15:clr>
        </p15:guide>
        <p15:guide id="24" orient="horz" pos="2964">
          <p15:clr>
            <a:srgbClr val="9AA0A6"/>
          </p15:clr>
        </p15:guide>
        <p15:guide id="25" orient="horz" pos="3156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rixa A Vales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072"/>
        <p:guide pos="3264"/>
        <p:guide pos="3456"/>
        <p:guide pos="3648"/>
        <p:guide pos="3840"/>
        <p:guide pos="4032"/>
        <p:guide pos="4224"/>
        <p:guide pos="4416"/>
        <p:guide pos="4608"/>
        <p:guide pos="4800"/>
        <p:guide pos="4992"/>
        <p:guide pos="5184"/>
        <p:guide pos="5376"/>
        <p:guide pos="5568"/>
        <p:guide pos="5760"/>
        <p:guide pos="1812" orient="horz"/>
        <p:guide pos="2004" orient="horz"/>
        <p:guide pos="2196" orient="horz"/>
        <p:guide pos="2388" orient="horz"/>
        <p:guide pos="2580" orient="horz"/>
        <p:guide pos="2772" orient="horz"/>
        <p:guide pos="2964" orient="horz"/>
        <p:guide pos="31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9T12:44:17.647">
    <p:pos x="886" y="641"/>
    <p:text>Creo que PowerPoint tiene una opcion que tu puede embed reports de PowerBI en la misma presentacion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4dc3e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4dc3e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Greetings!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 and name talking about RAP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7181fd31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7181fd31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dc3e45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dc3e45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7181fd3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7181fd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see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 assume causation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a05880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a05880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see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 assume causation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7181fd31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07181fd31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4dc3e45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4dc3e45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7181fd3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7181fd3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 Obtain information about at least 10% of enrolled students.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 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records from university through OPIMI dating back to 2010 until current year, and store them in a database for our use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 Create a model that predicts how external events affect students with at least an 80% accuracy.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 Create a series of dashboards and reports using a visualization tool that allows users to see clear correlations in the dataset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 Allow platform users to view their own individual analytics, including data since the year they enrolled or since 2010 (whichever is more recent)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7181fd3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7181fd3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university records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survey disseminated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used jupyter notebook and powerbi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powerbi and jupyter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7181fd3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7181fd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7181fd3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7181fd3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IGS: Measure calculated from high school gpa and college board to determine if a student is adept enough for a specific major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7181fd31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7181fd31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Complete population of the university from 2010-2020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 times our desired outcome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7181fd31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7181fd31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Likert scale </a:t>
            </a:r>
            <a:b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{1, 2, 3, 4, 5, 6}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7181fd31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7181fd31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Disseminated through: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university email system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social media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reaching out to individuals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92 responses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Disclaimer: 92 isn’t statistically significant, we assume similar ratios for a bigger response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62625"/>
            <a:ext cx="85206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RUM Analytics Platform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44100" y="3482775"/>
            <a:ext cx="9232200" cy="17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00025" y="3782875"/>
            <a:ext cx="5241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UNIVERSIDAD DE PUERTO RICO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000" y="3698612"/>
            <a:ext cx="1360824" cy="13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650825" y="3922275"/>
            <a:ext cx="5821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Montserrat"/>
                <a:ea typeface="Montserrat"/>
                <a:cs typeface="Montserrat"/>
                <a:sym typeface="Montserrat"/>
              </a:rPr>
              <a:t>MAYAGUEZ 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44100" y="341300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767475"/>
            <a:ext cx="852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Irixa Vales Torres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Antonio Lugo Alicea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CIIC4151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Model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96" y="1152474"/>
            <a:ext cx="5983804" cy="3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622" y="1017725"/>
            <a:ext cx="6330766" cy="3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32717" cy="311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4644425" y="1015800"/>
            <a:ext cx="40665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GPA per program has increased over time by xx%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-44100" y="3938825"/>
            <a:ext cx="9144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a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verage when more students answer </a:t>
            </a: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Q2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both </a:t>
            </a: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drops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failed courses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decrease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Q2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How did the amount of academic work change?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A5</a:t>
            </a: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11461" l="5820" r="8335" t="15299"/>
          <a:stretch/>
        </p:blipFill>
        <p:spPr>
          <a:xfrm>
            <a:off x="647250" y="122700"/>
            <a:ext cx="7849500" cy="37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136700" y="1152475"/>
            <a:ext cx="76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access to student data for a reasonable population of UPRM students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algorithms to analyze data and draw conclusions useful to UPRM administration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data visualization platform that includes reports and dashboards which showcase the analytics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7" y="1017725"/>
            <a:ext cx="58303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7" y="1735650"/>
            <a:ext cx="58303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7" y="2732913"/>
            <a:ext cx="58303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project aims to find a correlation between external events that affect students and their academic performance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hope to find a correlation between  when analyzing GPA is some anomaly at the time of a significant event or no change in data trends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Motivation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26200"/>
            <a:ext cx="8520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student data for 10% of the population of UPRM students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 algorithms to analyze data and draw conclusions useful to UPRM administration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data visualization platform that includes reports and dashboards which showcase the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45763"/>
            <a:ext cx="85206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acquisition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Visualize 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Solution Overview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System Architecture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9" l="0" r="0" t="9"/>
          <a:stretch/>
        </p:blipFill>
        <p:spPr>
          <a:xfrm>
            <a:off x="428675" y="1152475"/>
            <a:ext cx="8286650" cy="25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Student’s Admission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admitted to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Coming school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 of school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Year of admission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Grades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Course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43801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University’s records (2010-2020)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5450" y="116043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GPA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Graduations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Internal and External Transfers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557450"/>
            <a:ext cx="84753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students: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22,195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grades: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793,615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GPA: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187,151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graduations: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6,458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35776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University’s records (2010-2020)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38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Historical events: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Students strikes (2016)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Hurricanes Irma and Maria (2017)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Frequent power outages (2018-2019)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Frequent earthquakes (2020)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COVID-19 pandemic (2020)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27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Students’ Sentiment through </a:t>
            </a: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Questionnaire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5450" y="116043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Questions: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Q-1: How much were your study habits affected by the following events?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Q-2: How was the amount of academic work you received affected?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Answers: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Likert scale </a:t>
            </a:r>
            <a:b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{1, 2, 3, 4, 5, 6}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416" y="3420750"/>
            <a:ext cx="2612778" cy="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38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127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Questionnaire Results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5450" y="116043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orms response chart. Question title: How was the amount of academic work you received affected by the COVID-19 Pandemic?. Number of responses: 91 responses."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506" y="1147675"/>
            <a:ext cx="459949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3900"/>
            <a:ext cx="4440350" cy="30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