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arlow Bold" charset="1" panose="00000800000000000000"/>
      <p:regular r:id="rId14"/>
    </p:embeddedFont>
    <p:embeddedFont>
      <p:font typeface="Montserrat" charset="1" panose="00000500000000000000"/>
      <p:regular r:id="rId15"/>
    </p:embeddedFont>
    <p:embeddedFont>
      <p:font typeface="Montserrat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2.jpeg" Type="http://schemas.openxmlformats.org/officeDocument/2006/relationships/image"/></Relationships>
</file>

<file path=ppt/slides/_rels/slide2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3.jpe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5.jpe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47886" y="2725787"/>
            <a:ext cx="9534228" cy="1781770"/>
            <a:chOff x="0" y="0"/>
            <a:chExt cx="12712303" cy="23756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12303" cy="2375693"/>
            </a:xfrm>
            <a:custGeom>
              <a:avLst/>
              <a:gdLst/>
              <a:ahLst/>
              <a:cxnLst/>
              <a:rect r="r" b="b" t="t" l="l"/>
              <a:pathLst>
                <a:path h="2375693" w="12712303">
                  <a:moveTo>
                    <a:pt x="0" y="0"/>
                  </a:moveTo>
                  <a:lnTo>
                    <a:pt x="12712303" y="0"/>
                  </a:lnTo>
                  <a:lnTo>
                    <a:pt x="12712303" y="2375693"/>
                  </a:lnTo>
                  <a:lnTo>
                    <a:pt x="0" y="2375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712303" cy="24137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9998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ATM System Using Encapsulation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7886" y="4913710"/>
            <a:ext cx="9534228" cy="433388"/>
            <a:chOff x="0" y="0"/>
            <a:chExt cx="12712303" cy="5778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712303" cy="577850"/>
            </a:xfrm>
            <a:custGeom>
              <a:avLst/>
              <a:gdLst/>
              <a:ahLst/>
              <a:cxnLst/>
              <a:rect r="r" b="b" t="t" l="l"/>
              <a:pathLst>
                <a:path h="577850" w="12712303">
                  <a:moveTo>
                    <a:pt x="0" y="0"/>
                  </a:moveTo>
                  <a:lnTo>
                    <a:pt x="12712303" y="0"/>
                  </a:lnTo>
                  <a:lnTo>
                    <a:pt x="12712303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12712303" cy="6540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Simple Banking Application in Java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47886" y="5651748"/>
            <a:ext cx="9534228" cy="433388"/>
            <a:chOff x="0" y="0"/>
            <a:chExt cx="12712303" cy="5778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712303" cy="577850"/>
            </a:xfrm>
            <a:custGeom>
              <a:avLst/>
              <a:gdLst/>
              <a:ahLst/>
              <a:cxnLst/>
              <a:rect r="r" b="b" t="t" l="l"/>
              <a:pathLst>
                <a:path h="577850" w="12712303">
                  <a:moveTo>
                    <a:pt x="0" y="0"/>
                  </a:moveTo>
                  <a:lnTo>
                    <a:pt x="12712303" y="0"/>
                  </a:lnTo>
                  <a:lnTo>
                    <a:pt x="12712303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12712303" cy="6540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Presented by:  Manav, Hritik, Prasun, Jatin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47886" y="2656731"/>
            <a:ext cx="7126932" cy="890885"/>
            <a:chOff x="0" y="0"/>
            <a:chExt cx="9502577" cy="11878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02577" cy="1187847"/>
            </a:xfrm>
            <a:custGeom>
              <a:avLst/>
              <a:gdLst/>
              <a:ahLst/>
              <a:cxnLst/>
              <a:rect r="r" b="b" t="t" l="l"/>
              <a:pathLst>
                <a:path h="1187847" w="9502577">
                  <a:moveTo>
                    <a:pt x="0" y="0"/>
                  </a:moveTo>
                  <a:lnTo>
                    <a:pt x="9502577" y="0"/>
                  </a:lnTo>
                  <a:lnTo>
                    <a:pt x="9502577" y="1187847"/>
                  </a:lnTo>
                  <a:lnTo>
                    <a:pt x="0" y="1187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9502577" cy="12259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9998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Introduction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7886" y="3953767"/>
            <a:ext cx="609302" cy="609302"/>
            <a:chOff x="0" y="0"/>
            <a:chExt cx="812403" cy="8124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827907" y="4046785"/>
            <a:ext cx="3563391" cy="445294"/>
            <a:chOff x="0" y="0"/>
            <a:chExt cx="4751188" cy="593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751188" cy="593725"/>
            </a:xfrm>
            <a:custGeom>
              <a:avLst/>
              <a:gdLst/>
              <a:ahLst/>
              <a:cxnLst/>
              <a:rect r="r" b="b" t="t" l="l"/>
              <a:pathLst>
                <a:path h="593725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ATM Functionality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27907" y="4654451"/>
            <a:ext cx="8654206" cy="866775"/>
            <a:chOff x="0" y="0"/>
            <a:chExt cx="11538942" cy="11557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538941" cy="1155700"/>
            </a:xfrm>
            <a:custGeom>
              <a:avLst/>
              <a:gdLst/>
              <a:ahLst/>
              <a:cxnLst/>
              <a:rect r="r" b="b" t="t" l="l"/>
              <a:pathLst>
                <a:path h="1155700" w="11538941">
                  <a:moveTo>
                    <a:pt x="0" y="0"/>
                  </a:moveTo>
                  <a:lnTo>
                    <a:pt x="11538941" y="0"/>
                  </a:lnTo>
                  <a:lnTo>
                    <a:pt x="11538941" y="1155700"/>
                  </a:lnTo>
                  <a:lnTo>
                    <a:pt x="0" y="1155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11538942" cy="1231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ATMs allow essential banking transactions. Users can check balances, withdraw, or deposit funds.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47886" y="6062811"/>
            <a:ext cx="609302" cy="609302"/>
            <a:chOff x="0" y="0"/>
            <a:chExt cx="812403" cy="81240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827907" y="6155829"/>
            <a:ext cx="3563391" cy="445294"/>
            <a:chOff x="0" y="0"/>
            <a:chExt cx="4751188" cy="59372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751188" cy="593725"/>
            </a:xfrm>
            <a:custGeom>
              <a:avLst/>
              <a:gdLst/>
              <a:ahLst/>
              <a:cxnLst/>
              <a:rect r="r" b="b" t="t" l="l"/>
              <a:pathLst>
                <a:path h="593725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Encapsulation Focus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827907" y="6763494"/>
            <a:ext cx="8654206" cy="866775"/>
            <a:chOff x="0" y="0"/>
            <a:chExt cx="11538942" cy="1155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538941" cy="1155700"/>
            </a:xfrm>
            <a:custGeom>
              <a:avLst/>
              <a:gdLst/>
              <a:ahLst/>
              <a:cxnLst/>
              <a:rect r="r" b="b" t="t" l="l"/>
              <a:pathLst>
                <a:path h="1155700" w="11538941">
                  <a:moveTo>
                    <a:pt x="0" y="0"/>
                  </a:moveTo>
                  <a:lnTo>
                    <a:pt x="11538941" y="0"/>
                  </a:lnTo>
                  <a:lnTo>
                    <a:pt x="11538941" y="1155700"/>
                  </a:lnTo>
                  <a:lnTo>
                    <a:pt x="0" y="1155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11538942" cy="1231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This project uses encapsulation. It protects sensitive account details within the system.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726264" y="881360"/>
            <a:ext cx="6728073" cy="816025"/>
            <a:chOff x="0" y="0"/>
            <a:chExt cx="8970763" cy="10880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970763" cy="1088033"/>
            </a:xfrm>
            <a:custGeom>
              <a:avLst/>
              <a:gdLst/>
              <a:ahLst/>
              <a:cxnLst/>
              <a:rect r="r" b="b" t="t" l="l"/>
              <a:pathLst>
                <a:path h="1088033" w="8970763">
                  <a:moveTo>
                    <a:pt x="0" y="0"/>
                  </a:moveTo>
                  <a:lnTo>
                    <a:pt x="8970763" y="0"/>
                  </a:lnTo>
                  <a:lnTo>
                    <a:pt x="8970763" y="1088033"/>
                  </a:lnTo>
                  <a:lnTo>
                    <a:pt x="0" y="1088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970763" cy="110708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374"/>
                </a:lnSpc>
              </a:pPr>
              <a:r>
                <a:rPr lang="en-US" sz="5125" b="true">
                  <a:solidFill>
                    <a:srgbClr val="9998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What is Encapsulation?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726264" y="2069455"/>
            <a:ext cx="9693474" cy="1846510"/>
            <a:chOff x="0" y="0"/>
            <a:chExt cx="12924632" cy="24620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924536" cy="2462022"/>
            </a:xfrm>
            <a:custGeom>
              <a:avLst/>
              <a:gdLst/>
              <a:ahLst/>
              <a:cxnLst/>
              <a:rect r="r" b="b" t="t" l="l"/>
              <a:pathLst>
                <a:path h="2462022" w="12924536">
                  <a:moveTo>
                    <a:pt x="0" y="297688"/>
                  </a:moveTo>
                  <a:cubicBezTo>
                    <a:pt x="0" y="133350"/>
                    <a:pt x="133350" y="0"/>
                    <a:pt x="297688" y="0"/>
                  </a:cubicBezTo>
                  <a:lnTo>
                    <a:pt x="12626848" y="0"/>
                  </a:lnTo>
                  <a:cubicBezTo>
                    <a:pt x="12791313" y="0"/>
                    <a:pt x="12924536" y="133350"/>
                    <a:pt x="12924536" y="297688"/>
                  </a:cubicBezTo>
                  <a:lnTo>
                    <a:pt x="12924536" y="2164334"/>
                  </a:lnTo>
                  <a:cubicBezTo>
                    <a:pt x="12924536" y="2328799"/>
                    <a:pt x="12791186" y="2462022"/>
                    <a:pt x="12626848" y="2462022"/>
                  </a:cubicBezTo>
                  <a:lnTo>
                    <a:pt x="297688" y="2462022"/>
                  </a:lnTo>
                  <a:cubicBezTo>
                    <a:pt x="133350" y="2462022"/>
                    <a:pt x="0" y="2328672"/>
                    <a:pt x="0" y="2164334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974211" y="2317402"/>
            <a:ext cx="3264248" cy="407938"/>
            <a:chOff x="0" y="0"/>
            <a:chExt cx="4352330" cy="54391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352330" cy="543917"/>
            </a:xfrm>
            <a:custGeom>
              <a:avLst/>
              <a:gdLst/>
              <a:ahLst/>
              <a:cxnLst/>
              <a:rect r="r" b="b" t="t" l="l"/>
              <a:pathLst>
                <a:path h="543917" w="4352330">
                  <a:moveTo>
                    <a:pt x="0" y="0"/>
                  </a:moveTo>
                  <a:lnTo>
                    <a:pt x="4352330" y="0"/>
                  </a:lnTo>
                  <a:lnTo>
                    <a:pt x="4352330" y="543917"/>
                  </a:lnTo>
                  <a:lnTo>
                    <a:pt x="0" y="5439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4352330" cy="5534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562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Data Bundling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974211" y="2874169"/>
            <a:ext cx="9197579" cy="793849"/>
            <a:chOff x="0" y="0"/>
            <a:chExt cx="12263438" cy="105846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263438" cy="1058465"/>
            </a:xfrm>
            <a:custGeom>
              <a:avLst/>
              <a:gdLst/>
              <a:ahLst/>
              <a:cxnLst/>
              <a:rect r="r" b="b" t="t" l="l"/>
              <a:pathLst>
                <a:path h="1058465" w="12263438">
                  <a:moveTo>
                    <a:pt x="0" y="0"/>
                  </a:moveTo>
                  <a:lnTo>
                    <a:pt x="12263438" y="0"/>
                  </a:lnTo>
                  <a:lnTo>
                    <a:pt x="12263438" y="1058465"/>
                  </a:lnTo>
                  <a:lnTo>
                    <a:pt x="0" y="10584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12263438" cy="11441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Encapsulation bundles data (attributes) and methods together. It forms a single unit.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726264" y="4163914"/>
            <a:ext cx="9693474" cy="1846510"/>
            <a:chOff x="0" y="0"/>
            <a:chExt cx="12924632" cy="246201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924536" cy="2462022"/>
            </a:xfrm>
            <a:custGeom>
              <a:avLst/>
              <a:gdLst/>
              <a:ahLst/>
              <a:cxnLst/>
              <a:rect r="r" b="b" t="t" l="l"/>
              <a:pathLst>
                <a:path h="2462022" w="12924536">
                  <a:moveTo>
                    <a:pt x="0" y="297688"/>
                  </a:moveTo>
                  <a:cubicBezTo>
                    <a:pt x="0" y="133350"/>
                    <a:pt x="133350" y="0"/>
                    <a:pt x="297688" y="0"/>
                  </a:cubicBezTo>
                  <a:lnTo>
                    <a:pt x="12626848" y="0"/>
                  </a:lnTo>
                  <a:cubicBezTo>
                    <a:pt x="12791313" y="0"/>
                    <a:pt x="12924536" y="133350"/>
                    <a:pt x="12924536" y="297688"/>
                  </a:cubicBezTo>
                  <a:lnTo>
                    <a:pt x="12924536" y="2164334"/>
                  </a:lnTo>
                  <a:cubicBezTo>
                    <a:pt x="12924536" y="2328799"/>
                    <a:pt x="12791186" y="2462022"/>
                    <a:pt x="12626848" y="2462022"/>
                  </a:cubicBezTo>
                  <a:lnTo>
                    <a:pt x="297688" y="2462022"/>
                  </a:lnTo>
                  <a:cubicBezTo>
                    <a:pt x="133350" y="2462022"/>
                    <a:pt x="0" y="2328672"/>
                    <a:pt x="0" y="2164334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7974211" y="4411861"/>
            <a:ext cx="3264248" cy="407937"/>
            <a:chOff x="0" y="0"/>
            <a:chExt cx="4352330" cy="5439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352330" cy="543917"/>
            </a:xfrm>
            <a:custGeom>
              <a:avLst/>
              <a:gdLst/>
              <a:ahLst/>
              <a:cxnLst/>
              <a:rect r="r" b="b" t="t" l="l"/>
              <a:pathLst>
                <a:path h="543917" w="4352330">
                  <a:moveTo>
                    <a:pt x="0" y="0"/>
                  </a:moveTo>
                  <a:lnTo>
                    <a:pt x="4352330" y="0"/>
                  </a:lnTo>
                  <a:lnTo>
                    <a:pt x="4352330" y="543917"/>
                  </a:lnTo>
                  <a:lnTo>
                    <a:pt x="0" y="5439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4352330" cy="5534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562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Data Protection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974211" y="4968627"/>
            <a:ext cx="9197579" cy="793849"/>
            <a:chOff x="0" y="0"/>
            <a:chExt cx="12263438" cy="105846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263438" cy="1058465"/>
            </a:xfrm>
            <a:custGeom>
              <a:avLst/>
              <a:gdLst/>
              <a:ahLst/>
              <a:cxnLst/>
              <a:rect r="r" b="b" t="t" l="l"/>
              <a:pathLst>
                <a:path h="1058465" w="12263438">
                  <a:moveTo>
                    <a:pt x="0" y="0"/>
                  </a:moveTo>
                  <a:lnTo>
                    <a:pt x="12263438" y="0"/>
                  </a:lnTo>
                  <a:lnTo>
                    <a:pt x="12263438" y="1058465"/>
                  </a:lnTo>
                  <a:lnTo>
                    <a:pt x="0" y="10584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12263438" cy="11441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It protects data from direct external access. This prevents unauthorized changes.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726264" y="6258371"/>
            <a:ext cx="9693474" cy="1449586"/>
            <a:chOff x="0" y="0"/>
            <a:chExt cx="12924632" cy="193278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924536" cy="1932813"/>
            </a:xfrm>
            <a:custGeom>
              <a:avLst/>
              <a:gdLst/>
              <a:ahLst/>
              <a:cxnLst/>
              <a:rect r="r" b="b" t="t" l="l"/>
              <a:pathLst>
                <a:path h="1932813" w="12924536">
                  <a:moveTo>
                    <a:pt x="0" y="297688"/>
                  </a:moveTo>
                  <a:cubicBezTo>
                    <a:pt x="0" y="133350"/>
                    <a:pt x="133350" y="0"/>
                    <a:pt x="297688" y="0"/>
                  </a:cubicBezTo>
                  <a:lnTo>
                    <a:pt x="12626848" y="0"/>
                  </a:lnTo>
                  <a:cubicBezTo>
                    <a:pt x="12791313" y="0"/>
                    <a:pt x="12924536" y="133350"/>
                    <a:pt x="12924536" y="297688"/>
                  </a:cubicBezTo>
                  <a:lnTo>
                    <a:pt x="12924536" y="1634998"/>
                  </a:lnTo>
                  <a:cubicBezTo>
                    <a:pt x="12924536" y="1799463"/>
                    <a:pt x="12791186" y="1932686"/>
                    <a:pt x="12626848" y="1932686"/>
                  </a:cubicBezTo>
                  <a:lnTo>
                    <a:pt x="297688" y="1932686"/>
                  </a:lnTo>
                  <a:cubicBezTo>
                    <a:pt x="133350" y="1932813"/>
                    <a:pt x="0" y="1799463"/>
                    <a:pt x="0" y="1635125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7974211" y="6506319"/>
            <a:ext cx="3264248" cy="407938"/>
            <a:chOff x="0" y="0"/>
            <a:chExt cx="4352330" cy="54391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352330" cy="543917"/>
            </a:xfrm>
            <a:custGeom>
              <a:avLst/>
              <a:gdLst/>
              <a:ahLst/>
              <a:cxnLst/>
              <a:rect r="r" b="b" t="t" l="l"/>
              <a:pathLst>
                <a:path h="543917" w="4352330">
                  <a:moveTo>
                    <a:pt x="0" y="0"/>
                  </a:moveTo>
                  <a:lnTo>
                    <a:pt x="4352330" y="0"/>
                  </a:lnTo>
                  <a:lnTo>
                    <a:pt x="4352330" y="543917"/>
                  </a:lnTo>
                  <a:lnTo>
                    <a:pt x="0" y="5439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9525"/>
              <a:ext cx="4352330" cy="5534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562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Access Modifiers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974211" y="7063085"/>
            <a:ext cx="9197579" cy="396925"/>
            <a:chOff x="0" y="0"/>
            <a:chExt cx="12263438" cy="52923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263438" cy="529233"/>
            </a:xfrm>
            <a:custGeom>
              <a:avLst/>
              <a:gdLst/>
              <a:ahLst/>
              <a:cxnLst/>
              <a:rect r="r" b="b" t="t" l="l"/>
              <a:pathLst>
                <a:path h="529233" w="12263438">
                  <a:moveTo>
                    <a:pt x="0" y="0"/>
                  </a:moveTo>
                  <a:lnTo>
                    <a:pt x="12263438" y="0"/>
                  </a:lnTo>
                  <a:lnTo>
                    <a:pt x="12263438" y="529233"/>
                  </a:lnTo>
                  <a:lnTo>
                    <a:pt x="0" y="5292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85725"/>
              <a:ext cx="12263438" cy="6149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Access modifiers (private, public) achieve this. They control data visibility.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726264" y="7955905"/>
            <a:ext cx="9693474" cy="1449586"/>
            <a:chOff x="0" y="0"/>
            <a:chExt cx="12924632" cy="193278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924536" cy="1932813"/>
            </a:xfrm>
            <a:custGeom>
              <a:avLst/>
              <a:gdLst/>
              <a:ahLst/>
              <a:cxnLst/>
              <a:rect r="r" b="b" t="t" l="l"/>
              <a:pathLst>
                <a:path h="1932813" w="12924536">
                  <a:moveTo>
                    <a:pt x="0" y="297688"/>
                  </a:moveTo>
                  <a:cubicBezTo>
                    <a:pt x="0" y="133350"/>
                    <a:pt x="133350" y="0"/>
                    <a:pt x="297688" y="0"/>
                  </a:cubicBezTo>
                  <a:lnTo>
                    <a:pt x="12626848" y="0"/>
                  </a:lnTo>
                  <a:cubicBezTo>
                    <a:pt x="12791313" y="0"/>
                    <a:pt x="12924536" y="133350"/>
                    <a:pt x="12924536" y="297688"/>
                  </a:cubicBezTo>
                  <a:lnTo>
                    <a:pt x="12924536" y="1634998"/>
                  </a:lnTo>
                  <a:cubicBezTo>
                    <a:pt x="12924536" y="1799463"/>
                    <a:pt x="12791186" y="1932686"/>
                    <a:pt x="12626848" y="1932686"/>
                  </a:cubicBezTo>
                  <a:lnTo>
                    <a:pt x="297688" y="1932686"/>
                  </a:lnTo>
                  <a:cubicBezTo>
                    <a:pt x="133350" y="1932813"/>
                    <a:pt x="0" y="1799463"/>
                    <a:pt x="0" y="1635125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7974211" y="8203852"/>
            <a:ext cx="3332709" cy="407938"/>
            <a:chOff x="0" y="0"/>
            <a:chExt cx="4443612" cy="54391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443612" cy="543917"/>
            </a:xfrm>
            <a:custGeom>
              <a:avLst/>
              <a:gdLst/>
              <a:ahLst/>
              <a:cxnLst/>
              <a:rect r="r" b="b" t="t" l="l"/>
              <a:pathLst>
                <a:path h="543917" w="4443612">
                  <a:moveTo>
                    <a:pt x="0" y="0"/>
                  </a:moveTo>
                  <a:lnTo>
                    <a:pt x="4443612" y="0"/>
                  </a:lnTo>
                  <a:lnTo>
                    <a:pt x="4443612" y="543917"/>
                  </a:lnTo>
                  <a:lnTo>
                    <a:pt x="0" y="5439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9525"/>
              <a:ext cx="4443612" cy="5534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562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Security and Simplicity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974211" y="8760619"/>
            <a:ext cx="9197579" cy="396925"/>
            <a:chOff x="0" y="0"/>
            <a:chExt cx="12263438" cy="52923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2263438" cy="529233"/>
            </a:xfrm>
            <a:custGeom>
              <a:avLst/>
              <a:gdLst/>
              <a:ahLst/>
              <a:cxnLst/>
              <a:rect r="r" b="b" t="t" l="l"/>
              <a:pathLst>
                <a:path h="529233" w="12263438">
                  <a:moveTo>
                    <a:pt x="0" y="0"/>
                  </a:moveTo>
                  <a:lnTo>
                    <a:pt x="12263438" y="0"/>
                  </a:lnTo>
                  <a:lnTo>
                    <a:pt x="12263438" y="529233"/>
                  </a:lnTo>
                  <a:lnTo>
                    <a:pt x="0" y="5292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85725"/>
              <a:ext cx="12263438" cy="6149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25"/>
                </a:lnSpc>
              </a:pPr>
              <a:r>
                <a:rPr lang="en-US" sz="1937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It increases security. It also reduces complexity in code structure.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47886" y="1026467"/>
            <a:ext cx="9534228" cy="1781770"/>
            <a:chOff x="0" y="0"/>
            <a:chExt cx="12712303" cy="23756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12303" cy="2375693"/>
            </a:xfrm>
            <a:custGeom>
              <a:avLst/>
              <a:gdLst/>
              <a:ahLst/>
              <a:cxnLst/>
              <a:rect r="r" b="b" t="t" l="l"/>
              <a:pathLst>
                <a:path h="2375693" w="12712303">
                  <a:moveTo>
                    <a:pt x="0" y="0"/>
                  </a:moveTo>
                  <a:lnTo>
                    <a:pt x="12712303" y="0"/>
                  </a:lnTo>
                  <a:lnTo>
                    <a:pt x="12712303" y="2375693"/>
                  </a:lnTo>
                  <a:lnTo>
                    <a:pt x="0" y="2375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712303" cy="24137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9998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Key Components of the ATM System</a:t>
              </a:r>
            </a:p>
          </p:txBody>
        </p:sp>
      </p:grpSp>
      <p:sp>
        <p:nvSpPr>
          <p:cNvPr name="Freeform 11" id="11" descr="preencoded.png"/>
          <p:cNvSpPr/>
          <p:nvPr/>
        </p:nvSpPr>
        <p:spPr>
          <a:xfrm flipH="false" flipV="false" rot="0">
            <a:off x="947886" y="3214390"/>
            <a:ext cx="1354039" cy="1624905"/>
          </a:xfrm>
          <a:custGeom>
            <a:avLst/>
            <a:gdLst/>
            <a:ahLst/>
            <a:cxnLst/>
            <a:rect r="r" b="b" t="t" l="l"/>
            <a:pathLst>
              <a:path h="1624905" w="1354039">
                <a:moveTo>
                  <a:pt x="0" y="0"/>
                </a:moveTo>
                <a:lnTo>
                  <a:pt x="1354039" y="0"/>
                </a:lnTo>
                <a:lnTo>
                  <a:pt x="1354039" y="1624905"/>
                </a:lnTo>
                <a:lnTo>
                  <a:pt x="0" y="16249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74" r="0" b="-174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708076" y="3485109"/>
            <a:ext cx="3563391" cy="445294"/>
            <a:chOff x="0" y="0"/>
            <a:chExt cx="4751188" cy="5937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751188" cy="593725"/>
            </a:xfrm>
            <a:custGeom>
              <a:avLst/>
              <a:gdLst/>
              <a:ahLst/>
              <a:cxnLst/>
              <a:rect r="r" b="b" t="t" l="l"/>
              <a:pathLst>
                <a:path h="593725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BankAccount Class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08076" y="4092774"/>
            <a:ext cx="7774038" cy="433388"/>
            <a:chOff x="0" y="0"/>
            <a:chExt cx="10365383" cy="5778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365384" cy="577850"/>
            </a:xfrm>
            <a:custGeom>
              <a:avLst/>
              <a:gdLst/>
              <a:ahLst/>
              <a:cxnLst/>
              <a:rect r="r" b="b" t="t" l="l"/>
              <a:pathLst>
                <a:path h="577850" w="10365384">
                  <a:moveTo>
                    <a:pt x="0" y="0"/>
                  </a:moveTo>
                  <a:lnTo>
                    <a:pt x="10365384" y="0"/>
                  </a:lnTo>
                  <a:lnTo>
                    <a:pt x="10365384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10365383" cy="6540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Manages all account details.</a:t>
              </a:r>
            </a:p>
          </p:txBody>
        </p:sp>
      </p:grpSp>
      <p:sp>
        <p:nvSpPr>
          <p:cNvPr name="Freeform 18" id="18" descr="preencoded.png"/>
          <p:cNvSpPr/>
          <p:nvPr/>
        </p:nvSpPr>
        <p:spPr>
          <a:xfrm flipH="false" flipV="false" rot="0">
            <a:off x="947886" y="4839295"/>
            <a:ext cx="1354039" cy="1624905"/>
          </a:xfrm>
          <a:custGeom>
            <a:avLst/>
            <a:gdLst/>
            <a:ahLst/>
            <a:cxnLst/>
            <a:rect r="r" b="b" t="t" l="l"/>
            <a:pathLst>
              <a:path h="1624905" w="1354039">
                <a:moveTo>
                  <a:pt x="0" y="0"/>
                </a:moveTo>
                <a:lnTo>
                  <a:pt x="1354039" y="0"/>
                </a:lnTo>
                <a:lnTo>
                  <a:pt x="1354039" y="1624905"/>
                </a:lnTo>
                <a:lnTo>
                  <a:pt x="0" y="16249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4" r="0" b="-174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2708076" y="5110014"/>
            <a:ext cx="3563391" cy="445294"/>
            <a:chOff x="0" y="0"/>
            <a:chExt cx="4751188" cy="59372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751188" cy="593725"/>
            </a:xfrm>
            <a:custGeom>
              <a:avLst/>
              <a:gdLst/>
              <a:ahLst/>
              <a:cxnLst/>
              <a:rect r="r" b="b" t="t" l="l"/>
              <a:pathLst>
                <a:path h="593725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ATM Class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708076" y="5717679"/>
            <a:ext cx="7774038" cy="433388"/>
            <a:chOff x="0" y="0"/>
            <a:chExt cx="10365383" cy="5778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365384" cy="577850"/>
            </a:xfrm>
            <a:custGeom>
              <a:avLst/>
              <a:gdLst/>
              <a:ahLst/>
              <a:cxnLst/>
              <a:rect r="r" b="b" t="t" l="l"/>
              <a:pathLst>
                <a:path h="577850" w="10365384">
                  <a:moveTo>
                    <a:pt x="0" y="0"/>
                  </a:moveTo>
                  <a:lnTo>
                    <a:pt x="10365384" y="0"/>
                  </a:lnTo>
                  <a:lnTo>
                    <a:pt x="10365384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10365383" cy="6540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Handles user interactions.</a:t>
              </a:r>
            </a:p>
          </p:txBody>
        </p:sp>
      </p:grpSp>
      <p:sp>
        <p:nvSpPr>
          <p:cNvPr name="Freeform 25" id="25" descr="preencoded.png"/>
          <p:cNvSpPr/>
          <p:nvPr/>
        </p:nvSpPr>
        <p:spPr>
          <a:xfrm flipH="false" flipV="false" rot="0">
            <a:off x="947886" y="6464201"/>
            <a:ext cx="1354039" cy="1624905"/>
          </a:xfrm>
          <a:custGeom>
            <a:avLst/>
            <a:gdLst/>
            <a:ahLst/>
            <a:cxnLst/>
            <a:rect r="r" b="b" t="t" l="l"/>
            <a:pathLst>
              <a:path h="1624905" w="1354039">
                <a:moveTo>
                  <a:pt x="0" y="0"/>
                </a:moveTo>
                <a:lnTo>
                  <a:pt x="1354039" y="0"/>
                </a:lnTo>
                <a:lnTo>
                  <a:pt x="1354039" y="1624905"/>
                </a:lnTo>
                <a:lnTo>
                  <a:pt x="0" y="16249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74" r="0" b="-174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2708076" y="6734919"/>
            <a:ext cx="3563391" cy="445294"/>
            <a:chOff x="0" y="0"/>
            <a:chExt cx="4751188" cy="5937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751188" cy="593725"/>
            </a:xfrm>
            <a:custGeom>
              <a:avLst/>
              <a:gdLst/>
              <a:ahLst/>
              <a:cxnLst/>
              <a:rect r="r" b="b" t="t" l="l"/>
              <a:pathLst>
                <a:path h="593725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Transaction Interface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708076" y="7342584"/>
            <a:ext cx="7774038" cy="433388"/>
            <a:chOff x="0" y="0"/>
            <a:chExt cx="10365383" cy="5778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365384" cy="577850"/>
            </a:xfrm>
            <a:custGeom>
              <a:avLst/>
              <a:gdLst/>
              <a:ahLst/>
              <a:cxnLst/>
              <a:rect r="r" b="b" t="t" l="l"/>
              <a:pathLst>
                <a:path h="577850" w="10365384">
                  <a:moveTo>
                    <a:pt x="0" y="0"/>
                  </a:moveTo>
                  <a:lnTo>
                    <a:pt x="10365384" y="0"/>
                  </a:lnTo>
                  <a:lnTo>
                    <a:pt x="10365384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76200"/>
              <a:ext cx="10365383" cy="6540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Defines transaction behaviors.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47886" y="8393757"/>
            <a:ext cx="9534228" cy="866775"/>
            <a:chOff x="0" y="0"/>
            <a:chExt cx="12712303" cy="11557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12303" cy="1155700"/>
            </a:xfrm>
            <a:custGeom>
              <a:avLst/>
              <a:gdLst/>
              <a:ahLst/>
              <a:cxnLst/>
              <a:rect r="r" b="b" t="t" l="l"/>
              <a:pathLst>
                <a:path h="1155700" w="12712303">
                  <a:moveTo>
                    <a:pt x="0" y="0"/>
                  </a:moveTo>
                  <a:lnTo>
                    <a:pt x="12712303" y="0"/>
                  </a:lnTo>
                  <a:lnTo>
                    <a:pt x="12712303" y="1155700"/>
                  </a:lnTo>
                  <a:lnTo>
                    <a:pt x="0" y="1155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76200"/>
              <a:ext cx="12712303" cy="1231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This design illustrates clear separation of concerns. Each component has a specific role.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47886" y="2241351"/>
            <a:ext cx="7425929" cy="890885"/>
            <a:chOff x="0" y="0"/>
            <a:chExt cx="9901238" cy="11878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901238" cy="1187847"/>
            </a:xfrm>
            <a:custGeom>
              <a:avLst/>
              <a:gdLst/>
              <a:ahLst/>
              <a:cxnLst/>
              <a:rect r="r" b="b" t="t" l="l"/>
              <a:pathLst>
                <a:path h="1187847" w="9901238">
                  <a:moveTo>
                    <a:pt x="0" y="0"/>
                  </a:moveTo>
                  <a:lnTo>
                    <a:pt x="9901238" y="0"/>
                  </a:lnTo>
                  <a:lnTo>
                    <a:pt x="9901238" y="1187847"/>
                  </a:lnTo>
                  <a:lnTo>
                    <a:pt x="0" y="1187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9901238" cy="12259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9998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The BankAccount Class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47886" y="3809107"/>
            <a:ext cx="3563391" cy="445294"/>
            <a:chOff x="0" y="0"/>
            <a:chExt cx="4751188" cy="5937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51188" cy="593725"/>
            </a:xfrm>
            <a:custGeom>
              <a:avLst/>
              <a:gdLst/>
              <a:ahLst/>
              <a:cxnLst/>
              <a:rect r="r" b="b" t="t" l="l"/>
              <a:pathLst>
                <a:path h="593725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9998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Private Attributes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47886" y="4525119"/>
            <a:ext cx="7865715" cy="433388"/>
            <a:chOff x="0" y="0"/>
            <a:chExt cx="10487620" cy="5778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87620" cy="577850"/>
            </a:xfrm>
            <a:custGeom>
              <a:avLst/>
              <a:gdLst/>
              <a:ahLst/>
              <a:cxnLst/>
              <a:rect r="r" b="b" t="t" l="l"/>
              <a:pathLst>
                <a:path h="57785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10487620" cy="6540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0477" indent="-160238" lvl="1">
                <a:lnSpc>
                  <a:spcPts val="3374"/>
                </a:lnSpc>
                <a:buFont typeface="Arial"/>
                <a:buChar char="•"/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accountNumber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7886" y="5053161"/>
            <a:ext cx="7865715" cy="433388"/>
            <a:chOff x="0" y="0"/>
            <a:chExt cx="10487620" cy="5778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87620" cy="577850"/>
            </a:xfrm>
            <a:custGeom>
              <a:avLst/>
              <a:gdLst/>
              <a:ahLst/>
              <a:cxnLst/>
              <a:rect r="r" b="b" t="t" l="l"/>
              <a:pathLst>
                <a:path h="57785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10487620" cy="6540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0477" indent="-160238" lvl="1">
                <a:lnSpc>
                  <a:spcPts val="3374"/>
                </a:lnSpc>
                <a:buFont typeface="Arial"/>
                <a:buChar char="•"/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balance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47886" y="5581204"/>
            <a:ext cx="7865715" cy="433388"/>
            <a:chOff x="0" y="0"/>
            <a:chExt cx="10487620" cy="5778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487620" cy="577850"/>
            </a:xfrm>
            <a:custGeom>
              <a:avLst/>
              <a:gdLst/>
              <a:ahLst/>
              <a:cxnLst/>
              <a:rect r="r" b="b" t="t" l="l"/>
              <a:pathLst>
                <a:path h="57785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10487620" cy="6540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0477" indent="-160238" lvl="1">
                <a:lnSpc>
                  <a:spcPts val="3374"/>
                </a:lnSpc>
                <a:buFont typeface="Arial"/>
                <a:buChar char="•"/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pin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7886" y="6258222"/>
            <a:ext cx="7865715" cy="866775"/>
            <a:chOff x="0" y="0"/>
            <a:chExt cx="10487620" cy="11557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487620" cy="1155700"/>
            </a:xfrm>
            <a:custGeom>
              <a:avLst/>
              <a:gdLst/>
              <a:ahLst/>
              <a:cxnLst/>
              <a:rect r="r" b="b" t="t" l="l"/>
              <a:pathLst>
                <a:path h="115570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1155700"/>
                  </a:lnTo>
                  <a:lnTo>
                    <a:pt x="0" y="1155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10487620" cy="1231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These are not directly accessible. They protect sensitive financial data.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483924" y="3809107"/>
            <a:ext cx="3563391" cy="445294"/>
            <a:chOff x="0" y="0"/>
            <a:chExt cx="4751188" cy="5937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751188" cy="593725"/>
            </a:xfrm>
            <a:custGeom>
              <a:avLst/>
              <a:gdLst/>
              <a:ahLst/>
              <a:cxnLst/>
              <a:rect r="r" b="b" t="t" l="l"/>
              <a:pathLst>
                <a:path h="593725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9998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Public Methods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483924" y="4525119"/>
            <a:ext cx="7865715" cy="433388"/>
            <a:chOff x="0" y="0"/>
            <a:chExt cx="10487620" cy="5778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487620" cy="577850"/>
            </a:xfrm>
            <a:custGeom>
              <a:avLst/>
              <a:gdLst/>
              <a:ahLst/>
              <a:cxnLst/>
              <a:rect r="r" b="b" t="t" l="l"/>
              <a:pathLst>
                <a:path h="57785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76200"/>
              <a:ext cx="10487620" cy="6540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0477" indent="-160238" lvl="1">
                <a:lnSpc>
                  <a:spcPts val="3374"/>
                </a:lnSpc>
                <a:buFont typeface="Arial"/>
                <a:buChar char="•"/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deposit()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483924" y="5053161"/>
            <a:ext cx="7865715" cy="433388"/>
            <a:chOff x="0" y="0"/>
            <a:chExt cx="10487620" cy="5778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487620" cy="577850"/>
            </a:xfrm>
            <a:custGeom>
              <a:avLst/>
              <a:gdLst/>
              <a:ahLst/>
              <a:cxnLst/>
              <a:rect r="r" b="b" t="t" l="l"/>
              <a:pathLst>
                <a:path h="57785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76200"/>
              <a:ext cx="10487620" cy="6540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0477" indent="-160238" lvl="1">
                <a:lnSpc>
                  <a:spcPts val="3374"/>
                </a:lnSpc>
                <a:buFont typeface="Arial"/>
                <a:buChar char="•"/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withdraw()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483924" y="5581204"/>
            <a:ext cx="7865715" cy="433388"/>
            <a:chOff x="0" y="0"/>
            <a:chExt cx="10487620" cy="57785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487620" cy="577850"/>
            </a:xfrm>
            <a:custGeom>
              <a:avLst/>
              <a:gdLst/>
              <a:ahLst/>
              <a:cxnLst/>
              <a:rect r="r" b="b" t="t" l="l"/>
              <a:pathLst>
                <a:path h="57785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76200"/>
              <a:ext cx="10487620" cy="6540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0477" indent="-160238" lvl="1">
                <a:lnSpc>
                  <a:spcPts val="3374"/>
                </a:lnSpc>
                <a:buFont typeface="Arial"/>
                <a:buChar char="•"/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getBalance()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483924" y="6258222"/>
            <a:ext cx="7865715" cy="866775"/>
            <a:chOff x="0" y="0"/>
            <a:chExt cx="10487620" cy="11557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487620" cy="1155700"/>
            </a:xfrm>
            <a:custGeom>
              <a:avLst/>
              <a:gdLst/>
              <a:ahLst/>
              <a:cxnLst/>
              <a:rect r="r" b="b" t="t" l="l"/>
              <a:pathLst>
                <a:path h="115570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1155700"/>
                  </a:lnTo>
                  <a:lnTo>
                    <a:pt x="0" y="1155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76200"/>
              <a:ext cx="10487620" cy="1231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These provide controlled access. PIN verification ensures security.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483924" y="7368629"/>
            <a:ext cx="7865715" cy="433388"/>
            <a:chOff x="0" y="0"/>
            <a:chExt cx="10487620" cy="57785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487620" cy="577850"/>
            </a:xfrm>
            <a:custGeom>
              <a:avLst/>
              <a:gdLst/>
              <a:ahLst/>
              <a:cxnLst/>
              <a:rect r="r" b="b" t="t" l="l"/>
              <a:pathLst>
                <a:path h="577850" w="10487620">
                  <a:moveTo>
                    <a:pt x="0" y="0"/>
                  </a:moveTo>
                  <a:lnTo>
                    <a:pt x="10487620" y="0"/>
                  </a:lnTo>
                  <a:lnTo>
                    <a:pt x="10487620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76200"/>
              <a:ext cx="10487620" cy="6540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Example: </a:t>
              </a:r>
              <a:r>
                <a:rPr lang="en-US" sz="2125" b="true">
                  <a:solidFill>
                    <a:srgbClr val="EEEFF5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deposit(double amount)</a:t>
              </a: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updates the balance.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05886" y="1602135"/>
            <a:ext cx="8627417" cy="890885"/>
            <a:chOff x="0" y="0"/>
            <a:chExt cx="11503223" cy="11878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503223" cy="1187847"/>
            </a:xfrm>
            <a:custGeom>
              <a:avLst/>
              <a:gdLst/>
              <a:ahLst/>
              <a:cxnLst/>
              <a:rect r="r" b="b" t="t" l="l"/>
              <a:pathLst>
                <a:path h="1187847" w="11503223">
                  <a:moveTo>
                    <a:pt x="0" y="0"/>
                  </a:moveTo>
                  <a:lnTo>
                    <a:pt x="11503223" y="0"/>
                  </a:lnTo>
                  <a:lnTo>
                    <a:pt x="11503223" y="1187847"/>
                  </a:lnTo>
                  <a:lnTo>
                    <a:pt x="0" y="1187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1503223" cy="12259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9998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Implementing Transactions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110537" y="2899172"/>
            <a:ext cx="38100" cy="5785545"/>
            <a:chOff x="0" y="0"/>
            <a:chExt cx="50800" cy="77140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800" cy="7714107"/>
            </a:xfrm>
            <a:custGeom>
              <a:avLst/>
              <a:gdLst/>
              <a:ahLst/>
              <a:cxnLst/>
              <a:rect r="r" b="b" t="t" l="l"/>
              <a:pathLst>
                <a:path h="7714107" w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7688707"/>
                  </a:lnTo>
                  <a:cubicBezTo>
                    <a:pt x="50800" y="7702676"/>
                    <a:pt x="39370" y="7714107"/>
                    <a:pt x="25400" y="7714107"/>
                  </a:cubicBezTo>
                  <a:cubicBezTo>
                    <a:pt x="11430" y="7714107"/>
                    <a:pt x="0" y="7702676"/>
                    <a:pt x="0" y="7688707"/>
                  </a:cubicBezTo>
                  <a:close/>
                </a:path>
              </a:pathLst>
            </a:custGeom>
            <a:solidFill>
              <a:srgbClr val="60646A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377089" y="3184772"/>
            <a:ext cx="812452" cy="38100"/>
            <a:chOff x="0" y="0"/>
            <a:chExt cx="1083270" cy="50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83310" cy="50800"/>
            </a:xfrm>
            <a:custGeom>
              <a:avLst/>
              <a:gdLst/>
              <a:ahLst/>
              <a:cxnLst/>
              <a:rect r="r" b="b" t="t" l="l"/>
              <a:pathLst>
                <a:path h="50800" w="10833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057910" y="0"/>
                  </a:lnTo>
                  <a:cubicBezTo>
                    <a:pt x="1071880" y="0"/>
                    <a:pt x="1083310" y="11430"/>
                    <a:pt x="1083310" y="25400"/>
                  </a:cubicBezTo>
                  <a:cubicBezTo>
                    <a:pt x="1083310" y="39370"/>
                    <a:pt x="1071880" y="50800"/>
                    <a:pt x="10579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60646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805886" y="2899172"/>
            <a:ext cx="609302" cy="609302"/>
            <a:chOff x="0" y="0"/>
            <a:chExt cx="812403" cy="8124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name="Freeform 16" id="16" descr="preencoded.png"/>
          <p:cNvSpPr/>
          <p:nvPr/>
        </p:nvSpPr>
        <p:spPr>
          <a:xfrm flipH="false" flipV="false" rot="0">
            <a:off x="7896746" y="2936602"/>
            <a:ext cx="427584" cy="534441"/>
          </a:xfrm>
          <a:custGeom>
            <a:avLst/>
            <a:gdLst/>
            <a:ahLst/>
            <a:cxnLst/>
            <a:rect r="r" b="b" t="t" l="l"/>
            <a:pathLst>
              <a:path h="534441" w="427584">
                <a:moveTo>
                  <a:pt x="0" y="0"/>
                </a:moveTo>
                <a:lnTo>
                  <a:pt x="427584" y="0"/>
                </a:lnTo>
                <a:lnTo>
                  <a:pt x="427584" y="534442"/>
                </a:lnTo>
                <a:lnTo>
                  <a:pt x="0" y="5344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9" t="0" r="-219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9464576" y="2992190"/>
            <a:ext cx="3563391" cy="445294"/>
            <a:chOff x="0" y="0"/>
            <a:chExt cx="4751188" cy="5937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751188" cy="593725"/>
            </a:xfrm>
            <a:custGeom>
              <a:avLst/>
              <a:gdLst/>
              <a:ahLst/>
              <a:cxnLst/>
              <a:rect r="r" b="b" t="t" l="l"/>
              <a:pathLst>
                <a:path h="593725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Transaction Interface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464576" y="3599855"/>
            <a:ext cx="7875538" cy="866775"/>
            <a:chOff x="0" y="0"/>
            <a:chExt cx="10500717" cy="11557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500716" cy="1155700"/>
            </a:xfrm>
            <a:custGeom>
              <a:avLst/>
              <a:gdLst/>
              <a:ahLst/>
              <a:cxnLst/>
              <a:rect r="r" b="b" t="t" l="l"/>
              <a:pathLst>
                <a:path h="1155700" w="10500716">
                  <a:moveTo>
                    <a:pt x="0" y="0"/>
                  </a:moveTo>
                  <a:lnTo>
                    <a:pt x="10500716" y="0"/>
                  </a:lnTo>
                  <a:lnTo>
                    <a:pt x="10500716" y="1155700"/>
                  </a:lnTo>
                  <a:lnTo>
                    <a:pt x="0" y="1155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76200"/>
              <a:ext cx="10500717" cy="1231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Defines a common execute() method. This standardizes all transactions.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377089" y="5293816"/>
            <a:ext cx="812452" cy="38100"/>
            <a:chOff x="0" y="0"/>
            <a:chExt cx="1083270" cy="50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83310" cy="50800"/>
            </a:xfrm>
            <a:custGeom>
              <a:avLst/>
              <a:gdLst/>
              <a:ahLst/>
              <a:cxnLst/>
              <a:rect r="r" b="b" t="t" l="l"/>
              <a:pathLst>
                <a:path h="50800" w="10833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057910" y="0"/>
                  </a:lnTo>
                  <a:cubicBezTo>
                    <a:pt x="1071880" y="0"/>
                    <a:pt x="1083310" y="11430"/>
                    <a:pt x="1083310" y="25400"/>
                  </a:cubicBezTo>
                  <a:cubicBezTo>
                    <a:pt x="1083310" y="39370"/>
                    <a:pt x="1071880" y="50800"/>
                    <a:pt x="10579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60646A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7805886" y="5008215"/>
            <a:ext cx="609302" cy="609302"/>
            <a:chOff x="0" y="0"/>
            <a:chExt cx="812403" cy="81240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name="Freeform 27" id="27" descr="preencoded.png"/>
          <p:cNvSpPr/>
          <p:nvPr/>
        </p:nvSpPr>
        <p:spPr>
          <a:xfrm flipH="false" flipV="false" rot="0">
            <a:off x="7896746" y="5045645"/>
            <a:ext cx="427584" cy="534441"/>
          </a:xfrm>
          <a:custGeom>
            <a:avLst/>
            <a:gdLst/>
            <a:ahLst/>
            <a:cxnLst/>
            <a:rect r="r" b="b" t="t" l="l"/>
            <a:pathLst>
              <a:path h="534441" w="427584">
                <a:moveTo>
                  <a:pt x="0" y="0"/>
                </a:moveTo>
                <a:lnTo>
                  <a:pt x="427584" y="0"/>
                </a:lnTo>
                <a:lnTo>
                  <a:pt x="427584" y="534441"/>
                </a:lnTo>
                <a:lnTo>
                  <a:pt x="0" y="5344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9" t="0" r="-219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9464576" y="5101232"/>
            <a:ext cx="4060329" cy="445294"/>
            <a:chOff x="0" y="0"/>
            <a:chExt cx="5413772" cy="59372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413772" cy="593725"/>
            </a:xfrm>
            <a:custGeom>
              <a:avLst/>
              <a:gdLst/>
              <a:ahLst/>
              <a:cxnLst/>
              <a:rect r="r" b="b" t="t" l="l"/>
              <a:pathLst>
                <a:path h="593725" w="5413772">
                  <a:moveTo>
                    <a:pt x="0" y="0"/>
                  </a:moveTo>
                  <a:lnTo>
                    <a:pt x="5413772" y="0"/>
                  </a:lnTo>
                  <a:lnTo>
                    <a:pt x="5413772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5413772" cy="6223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Specific Implementations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464576" y="5708898"/>
            <a:ext cx="7875538" cy="866775"/>
            <a:chOff x="0" y="0"/>
            <a:chExt cx="10500717" cy="11557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500716" cy="1155700"/>
            </a:xfrm>
            <a:custGeom>
              <a:avLst/>
              <a:gdLst/>
              <a:ahLst/>
              <a:cxnLst/>
              <a:rect r="r" b="b" t="t" l="l"/>
              <a:pathLst>
                <a:path h="1155700" w="10500716">
                  <a:moveTo>
                    <a:pt x="0" y="0"/>
                  </a:moveTo>
                  <a:lnTo>
                    <a:pt x="10500716" y="0"/>
                  </a:lnTo>
                  <a:lnTo>
                    <a:pt x="10500716" y="1155700"/>
                  </a:lnTo>
                  <a:lnTo>
                    <a:pt x="0" y="1155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10500717" cy="1231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DepositTransaction and WithdrawTransaction implement it. Polymorphism allows diverse types.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8377089" y="7402860"/>
            <a:ext cx="812452" cy="38100"/>
            <a:chOff x="0" y="0"/>
            <a:chExt cx="1083270" cy="50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83310" cy="50800"/>
            </a:xfrm>
            <a:custGeom>
              <a:avLst/>
              <a:gdLst/>
              <a:ahLst/>
              <a:cxnLst/>
              <a:rect r="r" b="b" t="t" l="l"/>
              <a:pathLst>
                <a:path h="50800" w="108331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057910" y="0"/>
                  </a:lnTo>
                  <a:cubicBezTo>
                    <a:pt x="1071880" y="0"/>
                    <a:pt x="1083310" y="11430"/>
                    <a:pt x="1083310" y="25400"/>
                  </a:cubicBezTo>
                  <a:cubicBezTo>
                    <a:pt x="1083310" y="39370"/>
                    <a:pt x="1071880" y="50800"/>
                    <a:pt x="1057910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60646A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7805886" y="7117259"/>
            <a:ext cx="609302" cy="609302"/>
            <a:chOff x="0" y="0"/>
            <a:chExt cx="812403" cy="81240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419" cy="812419"/>
            </a:xfrm>
            <a:custGeom>
              <a:avLst/>
              <a:gdLst/>
              <a:ahLst/>
              <a:cxnLst/>
              <a:rect r="r" b="b" t="t" l="l"/>
              <a:pathLst>
                <a:path h="812419" w="812419">
                  <a:moveTo>
                    <a:pt x="0" y="324993"/>
                  </a:moveTo>
                  <a:cubicBezTo>
                    <a:pt x="0" y="145542"/>
                    <a:pt x="145542" y="0"/>
                    <a:pt x="324993" y="0"/>
                  </a:cubicBezTo>
                  <a:lnTo>
                    <a:pt x="487426" y="0"/>
                  </a:lnTo>
                  <a:cubicBezTo>
                    <a:pt x="666877" y="0"/>
                    <a:pt x="812419" y="145542"/>
                    <a:pt x="812419" y="324993"/>
                  </a:cubicBezTo>
                  <a:lnTo>
                    <a:pt x="812419" y="487426"/>
                  </a:lnTo>
                  <a:cubicBezTo>
                    <a:pt x="812419" y="666877"/>
                    <a:pt x="666877" y="812419"/>
                    <a:pt x="487426" y="812419"/>
                  </a:cubicBezTo>
                  <a:lnTo>
                    <a:pt x="324993" y="812419"/>
                  </a:lnTo>
                  <a:cubicBezTo>
                    <a:pt x="145542" y="812419"/>
                    <a:pt x="0" y="666877"/>
                    <a:pt x="0" y="487426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name="Freeform 38" id="38" descr="preencoded.png"/>
          <p:cNvSpPr/>
          <p:nvPr/>
        </p:nvSpPr>
        <p:spPr>
          <a:xfrm flipH="false" flipV="false" rot="0">
            <a:off x="7896746" y="7154689"/>
            <a:ext cx="427584" cy="534441"/>
          </a:xfrm>
          <a:custGeom>
            <a:avLst/>
            <a:gdLst/>
            <a:ahLst/>
            <a:cxnLst/>
            <a:rect r="r" b="b" t="t" l="l"/>
            <a:pathLst>
              <a:path h="534441" w="427584">
                <a:moveTo>
                  <a:pt x="0" y="0"/>
                </a:moveTo>
                <a:lnTo>
                  <a:pt x="427584" y="0"/>
                </a:lnTo>
                <a:lnTo>
                  <a:pt x="427584" y="534441"/>
                </a:lnTo>
                <a:lnTo>
                  <a:pt x="0" y="5344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19" t="0" r="-219" b="0"/>
            </a:stretch>
          </a:blipFill>
        </p:spPr>
      </p:sp>
      <p:grpSp>
        <p:nvGrpSpPr>
          <p:cNvPr name="Group 39" id="39"/>
          <p:cNvGrpSpPr/>
          <p:nvPr/>
        </p:nvGrpSpPr>
        <p:grpSpPr>
          <a:xfrm rot="0">
            <a:off x="9464576" y="7210276"/>
            <a:ext cx="3563391" cy="445294"/>
            <a:chOff x="0" y="0"/>
            <a:chExt cx="4751188" cy="593725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751188" cy="593725"/>
            </a:xfrm>
            <a:custGeom>
              <a:avLst/>
              <a:gdLst/>
              <a:ahLst/>
              <a:cxnLst/>
              <a:rect r="r" b="b" t="t" l="l"/>
              <a:pathLst>
                <a:path h="593725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Error Handling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9464576" y="7817941"/>
            <a:ext cx="7875538" cy="866775"/>
            <a:chOff x="0" y="0"/>
            <a:chExt cx="10500717" cy="11557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500716" cy="1155700"/>
            </a:xfrm>
            <a:custGeom>
              <a:avLst/>
              <a:gdLst/>
              <a:ahLst/>
              <a:cxnLst/>
              <a:rect r="r" b="b" t="t" l="l"/>
              <a:pathLst>
                <a:path h="1155700" w="10500716">
                  <a:moveTo>
                    <a:pt x="0" y="0"/>
                  </a:moveTo>
                  <a:lnTo>
                    <a:pt x="10500716" y="0"/>
                  </a:lnTo>
                  <a:lnTo>
                    <a:pt x="10500716" y="1155700"/>
                  </a:lnTo>
                  <a:lnTo>
                    <a:pt x="0" y="1155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76200"/>
              <a:ext cx="10500717" cy="1231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Includes checks for invalid PINs. Manages insufficient funds scenarios.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47886" y="966787"/>
            <a:ext cx="10327630" cy="890885"/>
            <a:chOff x="0" y="0"/>
            <a:chExt cx="13770173" cy="11878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70173" cy="1187847"/>
            </a:xfrm>
            <a:custGeom>
              <a:avLst/>
              <a:gdLst/>
              <a:ahLst/>
              <a:cxnLst/>
              <a:rect r="r" b="b" t="t" l="l"/>
              <a:pathLst>
                <a:path h="1187847" w="13770173">
                  <a:moveTo>
                    <a:pt x="0" y="0"/>
                  </a:moveTo>
                  <a:lnTo>
                    <a:pt x="13770173" y="0"/>
                  </a:lnTo>
                  <a:lnTo>
                    <a:pt x="13770173" y="1187847"/>
                  </a:lnTo>
                  <a:lnTo>
                    <a:pt x="0" y="1187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770173" cy="12259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9998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Benefits of Encapsulation in ATM</a:t>
              </a:r>
            </a:p>
          </p:txBody>
        </p:sp>
      </p:grpSp>
      <p:sp>
        <p:nvSpPr>
          <p:cNvPr name="Freeform 9" id="9" descr="preencoded.png"/>
          <p:cNvSpPr/>
          <p:nvPr/>
        </p:nvSpPr>
        <p:spPr>
          <a:xfrm flipH="false" flipV="false" rot="0">
            <a:off x="3693467" y="2399259"/>
            <a:ext cx="2704654" cy="2015877"/>
          </a:xfrm>
          <a:custGeom>
            <a:avLst/>
            <a:gdLst/>
            <a:ahLst/>
            <a:cxnLst/>
            <a:rect r="r" b="b" t="t" l="l"/>
            <a:pathLst>
              <a:path h="2015877" w="2704654">
                <a:moveTo>
                  <a:pt x="0" y="0"/>
                </a:moveTo>
                <a:lnTo>
                  <a:pt x="2704654" y="0"/>
                </a:lnTo>
                <a:lnTo>
                  <a:pt x="2704654" y="2015877"/>
                </a:lnTo>
                <a:lnTo>
                  <a:pt x="0" y="2015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6" r="0" b="-76"/>
            </a:stretch>
          </a:blipFill>
        </p:spPr>
      </p:sp>
      <p:sp>
        <p:nvSpPr>
          <p:cNvPr name="Freeform 10" id="10" descr="preencoded.png"/>
          <p:cNvSpPr/>
          <p:nvPr/>
        </p:nvSpPr>
        <p:spPr>
          <a:xfrm flipH="false" flipV="false" rot="0">
            <a:off x="4855220" y="3430935"/>
            <a:ext cx="380851" cy="475953"/>
          </a:xfrm>
          <a:custGeom>
            <a:avLst/>
            <a:gdLst/>
            <a:ahLst/>
            <a:cxnLst/>
            <a:rect r="r" b="b" t="t" l="l"/>
            <a:pathLst>
              <a:path h="475953" w="380851">
                <a:moveTo>
                  <a:pt x="0" y="0"/>
                </a:moveTo>
                <a:lnTo>
                  <a:pt x="380851" y="0"/>
                </a:lnTo>
                <a:lnTo>
                  <a:pt x="380851" y="475953"/>
                </a:lnTo>
                <a:lnTo>
                  <a:pt x="0" y="4759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" r="0" b="-11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668840" y="2886670"/>
            <a:ext cx="3563391" cy="445294"/>
            <a:chOff x="0" y="0"/>
            <a:chExt cx="4751188" cy="5937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51188" cy="593725"/>
            </a:xfrm>
            <a:custGeom>
              <a:avLst/>
              <a:gdLst/>
              <a:ahLst/>
              <a:cxnLst/>
              <a:rect r="r" b="b" t="t" l="l"/>
              <a:pathLst>
                <a:path h="593725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Security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668840" y="3494335"/>
            <a:ext cx="7595295" cy="433388"/>
            <a:chOff x="0" y="0"/>
            <a:chExt cx="10127060" cy="5778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127060" cy="577850"/>
            </a:xfrm>
            <a:custGeom>
              <a:avLst/>
              <a:gdLst/>
              <a:ahLst/>
              <a:cxnLst/>
              <a:rect r="r" b="b" t="t" l="l"/>
              <a:pathLst>
                <a:path h="577850" w="10127060">
                  <a:moveTo>
                    <a:pt x="0" y="0"/>
                  </a:moveTo>
                  <a:lnTo>
                    <a:pt x="10127060" y="0"/>
                  </a:lnTo>
                  <a:lnTo>
                    <a:pt x="10127060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76200"/>
              <a:ext cx="10127060" cy="6540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Prevents unauthorized access. Keeps sensitive data safe.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65689" y="4429869"/>
            <a:ext cx="10806856" cy="19050"/>
            <a:chOff x="0" y="0"/>
            <a:chExt cx="14409142" cy="25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409165" cy="25400"/>
            </a:xfrm>
            <a:custGeom>
              <a:avLst/>
              <a:gdLst/>
              <a:ahLst/>
              <a:cxnLst/>
              <a:rect r="r" b="b" t="t" l="l"/>
              <a:pathLst>
                <a:path h="25400" w="14409165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396465" y="0"/>
                  </a:lnTo>
                  <a:cubicBezTo>
                    <a:pt x="14403451" y="0"/>
                    <a:pt x="14409165" y="5715"/>
                    <a:pt x="14409165" y="12700"/>
                  </a:cubicBezTo>
                  <a:cubicBezTo>
                    <a:pt x="14409165" y="19685"/>
                    <a:pt x="14403451" y="25400"/>
                    <a:pt x="14396465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60646A"/>
            </a:solidFill>
          </p:spPr>
        </p:sp>
      </p:grpSp>
      <p:sp>
        <p:nvSpPr>
          <p:cNvPr name="Freeform 19" id="19" descr="preencoded.png"/>
          <p:cNvSpPr/>
          <p:nvPr/>
        </p:nvSpPr>
        <p:spPr>
          <a:xfrm flipH="false" flipV="false" rot="0">
            <a:off x="2341215" y="4482702"/>
            <a:ext cx="5409308" cy="2015877"/>
          </a:xfrm>
          <a:custGeom>
            <a:avLst/>
            <a:gdLst/>
            <a:ahLst/>
            <a:cxnLst/>
            <a:rect r="r" b="b" t="t" l="l"/>
            <a:pathLst>
              <a:path h="2015877" w="5409308">
                <a:moveTo>
                  <a:pt x="0" y="0"/>
                </a:moveTo>
                <a:lnTo>
                  <a:pt x="5409307" y="0"/>
                </a:lnTo>
                <a:lnTo>
                  <a:pt x="5409307" y="2015878"/>
                </a:lnTo>
                <a:lnTo>
                  <a:pt x="0" y="2015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6" r="0" b="-76"/>
            </a:stretch>
          </a:blipFill>
        </p:spPr>
      </p:sp>
      <p:sp>
        <p:nvSpPr>
          <p:cNvPr name="Freeform 20" id="20" descr="preencoded.png"/>
          <p:cNvSpPr/>
          <p:nvPr/>
        </p:nvSpPr>
        <p:spPr>
          <a:xfrm flipH="false" flipV="false" rot="0">
            <a:off x="4855369" y="5252591"/>
            <a:ext cx="380851" cy="475952"/>
          </a:xfrm>
          <a:custGeom>
            <a:avLst/>
            <a:gdLst/>
            <a:ahLst/>
            <a:cxnLst/>
            <a:rect r="r" b="b" t="t" l="l"/>
            <a:pathLst>
              <a:path h="475952" w="380851">
                <a:moveTo>
                  <a:pt x="0" y="0"/>
                </a:moveTo>
                <a:lnTo>
                  <a:pt x="380851" y="0"/>
                </a:lnTo>
                <a:lnTo>
                  <a:pt x="380851" y="475953"/>
                </a:lnTo>
                <a:lnTo>
                  <a:pt x="0" y="4759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1" r="0" b="-11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8021241" y="4970115"/>
            <a:ext cx="3563391" cy="445294"/>
            <a:chOff x="0" y="0"/>
            <a:chExt cx="4751188" cy="59372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751188" cy="593725"/>
            </a:xfrm>
            <a:custGeom>
              <a:avLst/>
              <a:gdLst/>
              <a:ahLst/>
              <a:cxnLst/>
              <a:rect r="r" b="b" t="t" l="l"/>
              <a:pathLst>
                <a:path h="593725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Modularity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021241" y="5577780"/>
            <a:ext cx="6041677" cy="433388"/>
            <a:chOff x="0" y="0"/>
            <a:chExt cx="8055570" cy="5778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055570" cy="577850"/>
            </a:xfrm>
            <a:custGeom>
              <a:avLst/>
              <a:gdLst/>
              <a:ahLst/>
              <a:cxnLst/>
              <a:rect r="r" b="b" t="t" l="l"/>
              <a:pathLst>
                <a:path h="577850" w="8055570">
                  <a:moveTo>
                    <a:pt x="0" y="0"/>
                  </a:moveTo>
                  <a:lnTo>
                    <a:pt x="8055570" y="0"/>
                  </a:lnTo>
                  <a:lnTo>
                    <a:pt x="8055570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8055570" cy="6540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Easier to maintain. Simplifies future updates.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818090" y="6513314"/>
            <a:ext cx="9454455" cy="19050"/>
            <a:chOff x="0" y="0"/>
            <a:chExt cx="12605940" cy="25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605893" cy="25400"/>
            </a:xfrm>
            <a:custGeom>
              <a:avLst/>
              <a:gdLst/>
              <a:ahLst/>
              <a:cxnLst/>
              <a:rect r="r" b="b" t="t" l="l"/>
              <a:pathLst>
                <a:path h="25400" w="12605893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2593193" y="0"/>
                  </a:lnTo>
                  <a:cubicBezTo>
                    <a:pt x="12600178" y="0"/>
                    <a:pt x="12605893" y="5715"/>
                    <a:pt x="12605893" y="12700"/>
                  </a:cubicBezTo>
                  <a:cubicBezTo>
                    <a:pt x="12605893" y="19685"/>
                    <a:pt x="12600178" y="25400"/>
                    <a:pt x="12593193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60646A"/>
            </a:solidFill>
          </p:spPr>
        </p:sp>
      </p:grpSp>
      <p:sp>
        <p:nvSpPr>
          <p:cNvPr name="Freeform 29" id="29" descr="preencoded.png"/>
          <p:cNvSpPr/>
          <p:nvPr/>
        </p:nvSpPr>
        <p:spPr>
          <a:xfrm flipH="false" flipV="false" rot="0">
            <a:off x="988814" y="6566147"/>
            <a:ext cx="8114110" cy="2015878"/>
          </a:xfrm>
          <a:custGeom>
            <a:avLst/>
            <a:gdLst/>
            <a:ahLst/>
            <a:cxnLst/>
            <a:rect r="r" b="b" t="t" l="l"/>
            <a:pathLst>
              <a:path h="2015878" w="8114110">
                <a:moveTo>
                  <a:pt x="0" y="0"/>
                </a:moveTo>
                <a:lnTo>
                  <a:pt x="8114110" y="0"/>
                </a:lnTo>
                <a:lnTo>
                  <a:pt x="8114110" y="2015878"/>
                </a:lnTo>
                <a:lnTo>
                  <a:pt x="0" y="20158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7" r="0" b="-77"/>
            </a:stretch>
          </a:blipFill>
        </p:spPr>
      </p:sp>
      <p:sp>
        <p:nvSpPr>
          <p:cNvPr name="Freeform 30" id="30" descr="preencoded.png"/>
          <p:cNvSpPr/>
          <p:nvPr/>
        </p:nvSpPr>
        <p:spPr>
          <a:xfrm flipH="false" flipV="false" rot="0">
            <a:off x="4855369" y="7336036"/>
            <a:ext cx="380851" cy="475953"/>
          </a:xfrm>
          <a:custGeom>
            <a:avLst/>
            <a:gdLst/>
            <a:ahLst/>
            <a:cxnLst/>
            <a:rect r="r" b="b" t="t" l="l"/>
            <a:pathLst>
              <a:path h="475953" w="380851">
                <a:moveTo>
                  <a:pt x="0" y="0"/>
                </a:moveTo>
                <a:lnTo>
                  <a:pt x="380851" y="0"/>
                </a:lnTo>
                <a:lnTo>
                  <a:pt x="380851" y="475953"/>
                </a:lnTo>
                <a:lnTo>
                  <a:pt x="0" y="4759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1" r="0" b="-11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9373641" y="6836866"/>
            <a:ext cx="3563391" cy="445294"/>
            <a:chOff x="0" y="0"/>
            <a:chExt cx="4751188" cy="59372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751188" cy="593725"/>
            </a:xfrm>
            <a:custGeom>
              <a:avLst/>
              <a:gdLst/>
              <a:ahLst/>
              <a:cxnLst/>
              <a:rect r="r" b="b" t="t" l="l"/>
              <a:pathLst>
                <a:path h="593725" w="4751188">
                  <a:moveTo>
                    <a:pt x="0" y="0"/>
                  </a:moveTo>
                  <a:lnTo>
                    <a:pt x="4751188" y="0"/>
                  </a:lnTo>
                  <a:lnTo>
                    <a:pt x="4751188" y="593725"/>
                  </a:lnTo>
                  <a:lnTo>
                    <a:pt x="0" y="5937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4751188" cy="6223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Data Hiding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373641" y="7444531"/>
            <a:ext cx="7695754" cy="866775"/>
            <a:chOff x="0" y="0"/>
            <a:chExt cx="10261005" cy="11557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261005" cy="1155700"/>
            </a:xfrm>
            <a:custGeom>
              <a:avLst/>
              <a:gdLst/>
              <a:ahLst/>
              <a:cxnLst/>
              <a:rect r="r" b="b" t="t" l="l"/>
              <a:pathLst>
                <a:path h="1155700" w="10261005">
                  <a:moveTo>
                    <a:pt x="0" y="0"/>
                  </a:moveTo>
                  <a:lnTo>
                    <a:pt x="10261005" y="0"/>
                  </a:lnTo>
                  <a:lnTo>
                    <a:pt x="10261005" y="1155700"/>
                  </a:lnTo>
                  <a:lnTo>
                    <a:pt x="0" y="11557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76200"/>
              <a:ext cx="10261005" cy="1231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Sensitive data is protected. Direct balance modification is prevented.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947886" y="8886676"/>
            <a:ext cx="16392228" cy="433388"/>
            <a:chOff x="0" y="0"/>
            <a:chExt cx="21856303" cy="57785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1856303" cy="577850"/>
            </a:xfrm>
            <a:custGeom>
              <a:avLst/>
              <a:gdLst/>
              <a:ahLst/>
              <a:cxnLst/>
              <a:rect r="r" b="b" t="t" l="l"/>
              <a:pathLst>
                <a:path h="577850" w="21856303">
                  <a:moveTo>
                    <a:pt x="0" y="0"/>
                  </a:moveTo>
                  <a:lnTo>
                    <a:pt x="21856303" y="0"/>
                  </a:lnTo>
                  <a:lnTo>
                    <a:pt x="21856303" y="577850"/>
                  </a:lnTo>
                  <a:lnTo>
                    <a:pt x="0" y="5778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76200"/>
              <a:ext cx="21856303" cy="6540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Encapsulation makes the system robust. It ensures integrity of banking operations.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905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82C32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18288000" cy="3378994"/>
          </a:xfrm>
          <a:custGeom>
            <a:avLst/>
            <a:gdLst/>
            <a:ahLst/>
            <a:cxnLst/>
            <a:rect r="r" b="b" t="t" l="l"/>
            <a:pathLst>
              <a:path h="3378994" w="18288000">
                <a:moveTo>
                  <a:pt x="0" y="0"/>
                </a:moveTo>
                <a:lnTo>
                  <a:pt x="18288000" y="0"/>
                </a:lnTo>
                <a:lnTo>
                  <a:pt x="18288000" y="3378994"/>
                </a:lnTo>
                <a:lnTo>
                  <a:pt x="0" y="3378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5" r="0" b="-35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46100" y="4122390"/>
            <a:ext cx="7113835" cy="889248"/>
            <a:chOff x="0" y="0"/>
            <a:chExt cx="9485113" cy="118566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485113" cy="1185663"/>
            </a:xfrm>
            <a:custGeom>
              <a:avLst/>
              <a:gdLst/>
              <a:ahLst/>
              <a:cxnLst/>
              <a:rect r="r" b="b" t="t" l="l"/>
              <a:pathLst>
                <a:path h="1185663" w="9485113">
                  <a:moveTo>
                    <a:pt x="0" y="0"/>
                  </a:moveTo>
                  <a:lnTo>
                    <a:pt x="9485113" y="0"/>
                  </a:lnTo>
                  <a:lnTo>
                    <a:pt x="9485113" y="1185663"/>
                  </a:lnTo>
                  <a:lnTo>
                    <a:pt x="0" y="11856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485113" cy="12237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000"/>
                </a:lnSpc>
              </a:pPr>
              <a:r>
                <a:rPr lang="en-US" sz="5562" b="true">
                  <a:solidFill>
                    <a:srgbClr val="9998FF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Conclusion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6100" y="6228010"/>
            <a:ext cx="5194995" cy="270272"/>
            <a:chOff x="0" y="0"/>
            <a:chExt cx="6926660" cy="36036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26707" cy="360426"/>
            </a:xfrm>
            <a:custGeom>
              <a:avLst/>
              <a:gdLst/>
              <a:ahLst/>
              <a:cxnLst/>
              <a:rect r="r" b="b" t="t" l="l"/>
              <a:pathLst>
                <a:path h="360426" w="6926707">
                  <a:moveTo>
                    <a:pt x="0" y="180213"/>
                  </a:moveTo>
                  <a:cubicBezTo>
                    <a:pt x="0" y="80645"/>
                    <a:pt x="80645" y="0"/>
                    <a:pt x="180213" y="0"/>
                  </a:cubicBezTo>
                  <a:lnTo>
                    <a:pt x="6746494" y="0"/>
                  </a:lnTo>
                  <a:cubicBezTo>
                    <a:pt x="6846062" y="0"/>
                    <a:pt x="6926707" y="80645"/>
                    <a:pt x="6926707" y="180213"/>
                  </a:cubicBezTo>
                  <a:cubicBezTo>
                    <a:pt x="6926707" y="279781"/>
                    <a:pt x="6846062" y="360426"/>
                    <a:pt x="6746494" y="360426"/>
                  </a:cubicBezTo>
                  <a:lnTo>
                    <a:pt x="180213" y="360426"/>
                  </a:lnTo>
                  <a:cubicBezTo>
                    <a:pt x="80645" y="360426"/>
                    <a:pt x="0" y="279654"/>
                    <a:pt x="0" y="180213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46100" y="6903690"/>
            <a:ext cx="3556844" cy="444550"/>
            <a:chOff x="0" y="0"/>
            <a:chExt cx="4742458" cy="5927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742458" cy="592733"/>
            </a:xfrm>
            <a:custGeom>
              <a:avLst/>
              <a:gdLst/>
              <a:ahLst/>
              <a:cxnLst/>
              <a:rect r="r" b="b" t="t" l="l"/>
              <a:pathLst>
                <a:path h="592733" w="4742458">
                  <a:moveTo>
                    <a:pt x="0" y="0"/>
                  </a:moveTo>
                  <a:lnTo>
                    <a:pt x="4742458" y="0"/>
                  </a:lnTo>
                  <a:lnTo>
                    <a:pt x="4742458" y="592733"/>
                  </a:lnTo>
                  <a:lnTo>
                    <a:pt x="0" y="5927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4742458" cy="6213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Enhanced Security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6100" y="7510314"/>
            <a:ext cx="5194995" cy="1297037"/>
            <a:chOff x="0" y="0"/>
            <a:chExt cx="6926660" cy="172938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926660" cy="1729383"/>
            </a:xfrm>
            <a:custGeom>
              <a:avLst/>
              <a:gdLst/>
              <a:ahLst/>
              <a:cxnLst/>
              <a:rect r="r" b="b" t="t" l="l"/>
              <a:pathLst>
                <a:path h="1729383" w="6926660">
                  <a:moveTo>
                    <a:pt x="0" y="0"/>
                  </a:moveTo>
                  <a:lnTo>
                    <a:pt x="6926660" y="0"/>
                  </a:lnTo>
                  <a:lnTo>
                    <a:pt x="6926660" y="1729383"/>
                  </a:lnTo>
                  <a:lnTo>
                    <a:pt x="0" y="17293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6926660" cy="180558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Encapsulation significantly improves ATM system security. It protects sensitive data effectively.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546502" y="5822454"/>
            <a:ext cx="5194995" cy="270272"/>
            <a:chOff x="0" y="0"/>
            <a:chExt cx="6926660" cy="36036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26707" cy="360426"/>
            </a:xfrm>
            <a:custGeom>
              <a:avLst/>
              <a:gdLst/>
              <a:ahLst/>
              <a:cxnLst/>
              <a:rect r="r" b="b" t="t" l="l"/>
              <a:pathLst>
                <a:path h="360426" w="6926707">
                  <a:moveTo>
                    <a:pt x="0" y="180213"/>
                  </a:moveTo>
                  <a:cubicBezTo>
                    <a:pt x="0" y="80645"/>
                    <a:pt x="80645" y="0"/>
                    <a:pt x="180213" y="0"/>
                  </a:cubicBezTo>
                  <a:lnTo>
                    <a:pt x="6746494" y="0"/>
                  </a:lnTo>
                  <a:cubicBezTo>
                    <a:pt x="6846062" y="0"/>
                    <a:pt x="6926707" y="80645"/>
                    <a:pt x="6926707" y="180213"/>
                  </a:cubicBezTo>
                  <a:cubicBezTo>
                    <a:pt x="6926707" y="279781"/>
                    <a:pt x="6846062" y="360426"/>
                    <a:pt x="6746494" y="360426"/>
                  </a:cubicBezTo>
                  <a:lnTo>
                    <a:pt x="180213" y="360426"/>
                  </a:lnTo>
                  <a:cubicBezTo>
                    <a:pt x="80645" y="360426"/>
                    <a:pt x="0" y="279654"/>
                    <a:pt x="0" y="180213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6546502" y="6498134"/>
            <a:ext cx="3556844" cy="444550"/>
            <a:chOff x="0" y="0"/>
            <a:chExt cx="4742458" cy="59273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742458" cy="592733"/>
            </a:xfrm>
            <a:custGeom>
              <a:avLst/>
              <a:gdLst/>
              <a:ahLst/>
              <a:cxnLst/>
              <a:rect r="r" b="b" t="t" l="l"/>
              <a:pathLst>
                <a:path h="592733" w="4742458">
                  <a:moveTo>
                    <a:pt x="0" y="0"/>
                  </a:moveTo>
                  <a:lnTo>
                    <a:pt x="4742458" y="0"/>
                  </a:lnTo>
                  <a:lnTo>
                    <a:pt x="4742458" y="592733"/>
                  </a:lnTo>
                  <a:lnTo>
                    <a:pt x="0" y="5927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4742458" cy="6213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Maintainability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546502" y="7104758"/>
            <a:ext cx="5194995" cy="864691"/>
            <a:chOff x="0" y="0"/>
            <a:chExt cx="6926660" cy="115292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26660" cy="1152922"/>
            </a:xfrm>
            <a:custGeom>
              <a:avLst/>
              <a:gdLst/>
              <a:ahLst/>
              <a:cxnLst/>
              <a:rect r="r" b="b" t="t" l="l"/>
              <a:pathLst>
                <a:path h="1152922" w="6926660">
                  <a:moveTo>
                    <a:pt x="0" y="0"/>
                  </a:moveTo>
                  <a:lnTo>
                    <a:pt x="6926660" y="0"/>
                  </a:lnTo>
                  <a:lnTo>
                    <a:pt x="6926660" y="1152922"/>
                  </a:lnTo>
                  <a:lnTo>
                    <a:pt x="0" y="1152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6926660" cy="12291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It promotes code maintainability. This reduces overall system complexity.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146905" y="5417046"/>
            <a:ext cx="5194995" cy="270272"/>
            <a:chOff x="0" y="0"/>
            <a:chExt cx="6926660" cy="36036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926707" cy="360426"/>
            </a:xfrm>
            <a:custGeom>
              <a:avLst/>
              <a:gdLst/>
              <a:ahLst/>
              <a:cxnLst/>
              <a:rect r="r" b="b" t="t" l="l"/>
              <a:pathLst>
                <a:path h="360426" w="6926707">
                  <a:moveTo>
                    <a:pt x="0" y="180213"/>
                  </a:moveTo>
                  <a:cubicBezTo>
                    <a:pt x="0" y="80645"/>
                    <a:pt x="80645" y="0"/>
                    <a:pt x="180213" y="0"/>
                  </a:cubicBezTo>
                  <a:lnTo>
                    <a:pt x="6746494" y="0"/>
                  </a:lnTo>
                  <a:cubicBezTo>
                    <a:pt x="6846062" y="0"/>
                    <a:pt x="6926707" y="80645"/>
                    <a:pt x="6926707" y="180213"/>
                  </a:cubicBezTo>
                  <a:cubicBezTo>
                    <a:pt x="6926707" y="279781"/>
                    <a:pt x="6846062" y="360426"/>
                    <a:pt x="6746494" y="360426"/>
                  </a:cubicBezTo>
                  <a:lnTo>
                    <a:pt x="180213" y="360426"/>
                  </a:lnTo>
                  <a:cubicBezTo>
                    <a:pt x="80645" y="360426"/>
                    <a:pt x="0" y="279654"/>
                    <a:pt x="0" y="180213"/>
                  </a:cubicBezTo>
                  <a:close/>
                </a:path>
              </a:pathLst>
            </a:custGeom>
            <a:solidFill>
              <a:srgbClr val="282C32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2146905" y="6092726"/>
            <a:ext cx="3556844" cy="444550"/>
            <a:chOff x="0" y="0"/>
            <a:chExt cx="4742458" cy="59273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742458" cy="592733"/>
            </a:xfrm>
            <a:custGeom>
              <a:avLst/>
              <a:gdLst/>
              <a:ahLst/>
              <a:cxnLst/>
              <a:rect r="r" b="b" t="t" l="l"/>
              <a:pathLst>
                <a:path h="592733" w="4742458">
                  <a:moveTo>
                    <a:pt x="0" y="0"/>
                  </a:moveTo>
                  <a:lnTo>
                    <a:pt x="4742458" y="0"/>
                  </a:lnTo>
                  <a:lnTo>
                    <a:pt x="4742458" y="592733"/>
                  </a:lnTo>
                  <a:lnTo>
                    <a:pt x="0" y="5927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4742458" cy="62130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EEEFF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Robust Applications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146905" y="6699349"/>
            <a:ext cx="5194995" cy="864691"/>
            <a:chOff x="0" y="0"/>
            <a:chExt cx="6926660" cy="115292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926660" cy="1152922"/>
            </a:xfrm>
            <a:custGeom>
              <a:avLst/>
              <a:gdLst/>
              <a:ahLst/>
              <a:cxnLst/>
              <a:rect r="r" b="b" t="t" l="l"/>
              <a:pathLst>
                <a:path h="1152922" w="6926660">
                  <a:moveTo>
                    <a:pt x="0" y="0"/>
                  </a:moveTo>
                  <a:lnTo>
                    <a:pt x="6926660" y="0"/>
                  </a:lnTo>
                  <a:lnTo>
                    <a:pt x="6926660" y="1152922"/>
                  </a:lnTo>
                  <a:lnTo>
                    <a:pt x="0" y="11529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76200"/>
              <a:ext cx="6926660" cy="12291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Encapsulation is essential. It creates robust banking applications.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46100" y="9111406"/>
            <a:ext cx="16395799" cy="432346"/>
            <a:chOff x="0" y="0"/>
            <a:chExt cx="21861065" cy="57646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1861066" cy="576462"/>
            </a:xfrm>
            <a:custGeom>
              <a:avLst/>
              <a:gdLst/>
              <a:ahLst/>
              <a:cxnLst/>
              <a:rect r="r" b="b" t="t" l="l"/>
              <a:pathLst>
                <a:path h="576462" w="21861066">
                  <a:moveTo>
                    <a:pt x="0" y="0"/>
                  </a:moveTo>
                  <a:lnTo>
                    <a:pt x="21861066" y="0"/>
                  </a:lnTo>
                  <a:lnTo>
                    <a:pt x="21861066" y="576462"/>
                  </a:lnTo>
                  <a:lnTo>
                    <a:pt x="0" y="5764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76200"/>
              <a:ext cx="21861065" cy="6526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125">
                  <a:solidFill>
                    <a:srgbClr val="EEEFF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Future enhancements include transaction logging and advanced user interfaces. The foundation is strong.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DAGocPs2FEg</dc:identifier>
  <dcterms:modified xsi:type="dcterms:W3CDTF">2011-08-01T06:04:30Z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480670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S10.3.1</vt:lpwstr>
  </property>
</Properties>
</file>