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640" r:id="rId2"/>
    <p:sldId id="3694" r:id="rId3"/>
    <p:sldId id="3697" r:id="rId4"/>
    <p:sldId id="3708" r:id="rId5"/>
    <p:sldId id="3717" r:id="rId6"/>
    <p:sldId id="3718" r:id="rId7"/>
    <p:sldId id="3702" r:id="rId8"/>
    <p:sldId id="3703" r:id="rId9"/>
    <p:sldId id="3719" r:id="rId10"/>
    <p:sldId id="3714" r:id="rId11"/>
    <p:sldId id="3720" r:id="rId12"/>
    <p:sldId id="3716" r:id="rId13"/>
    <p:sldId id="36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89" d="100"/>
          <a:sy n="89" d="100"/>
        </p:scale>
        <p:origin x="53" y="8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11/25/2023</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11/25/2023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EsPaYL5IXBOlv7NGpDCda4bfWD41jwW6/view?usp=share_lin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ub.docker.com/r/manavkhandurie/manavcptproject" TargetMode="External"/><Relationship Id="rId2" Type="http://schemas.openxmlformats.org/officeDocument/2006/relationships/hyperlink" Target="https://github.com/Manav-Khandurie/Cloud-Performance-Tuning.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8839996" y="198693"/>
            <a:ext cx="3187638" cy="1029504"/>
          </a:xfrm>
          <a:prstGeom prst="rect">
            <a:avLst/>
          </a:prstGeom>
        </p:spPr>
      </p:pic>
      <p:sp>
        <p:nvSpPr>
          <p:cNvPr id="2" name="TextBox 1"/>
          <p:cNvSpPr txBox="1"/>
          <p:nvPr/>
        </p:nvSpPr>
        <p:spPr>
          <a:xfrm>
            <a:off x="1180999" y="1575576"/>
            <a:ext cx="9060281" cy="923330"/>
          </a:xfrm>
          <a:prstGeom prst="rect">
            <a:avLst/>
          </a:prstGeom>
          <a:noFill/>
        </p:spPr>
        <p:txBody>
          <a:bodyPr wrap="square" rtlCol="0">
            <a:spAutoFit/>
          </a:bodyPr>
          <a:lstStyle/>
          <a:p>
            <a:pPr algn="ctr"/>
            <a:r>
              <a:rPr lang="en-IN" sz="5400" u="sng" dirty="0"/>
              <a:t>Cloud Performance Tuning</a:t>
            </a:r>
          </a:p>
        </p:txBody>
      </p:sp>
      <p:sp>
        <p:nvSpPr>
          <p:cNvPr id="4" name="TextBox 3"/>
          <p:cNvSpPr txBox="1"/>
          <p:nvPr/>
        </p:nvSpPr>
        <p:spPr>
          <a:xfrm>
            <a:off x="719445" y="2677665"/>
            <a:ext cx="9948555" cy="2123658"/>
          </a:xfrm>
          <a:prstGeom prst="rect">
            <a:avLst/>
          </a:prstGeom>
          <a:noFill/>
        </p:spPr>
        <p:txBody>
          <a:bodyPr wrap="square" rtlCol="0">
            <a:spAutoFit/>
          </a:bodyPr>
          <a:lstStyle/>
          <a:p>
            <a:pPr algn="ctr"/>
            <a:r>
              <a:rPr lang="en-IN" sz="3200" u="sng" dirty="0"/>
              <a:t>Title:</a:t>
            </a:r>
          </a:p>
          <a:p>
            <a:pPr algn="ctr"/>
            <a:r>
              <a:rPr lang="en-IN" sz="3600" b="1" dirty="0">
                <a:latin typeface="Times New Roman" panose="02020603050405020304" pitchFamily="18" charset="0"/>
                <a:cs typeface="Times New Roman" panose="02020603050405020304" pitchFamily="18" charset="0"/>
              </a:rPr>
              <a:t>Movie-Pal</a:t>
            </a:r>
            <a:endParaRPr lang="en-IN" sz="5400" b="1" dirty="0">
              <a:latin typeface="Times New Roman" panose="02020603050405020304" pitchFamily="18" charset="0"/>
              <a:cs typeface="Times New Roman" panose="02020603050405020304" pitchFamily="18" charset="0"/>
            </a:endParaRPr>
          </a:p>
          <a:p>
            <a:br>
              <a:rPr lang="en-IN" sz="3200" dirty="0"/>
            </a:br>
            <a:endParaRPr lang="en-IN" sz="3200" dirty="0"/>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1477328"/>
          </a:xfrm>
          <a:prstGeom prst="rect">
            <a:avLst/>
          </a:prstGeom>
          <a:noFill/>
        </p:spPr>
        <p:txBody>
          <a:bodyPr wrap="square">
            <a:spAutoFit/>
          </a:bodyPr>
          <a:lstStyle/>
          <a:p>
            <a:pPr rtl="0">
              <a:spcBef>
                <a:spcPts val="0"/>
              </a:spcBef>
              <a:spcAft>
                <a:spcPts val="0"/>
              </a:spcAft>
            </a:pPr>
            <a:r>
              <a:rPr lang="en-IN" sz="1800" b="1" i="0" u="sng" strike="noStrike" dirty="0">
                <a:solidFill>
                  <a:srgbClr val="000000"/>
                </a:solidFill>
                <a:effectLst/>
                <a:latin typeface="Calibri" panose="020F0502020204030204" pitchFamily="34" charset="0"/>
              </a:rPr>
              <a:t>Presented by:</a:t>
            </a:r>
            <a:endParaRPr lang="en-IN" b="0" u="sng"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Manav Khandurie</a:t>
            </a:r>
          </a:p>
          <a:p>
            <a:pPr rtl="0">
              <a:spcBef>
                <a:spcPts val="0"/>
              </a:spcBef>
              <a:spcAft>
                <a:spcPts val="0"/>
              </a:spcAft>
            </a:pPr>
            <a:r>
              <a:rPr lang="en-IN" dirty="0">
                <a:solidFill>
                  <a:srgbClr val="000000"/>
                </a:solidFill>
                <a:latin typeface="Times New Roman" panose="02020603050405020304" pitchFamily="18" charset="0"/>
              </a:rPr>
              <a:t>500097578</a:t>
            </a:r>
          </a:p>
          <a:p>
            <a:pPr rtl="0">
              <a:spcBef>
                <a:spcPts val="0"/>
              </a:spcBef>
              <a:spcAft>
                <a:spcPts val="0"/>
              </a:spcAft>
            </a:pPr>
            <a:r>
              <a:rPr lang="en-IN" dirty="0">
                <a:solidFill>
                  <a:srgbClr val="000000"/>
                </a:solidFill>
                <a:latin typeface="Times New Roman" panose="02020603050405020304" pitchFamily="18" charset="0"/>
              </a:rPr>
              <a:t>R2142211393</a:t>
            </a:r>
          </a:p>
          <a:p>
            <a:pPr rtl="0">
              <a:spcBef>
                <a:spcPts val="0"/>
              </a:spcBef>
              <a:spcAft>
                <a:spcPts val="0"/>
              </a:spcAft>
            </a:pPr>
            <a:r>
              <a:rPr lang="en-IN" dirty="0">
                <a:solidFill>
                  <a:srgbClr val="000000"/>
                </a:solidFill>
                <a:latin typeface="Times New Roman" panose="02020603050405020304" pitchFamily="18" charset="0"/>
              </a:rPr>
              <a:t>B8 CCVT (Sem – V)</a:t>
            </a: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8882742" y="5145530"/>
            <a:ext cx="6097656" cy="646331"/>
          </a:xfrm>
          <a:prstGeom prst="rect">
            <a:avLst/>
          </a:prstGeom>
          <a:noFill/>
        </p:spPr>
        <p:txBody>
          <a:bodyPr wrap="square">
            <a:spAutoFit/>
          </a:bodyPr>
          <a:lstStyle/>
          <a:p>
            <a:br>
              <a:rPr lang="en-IN" dirty="0"/>
            </a:br>
            <a:endParaRPr lang="en-US" dirty="0"/>
          </a:p>
        </p:txBody>
      </p:sp>
      <p:pic>
        <p:nvPicPr>
          <p:cNvPr id="9" name="Picture 8">
            <a:extLst>
              <a:ext uri="{FF2B5EF4-FFF2-40B4-BE49-F238E27FC236}">
                <a16:creationId xmlns:a16="http://schemas.microsoft.com/office/drawing/2014/main" id="{EF45B498-3981-F5F2-3A8F-98C71EFA1C90}"/>
              </a:ext>
            </a:extLst>
          </p:cNvPr>
          <p:cNvPicPr>
            <a:picLocks noChangeAspect="1"/>
          </p:cNvPicPr>
          <p:nvPr/>
        </p:nvPicPr>
        <p:blipFill>
          <a:blip r:embed="rId4"/>
          <a:stretch>
            <a:fillRect/>
          </a:stretch>
        </p:blipFill>
        <p:spPr>
          <a:xfrm>
            <a:off x="4411165" y="3876442"/>
            <a:ext cx="2531026" cy="2538176"/>
          </a:xfrm>
          <a:prstGeom prst="rect">
            <a:avLst/>
          </a:prstGeom>
        </p:spPr>
      </p:pic>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0925" y="164110"/>
            <a:ext cx="8964834" cy="1323439"/>
          </a:xfrm>
          <a:prstGeom prst="rect">
            <a:avLst/>
          </a:prstGeom>
          <a:noFill/>
        </p:spPr>
        <p:txBody>
          <a:bodyPr wrap="square" rtlCol="0">
            <a:spAutoFit/>
          </a:bodyPr>
          <a:lstStyle/>
          <a:p>
            <a:r>
              <a:rPr lang="en-US" sz="8000" b="1" dirty="0">
                <a:solidFill>
                  <a:srgbClr val="46B0FA"/>
                </a:solidFill>
                <a:latin typeface="Arial" panose="020B0604020202020204" pitchFamily="34" charset="0"/>
                <a:cs typeface="Arial" panose="020B0604020202020204" pitchFamily="34" charset="0"/>
              </a:rPr>
              <a:t>Implementation</a:t>
            </a:r>
          </a:p>
        </p:txBody>
      </p:sp>
      <p:sp>
        <p:nvSpPr>
          <p:cNvPr id="8" name="TextBox 7">
            <a:extLst>
              <a:ext uri="{FF2B5EF4-FFF2-40B4-BE49-F238E27FC236}">
                <a16:creationId xmlns:a16="http://schemas.microsoft.com/office/drawing/2014/main" id="{9478719A-C6C0-3F4D-84C6-DC759FCA87AB}"/>
              </a:ext>
            </a:extLst>
          </p:cNvPr>
          <p:cNvSpPr txBox="1"/>
          <p:nvPr/>
        </p:nvSpPr>
        <p:spPr>
          <a:xfrm>
            <a:off x="298036" y="259989"/>
            <a:ext cx="9722955" cy="646331"/>
          </a:xfrm>
          <a:prstGeom prst="rect">
            <a:avLst/>
          </a:prstGeom>
          <a:noFill/>
        </p:spPr>
        <p:txBody>
          <a:bodyPr wrap="square">
            <a:spAutoFit/>
          </a:bodyPr>
          <a:lstStyle/>
          <a:p>
            <a:pPr rtl="0">
              <a:spcBef>
                <a:spcPts val="500"/>
              </a:spcBef>
              <a:spcAft>
                <a:spcPts val="0"/>
              </a:spcAft>
            </a:pPr>
            <a:br>
              <a:rPr lang="en-IN" b="0" dirty="0">
                <a:effectLst/>
              </a:rPr>
            </a:br>
            <a:r>
              <a:rPr lang="en-IN" b="0" dirty="0">
                <a:effectLst/>
              </a:rPr>
              <a:t> </a:t>
            </a:r>
            <a:endParaRPr lang="en-US" dirty="0"/>
          </a:p>
        </p:txBody>
      </p:sp>
      <p:sp>
        <p:nvSpPr>
          <p:cNvPr id="3" name="TextBox 2"/>
          <p:cNvSpPr txBox="1"/>
          <p:nvPr/>
        </p:nvSpPr>
        <p:spPr>
          <a:xfrm>
            <a:off x="-376351" y="1468729"/>
            <a:ext cx="6745184" cy="584775"/>
          </a:xfrm>
          <a:prstGeom prst="rect">
            <a:avLst/>
          </a:prstGeom>
          <a:noFill/>
        </p:spPr>
        <p:txBody>
          <a:bodyPr wrap="square" rtlCol="0">
            <a:spAutoFit/>
          </a:bodyPr>
          <a:lstStyle/>
          <a:p>
            <a:r>
              <a:rPr lang="en-US" sz="3200" dirty="0"/>
              <a:t>       Live Demonstration of the site.</a:t>
            </a:r>
          </a:p>
        </p:txBody>
      </p:sp>
      <p:sp>
        <p:nvSpPr>
          <p:cNvPr id="4" name="TextBox 3">
            <a:extLst>
              <a:ext uri="{FF2B5EF4-FFF2-40B4-BE49-F238E27FC236}">
                <a16:creationId xmlns:a16="http://schemas.microsoft.com/office/drawing/2014/main" id="{9C9C91BE-8F60-2D08-06FD-BA78BEE51564}"/>
              </a:ext>
            </a:extLst>
          </p:cNvPr>
          <p:cNvSpPr txBox="1"/>
          <p:nvPr/>
        </p:nvSpPr>
        <p:spPr>
          <a:xfrm>
            <a:off x="298036" y="2398724"/>
            <a:ext cx="12096162" cy="400110"/>
          </a:xfrm>
          <a:prstGeom prst="rect">
            <a:avLst/>
          </a:prstGeom>
          <a:noFill/>
        </p:spPr>
        <p:txBody>
          <a:bodyPr wrap="square" rtlCol="0">
            <a:spAutoFit/>
          </a:bodyPr>
          <a:lstStyle/>
          <a:p>
            <a:r>
              <a:rPr lang="en-US" sz="2000" dirty="0">
                <a:hlinkClick r:id="rId2"/>
              </a:rPr>
              <a:t>https://drive.google.com/file/d/1EsPaYL5IXBOlv7NGpDCda4bfWD41jwW6/view?usp=share_link</a:t>
            </a:r>
            <a:endParaRPr lang="en-US" sz="2000" dirty="0"/>
          </a:p>
        </p:txBody>
      </p:sp>
    </p:spTree>
    <p:extLst>
      <p:ext uri="{BB962C8B-B14F-4D97-AF65-F5344CB8AC3E}">
        <p14:creationId xmlns:p14="http://schemas.microsoft.com/office/powerpoint/2010/main" val="35354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7FD04-1A6C-46EC-2974-18C7335D1A98}"/>
              </a:ext>
            </a:extLst>
          </p:cNvPr>
          <p:cNvSpPr txBox="1"/>
          <p:nvPr/>
        </p:nvSpPr>
        <p:spPr>
          <a:xfrm>
            <a:off x="71534" y="185607"/>
            <a:ext cx="8964834" cy="707886"/>
          </a:xfrm>
          <a:prstGeom prst="rect">
            <a:avLst/>
          </a:prstGeom>
          <a:noFill/>
        </p:spPr>
        <p:txBody>
          <a:bodyPr wrap="square" rtlCol="0">
            <a:spAutoFit/>
          </a:bodyPr>
          <a:lstStyle/>
          <a:p>
            <a:r>
              <a:rPr lang="en-US" sz="4000" b="1" u="sng" dirty="0">
                <a:solidFill>
                  <a:srgbClr val="46B0FA"/>
                </a:solidFill>
                <a:latin typeface="Arial" panose="020B0604020202020204" pitchFamily="34" charset="0"/>
                <a:cs typeface="Arial" panose="020B0604020202020204" pitchFamily="34" charset="0"/>
              </a:rPr>
              <a:t>Architecture</a:t>
            </a:r>
          </a:p>
        </p:txBody>
      </p:sp>
      <p:pic>
        <p:nvPicPr>
          <p:cNvPr id="4" name="Picture 3">
            <a:extLst>
              <a:ext uri="{FF2B5EF4-FFF2-40B4-BE49-F238E27FC236}">
                <a16:creationId xmlns:a16="http://schemas.microsoft.com/office/drawing/2014/main" id="{13DA4118-C013-0882-5202-F8A8D7308E0C}"/>
              </a:ext>
            </a:extLst>
          </p:cNvPr>
          <p:cNvPicPr>
            <a:picLocks noChangeAspect="1"/>
          </p:cNvPicPr>
          <p:nvPr/>
        </p:nvPicPr>
        <p:blipFill>
          <a:blip r:embed="rId2"/>
          <a:stretch>
            <a:fillRect/>
          </a:stretch>
        </p:blipFill>
        <p:spPr>
          <a:xfrm>
            <a:off x="3254928" y="364921"/>
            <a:ext cx="7575259" cy="6128158"/>
          </a:xfrm>
          <a:prstGeom prst="rect">
            <a:avLst/>
          </a:prstGeom>
        </p:spPr>
      </p:pic>
    </p:spTree>
    <p:extLst>
      <p:ext uri="{BB962C8B-B14F-4D97-AF65-F5344CB8AC3E}">
        <p14:creationId xmlns:p14="http://schemas.microsoft.com/office/powerpoint/2010/main" val="412434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0924" y="215868"/>
            <a:ext cx="10088733" cy="1323439"/>
          </a:xfrm>
          <a:prstGeom prst="rect">
            <a:avLst/>
          </a:prstGeom>
          <a:noFill/>
        </p:spPr>
        <p:txBody>
          <a:bodyPr wrap="square" rtlCol="0">
            <a:spAutoFit/>
          </a:bodyPr>
          <a:lstStyle/>
          <a:p>
            <a:r>
              <a:rPr lang="en-IN" sz="8000" b="1" u="sng" dirty="0">
                <a:solidFill>
                  <a:srgbClr val="46B0FA"/>
                </a:solidFill>
                <a:latin typeface="Arial" panose="020B0604020202020204" pitchFamily="34" charset="0"/>
                <a:cs typeface="Arial" panose="020B0604020202020204" pitchFamily="34" charset="0"/>
              </a:rPr>
              <a:t>Source Code</a:t>
            </a:r>
            <a:endParaRPr lang="en-IN" sz="2400" b="1" u="sng" dirty="0">
              <a:solidFill>
                <a:srgbClr val="46B0F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478719A-C6C0-3F4D-84C6-DC759FCA87AB}"/>
              </a:ext>
            </a:extLst>
          </p:cNvPr>
          <p:cNvSpPr txBox="1"/>
          <p:nvPr/>
        </p:nvSpPr>
        <p:spPr>
          <a:xfrm>
            <a:off x="298036" y="259989"/>
            <a:ext cx="9722955" cy="646331"/>
          </a:xfrm>
          <a:prstGeom prst="rect">
            <a:avLst/>
          </a:prstGeom>
          <a:noFill/>
        </p:spPr>
        <p:txBody>
          <a:bodyPr wrap="square">
            <a:spAutoFit/>
          </a:bodyPr>
          <a:lstStyle/>
          <a:p>
            <a:pPr rtl="0">
              <a:spcBef>
                <a:spcPts val="500"/>
              </a:spcBef>
              <a:spcAft>
                <a:spcPts val="0"/>
              </a:spcAft>
            </a:pPr>
            <a:br>
              <a:rPr lang="en-IN" b="0" dirty="0">
                <a:effectLst/>
              </a:rPr>
            </a:br>
            <a:r>
              <a:rPr lang="en-IN" b="0" dirty="0">
                <a:effectLst/>
              </a:rPr>
              <a:t> </a:t>
            </a:r>
            <a:endParaRPr lang="en-US" dirty="0"/>
          </a:p>
        </p:txBody>
      </p:sp>
      <p:sp>
        <p:nvSpPr>
          <p:cNvPr id="3" name="TextBox 2"/>
          <p:cNvSpPr txBox="1"/>
          <p:nvPr/>
        </p:nvSpPr>
        <p:spPr>
          <a:xfrm>
            <a:off x="298036" y="2398724"/>
            <a:ext cx="12096162" cy="400110"/>
          </a:xfrm>
          <a:prstGeom prst="rect">
            <a:avLst/>
          </a:prstGeom>
          <a:noFill/>
        </p:spPr>
        <p:txBody>
          <a:bodyPr wrap="square" rtlCol="0">
            <a:spAutoFit/>
          </a:bodyPr>
          <a:lstStyle/>
          <a:p>
            <a:r>
              <a:rPr lang="en-US" sz="2000" dirty="0">
                <a:hlinkClick r:id="rId2"/>
              </a:rPr>
              <a:t>https://github.com/Manav-Khandurie/Cloud-Performance-Tuning.git</a:t>
            </a:r>
            <a:endParaRPr lang="en-US" sz="2000" dirty="0"/>
          </a:p>
        </p:txBody>
      </p:sp>
      <p:sp>
        <p:nvSpPr>
          <p:cNvPr id="5" name="TextBox 4">
            <a:extLst>
              <a:ext uri="{FF2B5EF4-FFF2-40B4-BE49-F238E27FC236}">
                <a16:creationId xmlns:a16="http://schemas.microsoft.com/office/drawing/2014/main" id="{6A228BE3-347C-839C-843D-35E833C31B54}"/>
              </a:ext>
            </a:extLst>
          </p:cNvPr>
          <p:cNvSpPr txBox="1"/>
          <p:nvPr/>
        </p:nvSpPr>
        <p:spPr>
          <a:xfrm>
            <a:off x="298036" y="3692602"/>
            <a:ext cx="12096162" cy="400110"/>
          </a:xfrm>
          <a:prstGeom prst="rect">
            <a:avLst/>
          </a:prstGeom>
          <a:noFill/>
        </p:spPr>
        <p:txBody>
          <a:bodyPr wrap="square" rtlCol="0">
            <a:spAutoFit/>
          </a:bodyPr>
          <a:lstStyle/>
          <a:p>
            <a:r>
              <a:rPr lang="en-US" sz="2000" dirty="0">
                <a:hlinkClick r:id="rId3"/>
              </a:rPr>
              <a:t>https://hub.docker.com/r/manavkhandurie/manavcptproject</a:t>
            </a:r>
            <a:endParaRPr lang="en-US" sz="2000" dirty="0"/>
          </a:p>
        </p:txBody>
      </p:sp>
      <p:sp>
        <p:nvSpPr>
          <p:cNvPr id="6" name="TextBox 5">
            <a:extLst>
              <a:ext uri="{FF2B5EF4-FFF2-40B4-BE49-F238E27FC236}">
                <a16:creationId xmlns:a16="http://schemas.microsoft.com/office/drawing/2014/main" id="{9F5978D3-AD77-2EAF-6148-A518BAF29AC2}"/>
              </a:ext>
            </a:extLst>
          </p:cNvPr>
          <p:cNvSpPr txBox="1"/>
          <p:nvPr/>
        </p:nvSpPr>
        <p:spPr>
          <a:xfrm>
            <a:off x="298036" y="1941813"/>
            <a:ext cx="3996020" cy="461665"/>
          </a:xfrm>
          <a:prstGeom prst="rect">
            <a:avLst/>
          </a:prstGeom>
          <a:noFill/>
        </p:spPr>
        <p:txBody>
          <a:bodyPr wrap="square" rtlCol="0">
            <a:spAutoFit/>
          </a:bodyPr>
          <a:lstStyle/>
          <a:p>
            <a:r>
              <a:rPr lang="en-IN" sz="2400" b="1" i="1" u="sng" dirty="0">
                <a:latin typeface="Arial" panose="020B0604020202020204" pitchFamily="34" charset="0"/>
                <a:cs typeface="Arial" panose="020B0604020202020204" pitchFamily="34" charset="0"/>
              </a:rPr>
              <a:t>Code</a:t>
            </a:r>
          </a:p>
        </p:txBody>
      </p:sp>
      <p:sp>
        <p:nvSpPr>
          <p:cNvPr id="7" name="TextBox 6">
            <a:extLst>
              <a:ext uri="{FF2B5EF4-FFF2-40B4-BE49-F238E27FC236}">
                <a16:creationId xmlns:a16="http://schemas.microsoft.com/office/drawing/2014/main" id="{E686C6EA-CE93-1AC4-10E0-6963F80A5DA6}"/>
              </a:ext>
            </a:extLst>
          </p:cNvPr>
          <p:cNvSpPr txBox="1"/>
          <p:nvPr/>
        </p:nvSpPr>
        <p:spPr>
          <a:xfrm>
            <a:off x="298036" y="3203207"/>
            <a:ext cx="3996020" cy="461665"/>
          </a:xfrm>
          <a:prstGeom prst="rect">
            <a:avLst/>
          </a:prstGeom>
          <a:noFill/>
        </p:spPr>
        <p:txBody>
          <a:bodyPr wrap="square" rtlCol="0">
            <a:spAutoFit/>
          </a:bodyPr>
          <a:lstStyle/>
          <a:p>
            <a:r>
              <a:rPr lang="en-IN" sz="2400" b="1" i="1" u="sng" dirty="0">
                <a:latin typeface="Arial" panose="020B0604020202020204" pitchFamily="34" charset="0"/>
                <a:cs typeface="Arial" panose="020B0604020202020204" pitchFamily="34" charset="0"/>
              </a:rPr>
              <a:t>Docker Image</a:t>
            </a:r>
          </a:p>
        </p:txBody>
      </p:sp>
    </p:spTree>
    <p:extLst>
      <p:ext uri="{BB962C8B-B14F-4D97-AF65-F5344CB8AC3E}">
        <p14:creationId xmlns:p14="http://schemas.microsoft.com/office/powerpoint/2010/main" val="55835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54319" y="609352"/>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5929608" cy="1938992"/>
          </a:xfrm>
          <a:prstGeom prst="rect">
            <a:avLst/>
          </a:prstGeom>
          <a:noFill/>
        </p:spPr>
        <p:txBody>
          <a:bodyPr wrap="square" rtlCol="0">
            <a:sp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a:t>
            </a:r>
          </a:p>
          <a:p>
            <a:pPr marL="457200" indent="-457200">
              <a:buFont typeface="+mj-lt"/>
              <a:buAutoNum type="arabicPeriod"/>
            </a:pPr>
            <a:r>
              <a:rPr lang="en-US" sz="20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2000" dirty="0">
                <a:latin typeface="Arial" panose="020B0604020202020204" pitchFamily="34" charset="0"/>
                <a:cs typeface="Arial" panose="020B0604020202020204" pitchFamily="34" charset="0"/>
              </a:rPr>
              <a:t>Methodology</a:t>
            </a:r>
          </a:p>
          <a:p>
            <a:pPr marL="457200" indent="-457200">
              <a:buFont typeface="+mj-lt"/>
              <a:buAutoNum type="arabicPeriod"/>
            </a:pPr>
            <a:r>
              <a:rPr lang="en-US" sz="2000" dirty="0">
                <a:latin typeface="Arial" panose="020B0604020202020204" pitchFamily="34" charset="0"/>
                <a:cs typeface="Arial" panose="020B0604020202020204" pitchFamily="34" charset="0"/>
              </a:rPr>
              <a:t>Implementation</a:t>
            </a:r>
          </a:p>
          <a:p>
            <a:pPr marL="457200" indent="-457200">
              <a:buFont typeface="+mj-lt"/>
              <a:buAutoNum type="arabicPeriod"/>
            </a:pPr>
            <a:r>
              <a:rPr lang="en-US" sz="2000" dirty="0">
                <a:latin typeface="Arial" panose="020B0604020202020204" pitchFamily="34" charset="0"/>
                <a:cs typeface="Arial" panose="020B0604020202020204" pitchFamily="34" charset="0"/>
              </a:rPr>
              <a:t>Source code</a:t>
            </a: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 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325927" y="1733797"/>
            <a:ext cx="11661941" cy="4893647"/>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Söhne"/>
              </a:rPr>
              <a:t>In this web application, users would be able to:</a:t>
            </a:r>
            <a:endParaRPr lang="en-US" sz="2400" b="0" dirty="0">
              <a:effectLst/>
              <a:latin typeface="Söhne"/>
            </a:endParaRPr>
          </a:p>
          <a:p>
            <a:pPr rtl="0" fontAlgn="base">
              <a:spcBef>
                <a:spcPts val="0"/>
              </a:spcBef>
              <a:spcAft>
                <a:spcPts val="0"/>
              </a:spcAft>
              <a:buFont typeface="Arial" panose="020B0604020202020204" pitchFamily="34" charset="0"/>
              <a:buChar char="•"/>
            </a:pPr>
            <a:r>
              <a:rPr lang="en-US" sz="2400" b="1" i="0" u="sng" strike="noStrike" dirty="0">
                <a:solidFill>
                  <a:srgbClr val="000000"/>
                </a:solidFill>
                <a:effectLst/>
                <a:latin typeface="Söhne"/>
              </a:rPr>
              <a:t>Movie Discovery</a:t>
            </a:r>
            <a:r>
              <a:rPr lang="en-US" sz="2400" b="1" i="0" u="none" strike="noStrike" dirty="0">
                <a:solidFill>
                  <a:srgbClr val="000000"/>
                </a:solidFill>
                <a:effectLst/>
                <a:latin typeface="Söhne"/>
              </a:rPr>
              <a:t>: </a:t>
            </a:r>
            <a:r>
              <a:rPr lang="en-US" sz="2400" b="0" i="0" u="none" strike="noStrike" dirty="0">
                <a:solidFill>
                  <a:srgbClr val="000000"/>
                </a:solidFill>
                <a:effectLst/>
                <a:latin typeface="Söhne"/>
              </a:rPr>
              <a:t>Allow users to easily discover new and upcoming movies based on </a:t>
            </a:r>
            <a:r>
              <a:rPr lang="en-US" sz="2400" b="0" i="0" u="none" strike="noStrike" dirty="0" err="1">
                <a:solidFill>
                  <a:srgbClr val="000000"/>
                </a:solidFill>
                <a:effectLst/>
                <a:latin typeface="Söhne"/>
              </a:rPr>
              <a:t>genere</a:t>
            </a:r>
            <a:endParaRPr lang="en-US" sz="2400" b="0" i="0" u="none" strike="noStrike" dirty="0">
              <a:solidFill>
                <a:srgbClr val="000000"/>
              </a:solidFill>
              <a:effectLst/>
              <a:latin typeface="Söhne"/>
            </a:endParaRPr>
          </a:p>
          <a:p>
            <a:pPr rtl="0" fontAlgn="base">
              <a:spcBef>
                <a:spcPts val="0"/>
              </a:spcBef>
              <a:spcAft>
                <a:spcPts val="0"/>
              </a:spcAft>
            </a:pPr>
            <a:endParaRPr lang="en-US" sz="2400" b="0" i="0" u="none" strike="noStrike" dirty="0">
              <a:solidFill>
                <a:srgbClr val="000000"/>
              </a:solidFill>
              <a:effectLst/>
              <a:latin typeface="Söhne"/>
            </a:endParaRPr>
          </a:p>
          <a:p>
            <a:pPr rtl="0" fontAlgn="base">
              <a:spcBef>
                <a:spcPts val="0"/>
              </a:spcBef>
              <a:spcAft>
                <a:spcPts val="0"/>
              </a:spcAft>
              <a:buFont typeface="Arial" panose="020B0604020202020204" pitchFamily="34" charset="0"/>
              <a:buChar char="•"/>
            </a:pPr>
            <a:r>
              <a:rPr lang="en-US" sz="2400" b="1" i="0" u="sng" strike="noStrike" dirty="0">
                <a:solidFill>
                  <a:srgbClr val="000000"/>
                </a:solidFill>
                <a:effectLst/>
                <a:latin typeface="Söhne"/>
              </a:rPr>
              <a:t>Watch Trailers</a:t>
            </a:r>
            <a:r>
              <a:rPr lang="en-US" sz="2400" b="0" i="0" u="none" strike="noStrike" dirty="0">
                <a:solidFill>
                  <a:srgbClr val="000000"/>
                </a:solidFill>
                <a:effectLst/>
                <a:latin typeface="Söhne"/>
              </a:rPr>
              <a:t>: Enable users to watch high-quality movie trailers for the movies they are interested in</a:t>
            </a:r>
          </a:p>
          <a:p>
            <a:pPr rtl="0" fontAlgn="base">
              <a:spcBef>
                <a:spcPts val="0"/>
              </a:spcBef>
              <a:spcAft>
                <a:spcPts val="0"/>
              </a:spcAft>
            </a:pPr>
            <a:endParaRPr lang="en-US" sz="2400" b="0" i="0" u="none" strike="noStrike" dirty="0">
              <a:solidFill>
                <a:srgbClr val="000000"/>
              </a:solidFill>
              <a:effectLst/>
              <a:latin typeface="Söhne"/>
            </a:endParaRPr>
          </a:p>
          <a:p>
            <a:pPr rtl="0" fontAlgn="base">
              <a:spcBef>
                <a:spcPts val="0"/>
              </a:spcBef>
              <a:spcAft>
                <a:spcPts val="0"/>
              </a:spcAft>
              <a:buFont typeface="Arial" panose="020B0604020202020204" pitchFamily="34" charset="0"/>
              <a:buChar char="•"/>
            </a:pPr>
            <a:r>
              <a:rPr lang="en-US" sz="2400" b="1" i="0" u="sng" strike="noStrike" dirty="0">
                <a:solidFill>
                  <a:srgbClr val="000000"/>
                </a:solidFill>
                <a:effectLst/>
                <a:latin typeface="Söhne"/>
              </a:rPr>
              <a:t>Movie Information</a:t>
            </a:r>
            <a:r>
              <a:rPr lang="en-US" sz="2400" b="0" i="0" u="none" strike="noStrike" dirty="0">
                <a:solidFill>
                  <a:srgbClr val="000000"/>
                </a:solidFill>
                <a:effectLst/>
                <a:latin typeface="Söhne"/>
              </a:rPr>
              <a:t>: Display detailed information about each movie, release date, and genre.</a:t>
            </a:r>
          </a:p>
          <a:p>
            <a:pPr rtl="0" fontAlgn="base">
              <a:spcBef>
                <a:spcPts val="0"/>
              </a:spcBef>
              <a:spcAft>
                <a:spcPts val="0"/>
              </a:spcAft>
            </a:pPr>
            <a:endParaRPr lang="en-US" sz="2400" b="0" i="0" u="none" strike="noStrike" dirty="0">
              <a:solidFill>
                <a:srgbClr val="000000"/>
              </a:solidFill>
              <a:effectLst/>
              <a:latin typeface="Söhne"/>
            </a:endParaRPr>
          </a:p>
          <a:p>
            <a:pPr rtl="0" fontAlgn="base">
              <a:spcBef>
                <a:spcPts val="0"/>
              </a:spcBef>
              <a:spcAft>
                <a:spcPts val="0"/>
              </a:spcAft>
              <a:buFont typeface="Arial" panose="020B0604020202020204" pitchFamily="34" charset="0"/>
              <a:buChar char="•"/>
            </a:pPr>
            <a:r>
              <a:rPr lang="en-US" sz="2400" b="1" i="0" u="sng" strike="noStrike" dirty="0">
                <a:solidFill>
                  <a:srgbClr val="000000"/>
                </a:solidFill>
                <a:effectLst/>
                <a:latin typeface="Söhne"/>
              </a:rPr>
              <a:t>Custom Playlists </a:t>
            </a:r>
            <a:r>
              <a:rPr lang="en-US" sz="2400" b="0" i="0" u="sng" strike="noStrike" dirty="0">
                <a:solidFill>
                  <a:srgbClr val="000000"/>
                </a:solidFill>
                <a:effectLst/>
                <a:latin typeface="Söhne"/>
              </a:rPr>
              <a:t>:</a:t>
            </a:r>
            <a:r>
              <a:rPr lang="en-US" sz="2400" b="0" i="0" u="none" strike="noStrike" dirty="0">
                <a:solidFill>
                  <a:srgbClr val="000000"/>
                </a:solidFill>
                <a:effectLst/>
                <a:latin typeface="Söhne"/>
              </a:rPr>
              <a:t> Users would be able to create custom playlist according to their preferences</a:t>
            </a:r>
          </a:p>
          <a:p>
            <a:pPr rtl="0" fontAlgn="base">
              <a:spcBef>
                <a:spcPts val="0"/>
              </a:spcBef>
              <a:spcAft>
                <a:spcPts val="0"/>
              </a:spcAft>
            </a:pPr>
            <a:endParaRPr lang="en-US" sz="2400" b="0" i="0" u="none" strike="noStrike" dirty="0">
              <a:solidFill>
                <a:srgbClr val="000000"/>
              </a:solidFill>
              <a:effectLst/>
              <a:latin typeface="Söhne"/>
            </a:endParaRPr>
          </a:p>
          <a:p>
            <a:pPr rtl="0" fontAlgn="base">
              <a:spcBef>
                <a:spcPts val="0"/>
              </a:spcBef>
              <a:spcAft>
                <a:spcPts val="0"/>
              </a:spcAft>
              <a:buFont typeface="Arial" panose="020B0604020202020204" pitchFamily="34" charset="0"/>
              <a:buChar char="•"/>
            </a:pPr>
            <a:r>
              <a:rPr lang="en-US" sz="2400" b="1" u="sng" dirty="0">
                <a:solidFill>
                  <a:srgbClr val="000000"/>
                </a:solidFill>
                <a:latin typeface="Söhne"/>
              </a:rPr>
              <a:t>Cast Information </a:t>
            </a:r>
            <a:r>
              <a:rPr lang="en-US" sz="2400" dirty="0">
                <a:solidFill>
                  <a:srgbClr val="000000"/>
                </a:solidFill>
                <a:latin typeface="Söhne"/>
              </a:rPr>
              <a:t>: Users would be able to fetch and view general cast details of the movie</a:t>
            </a:r>
            <a:endParaRPr lang="en-US" sz="2400" b="0" i="0" u="sng" strike="noStrike" dirty="0">
              <a:solidFill>
                <a:srgbClr val="000000"/>
              </a:solidFill>
              <a:effectLst/>
              <a:latin typeface="Söhne"/>
            </a:endParaRPr>
          </a:p>
        </p:txBody>
      </p:sp>
      <p:pic>
        <p:nvPicPr>
          <p:cNvPr id="4" name="Picture 3">
            <a:extLst>
              <a:ext uri="{FF2B5EF4-FFF2-40B4-BE49-F238E27FC236}">
                <a16:creationId xmlns:a16="http://schemas.microsoft.com/office/drawing/2014/main" id="{800174EF-6D24-3642-3377-7FB811CA7500}"/>
              </a:ext>
            </a:extLst>
          </p:cNvPr>
          <p:cNvPicPr>
            <a:picLocks noChangeAspect="1"/>
          </p:cNvPicPr>
          <p:nvPr/>
        </p:nvPicPr>
        <p:blipFill>
          <a:blip r:embed="rId2"/>
          <a:stretch>
            <a:fillRect/>
          </a:stretch>
        </p:blipFill>
        <p:spPr>
          <a:xfrm>
            <a:off x="8738794" y="152793"/>
            <a:ext cx="1831334" cy="1836507"/>
          </a:xfrm>
          <a:prstGeom prst="rect">
            <a:avLst/>
          </a:prstGeom>
        </p:spPr>
      </p:pic>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 Objectives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22846" y="1107150"/>
            <a:ext cx="9901002" cy="5109091"/>
          </a:xfrm>
          <a:prstGeom prst="rect">
            <a:avLst/>
          </a:prstGeom>
          <a:noFill/>
        </p:spPr>
        <p:txBody>
          <a:bodyPr wrap="square" rtlCol="0">
            <a:spAutoFit/>
          </a:bodyPr>
          <a:lstStyle/>
          <a:p>
            <a:pPr algn="l"/>
            <a:r>
              <a:rPr lang="en-US" b="0" i="0" dirty="0">
                <a:effectLst/>
                <a:latin typeface="Söhne"/>
              </a:rPr>
              <a:t>The objectives of a movie discovery web application can vary depending on the project's goals and the specific needs of the target audience. However, here are some common objectives that such an application might aim to achieve:</a:t>
            </a:r>
          </a:p>
          <a:p>
            <a:pPr algn="l"/>
            <a:endParaRPr lang="en-US" b="0" i="0" dirty="0">
              <a:effectLst/>
              <a:latin typeface="Söhne"/>
            </a:endParaRPr>
          </a:p>
          <a:p>
            <a:pPr marL="342900" indent="-342900">
              <a:buFont typeface="+mj-lt"/>
              <a:buAutoNum type="arabicPeriod"/>
            </a:pPr>
            <a:r>
              <a:rPr lang="en-US" b="1" i="0" dirty="0">
                <a:effectLst/>
                <a:latin typeface="Söhne"/>
              </a:rPr>
              <a:t>Enhance Movie Discovery:</a:t>
            </a:r>
            <a:endParaRPr lang="en-US" b="0" i="0" dirty="0">
              <a:effectLst/>
              <a:latin typeface="Söhne"/>
            </a:endParaRPr>
          </a:p>
          <a:p>
            <a:pPr marL="800100" lvl="1" indent="-342900" algn="l">
              <a:buFont typeface="Arial" panose="020B0604020202020204" pitchFamily="34" charset="0"/>
              <a:buChar char="•"/>
            </a:pPr>
            <a:r>
              <a:rPr lang="en-US" b="0" i="0" dirty="0">
                <a:effectLst/>
                <a:latin typeface="Söhne"/>
              </a:rPr>
              <a:t>Help users discover new and exciting movies they might not have otherwise come across.</a:t>
            </a:r>
          </a:p>
          <a:p>
            <a:pPr marL="342900" indent="-342900" algn="l">
              <a:buFont typeface="+mj-lt"/>
              <a:buAutoNum type="arabicPeriod"/>
            </a:pPr>
            <a:r>
              <a:rPr lang="en-US" b="1" i="0" dirty="0">
                <a:effectLst/>
                <a:latin typeface="Söhne"/>
              </a:rPr>
              <a:t>User Engagement:</a:t>
            </a:r>
            <a:endParaRPr lang="en-US" b="0" i="0" dirty="0">
              <a:effectLst/>
              <a:latin typeface="Söhne"/>
            </a:endParaRPr>
          </a:p>
          <a:p>
            <a:pPr marL="800100" lvl="1" indent="-342900" algn="l">
              <a:buFont typeface="Arial" panose="020B0604020202020204" pitchFamily="34" charset="0"/>
              <a:buChar char="•"/>
            </a:pPr>
            <a:r>
              <a:rPr lang="en-US" b="0" i="0" dirty="0">
                <a:effectLst/>
                <a:latin typeface="Söhne"/>
              </a:rPr>
              <a:t>Encourage users to spend more time on the platform by providing engaging content such as movie trailers and user-generated reviews.</a:t>
            </a:r>
          </a:p>
          <a:p>
            <a:pPr marL="342900" indent="-342900" algn="l">
              <a:buFont typeface="+mj-lt"/>
              <a:buAutoNum type="arabicPeriod"/>
            </a:pPr>
            <a:r>
              <a:rPr lang="en-US" b="1" i="0" dirty="0">
                <a:effectLst/>
                <a:latin typeface="Söhne"/>
              </a:rPr>
              <a:t>Customization and Personalization:</a:t>
            </a:r>
            <a:endParaRPr lang="en-US" b="0" i="0" dirty="0">
              <a:effectLst/>
              <a:latin typeface="Söhne"/>
            </a:endParaRPr>
          </a:p>
          <a:p>
            <a:pPr marL="800100" lvl="1" indent="-342900" algn="l">
              <a:buFont typeface="Arial" panose="020B0604020202020204" pitchFamily="34" charset="0"/>
              <a:buChar char="•"/>
            </a:pPr>
            <a:r>
              <a:rPr lang="en-US" b="0" i="0" dirty="0">
                <a:effectLst/>
                <a:latin typeface="Söhne"/>
              </a:rPr>
              <a:t>Enable users to create custom playlists and receive personalized movie recommendations.</a:t>
            </a:r>
          </a:p>
          <a:p>
            <a:pPr marL="342900" indent="-342900" algn="l">
              <a:buFont typeface="+mj-lt"/>
              <a:buAutoNum type="arabicPeriod"/>
            </a:pPr>
            <a:r>
              <a:rPr lang="en-US" b="1" i="0" dirty="0">
                <a:effectLst/>
                <a:latin typeface="Söhne"/>
              </a:rPr>
              <a:t>Convenience:</a:t>
            </a:r>
            <a:endParaRPr lang="en-US" b="0" i="0" dirty="0">
              <a:effectLst/>
              <a:latin typeface="Söhne"/>
            </a:endParaRPr>
          </a:p>
          <a:p>
            <a:pPr marL="800100" lvl="1" indent="-342900" algn="l">
              <a:buFont typeface="Arial" panose="020B0604020202020204" pitchFamily="34" charset="0"/>
              <a:buChar char="•"/>
            </a:pPr>
            <a:r>
              <a:rPr lang="en-US" b="0" i="0" dirty="0">
                <a:effectLst/>
                <a:latin typeface="Söhne"/>
              </a:rPr>
              <a:t>Make it easy for users to find information about movies, watch trailers, and build playlists in one place.</a:t>
            </a:r>
          </a:p>
          <a:p>
            <a:pPr marL="342900" indent="-342900" algn="l">
              <a:buFont typeface="+mj-lt"/>
              <a:buAutoNum type="arabicPeriod"/>
            </a:pPr>
            <a:r>
              <a:rPr lang="en-US" b="1" i="0" dirty="0">
                <a:effectLst/>
                <a:latin typeface="Söhne"/>
              </a:rPr>
              <a:t>User Interactivity:</a:t>
            </a:r>
            <a:endParaRPr lang="en-US" b="0" i="0" dirty="0">
              <a:effectLst/>
              <a:latin typeface="Söhne"/>
            </a:endParaRPr>
          </a:p>
          <a:p>
            <a:pPr marL="800100" lvl="1" indent="-342900" algn="l">
              <a:buFont typeface="Arial" panose="020B0604020202020204" pitchFamily="34" charset="0"/>
              <a:buChar char="•"/>
            </a:pPr>
            <a:r>
              <a:rPr lang="en-US" b="0" i="0" dirty="0">
                <a:effectLst/>
                <a:latin typeface="Söhne"/>
              </a:rPr>
              <a:t>Foster a sense of community by allowing users to rate, review, and share their movie experiences with others.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80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2.1. Functional Requirements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22846" y="1107150"/>
            <a:ext cx="9901002" cy="5301451"/>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effectLst/>
              <a:latin typeface="Söhne"/>
            </a:endParaRPr>
          </a:p>
          <a:p>
            <a:pPr algn="l">
              <a:buFont typeface="+mj-lt"/>
              <a:buAutoNum type="arabicPeriod"/>
            </a:pPr>
            <a:r>
              <a:rPr lang="en-US" b="1" i="0" dirty="0">
                <a:effectLst/>
                <a:latin typeface="Söhne"/>
              </a:rPr>
              <a:t>User Registration and Authentication: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Users must be able to create accounts.</a:t>
            </a:r>
          </a:p>
          <a:p>
            <a:pPr marL="742950" lvl="1" indent="-285750" algn="l">
              <a:buFont typeface="Arial" panose="020B0604020202020204" pitchFamily="34" charset="0"/>
              <a:buChar char="•"/>
            </a:pPr>
            <a:r>
              <a:rPr lang="en-US" b="0" i="0" dirty="0">
                <a:effectLst/>
                <a:latin typeface="Söhne"/>
              </a:rPr>
              <a:t>Users should log in securely with username and password.</a:t>
            </a:r>
          </a:p>
          <a:p>
            <a:pPr algn="l">
              <a:buFont typeface="+mj-lt"/>
              <a:buAutoNum type="arabicPeriod"/>
            </a:pPr>
            <a:r>
              <a:rPr lang="en-US" b="1" i="0" dirty="0">
                <a:effectLst/>
                <a:latin typeface="Söhne"/>
              </a:rPr>
              <a:t>Movie Discovery: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Users can discover movies by title, genre, release date, or other criteria.</a:t>
            </a:r>
          </a:p>
          <a:p>
            <a:pPr marL="742950" lvl="1" indent="-285750" algn="l">
              <a:buFont typeface="Arial" panose="020B0604020202020204" pitchFamily="34" charset="0"/>
              <a:buChar char="•"/>
            </a:pPr>
            <a:r>
              <a:rPr lang="en-US" b="0" i="0" dirty="0">
                <a:effectLst/>
                <a:latin typeface="Söhne"/>
              </a:rPr>
              <a:t>The system should provide a list of matching movies.</a:t>
            </a:r>
          </a:p>
          <a:p>
            <a:pPr marL="742950" lvl="1" indent="-285750" algn="l">
              <a:buFont typeface="Arial" panose="020B0604020202020204" pitchFamily="34" charset="0"/>
              <a:buChar char="•"/>
            </a:pPr>
            <a:r>
              <a:rPr lang="en-US" b="0" i="0" dirty="0">
                <a:effectLst/>
                <a:latin typeface="Söhne"/>
              </a:rPr>
              <a:t>Users can view movie details, including title, genre, release date, and a brief description.</a:t>
            </a:r>
          </a:p>
          <a:p>
            <a:pPr algn="l">
              <a:buFont typeface="+mj-lt"/>
              <a:buAutoNum type="arabicPeriod"/>
            </a:pPr>
            <a:r>
              <a:rPr lang="en-US" b="1" i="0" dirty="0">
                <a:effectLst/>
                <a:latin typeface="Söhne"/>
              </a:rPr>
              <a:t>Movie Trailers: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Users can watch high-quality trailers for movies.</a:t>
            </a:r>
          </a:p>
          <a:p>
            <a:pPr marL="742950" lvl="1" indent="-285750" algn="l">
              <a:buFont typeface="Arial" panose="020B0604020202020204" pitchFamily="34" charset="0"/>
              <a:buChar char="•"/>
            </a:pPr>
            <a:r>
              <a:rPr lang="en-US" b="0" i="0" dirty="0">
                <a:effectLst/>
                <a:latin typeface="Söhne"/>
              </a:rPr>
              <a:t>The system should provide an option to play trailers in high resolution.</a:t>
            </a:r>
          </a:p>
          <a:p>
            <a:pPr algn="l">
              <a:buFont typeface="+mj-lt"/>
              <a:buAutoNum type="arabicPeriod"/>
            </a:pPr>
            <a:r>
              <a:rPr lang="en-US" b="1" i="0" dirty="0">
                <a:effectLst/>
                <a:latin typeface="Söhne"/>
              </a:rPr>
              <a:t>Custom Playlists: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Users can create, edit, and delete custom playlists.</a:t>
            </a:r>
          </a:p>
          <a:p>
            <a:pPr marL="742950" lvl="1" indent="-285750" algn="l">
              <a:buFont typeface="Arial" panose="020B0604020202020204" pitchFamily="34" charset="0"/>
              <a:buChar char="•"/>
            </a:pPr>
            <a:r>
              <a:rPr lang="en-US" b="0" i="0" dirty="0">
                <a:effectLst/>
                <a:latin typeface="Söhne"/>
              </a:rPr>
              <a:t>Users can add or remove movies from their playlists.</a:t>
            </a:r>
          </a:p>
          <a:p>
            <a:pPr algn="l">
              <a:buFont typeface="+mj-lt"/>
              <a:buAutoNum type="arabicPeriod"/>
            </a:pPr>
            <a:r>
              <a:rPr lang="en-US" b="1" i="0" dirty="0">
                <a:effectLst/>
                <a:latin typeface="Söhne"/>
              </a:rPr>
              <a:t>Recommendations: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system can provide movie recommendations based on user preferences and viewing history.</a:t>
            </a:r>
          </a:p>
          <a:p>
            <a:pPr lvl="0" eaLnBrk="0" fontAlgn="base" hangingPunct="0">
              <a:lnSpc>
                <a:spcPct val="150000"/>
              </a:lnSpc>
              <a:spcBef>
                <a:spcPct val="0"/>
              </a:spcBef>
              <a:spcAft>
                <a:spcPct val="0"/>
              </a:spcAft>
            </a:pPr>
            <a:endPar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6804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2.2. Non-Functional </a:t>
            </a:r>
            <a:r>
              <a:rPr lang="en-US" sz="3200" b="1" dirty="0" err="1">
                <a:solidFill>
                  <a:srgbClr val="46B0FA"/>
                </a:solidFill>
                <a:latin typeface="Arial" panose="020B0604020202020204" pitchFamily="34" charset="0"/>
                <a:cs typeface="Arial" panose="020B0604020202020204" pitchFamily="34" charset="0"/>
              </a:rPr>
              <a:t>Requirments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22846" y="1107150"/>
            <a:ext cx="9901002" cy="3970318"/>
          </a:xfrm>
          <a:prstGeom prst="rect">
            <a:avLst/>
          </a:prstGeom>
          <a:noFill/>
        </p:spPr>
        <p:txBody>
          <a:bodyPr wrap="square" rtlCol="0">
            <a:spAutoFit/>
          </a:bodyPr>
          <a:lstStyle/>
          <a:p>
            <a:pPr algn="l">
              <a:buFont typeface="+mj-lt"/>
              <a:buAutoNum type="arabicPeriod"/>
            </a:pPr>
            <a:r>
              <a:rPr lang="en-US" b="1" i="0" dirty="0">
                <a:effectLst/>
                <a:latin typeface="Söhne"/>
              </a:rPr>
              <a:t>Performance: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application should provide quick responses to user actions (e.g., searching, loading movie details, playing trailers).</a:t>
            </a:r>
          </a:p>
          <a:p>
            <a:pPr algn="l">
              <a:buFont typeface="+mj-lt"/>
              <a:buAutoNum type="arabicPeriod"/>
            </a:pPr>
            <a:r>
              <a:rPr lang="en-US" b="1" i="0" dirty="0">
                <a:effectLst/>
                <a:latin typeface="Söhne"/>
              </a:rPr>
              <a:t>Scalability: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system must be scalable to handle a growing user base and increasing data.</a:t>
            </a:r>
          </a:p>
          <a:p>
            <a:pPr algn="l">
              <a:buFont typeface="+mj-lt"/>
              <a:buAutoNum type="arabicPeriod"/>
            </a:pPr>
            <a:r>
              <a:rPr lang="en-US" b="1" i="0" dirty="0">
                <a:effectLst/>
                <a:latin typeface="Söhne"/>
              </a:rPr>
              <a:t>Security: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User data and passwords must be securely stored and transmitted.</a:t>
            </a:r>
          </a:p>
          <a:p>
            <a:pPr marL="742950" lvl="1" indent="-285750" algn="l">
              <a:buFont typeface="Arial" panose="020B0604020202020204" pitchFamily="34" charset="0"/>
              <a:buChar char="•"/>
            </a:pPr>
            <a:r>
              <a:rPr lang="en-US" b="0" i="0" dirty="0">
                <a:effectLst/>
                <a:latin typeface="Söhne"/>
              </a:rPr>
              <a:t>Access controls and authorization should be in place to protect user information.</a:t>
            </a:r>
          </a:p>
          <a:p>
            <a:pPr algn="l">
              <a:buFont typeface="+mj-lt"/>
              <a:buAutoNum type="arabicPeriod"/>
            </a:pPr>
            <a:r>
              <a:rPr lang="en-US" b="1" i="0" dirty="0">
                <a:effectLst/>
                <a:latin typeface="Söhne"/>
              </a:rPr>
              <a:t>Usability: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user interface should be intuitive and user-friendly.</a:t>
            </a:r>
          </a:p>
          <a:p>
            <a:pPr marL="742950" lvl="1" indent="-285750" algn="l">
              <a:buFont typeface="Arial" panose="020B0604020202020204" pitchFamily="34" charset="0"/>
              <a:buChar char="•"/>
            </a:pPr>
            <a:r>
              <a:rPr lang="en-US" b="0" i="0" dirty="0">
                <a:effectLst/>
                <a:latin typeface="Söhne"/>
              </a:rPr>
              <a:t>The application must be accessible to users with disabilities.</a:t>
            </a:r>
          </a:p>
          <a:p>
            <a:pPr algn="l">
              <a:buFont typeface="+mj-lt"/>
              <a:buAutoNum type="arabicPeriod"/>
            </a:pPr>
            <a:r>
              <a:rPr lang="en-US" b="1" i="0" dirty="0">
                <a:effectLst/>
                <a:latin typeface="Söhne"/>
              </a:rPr>
              <a:t>Reliability: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system should be available 24/7 with minimal downtime.</a:t>
            </a:r>
          </a:p>
          <a:p>
            <a:pPr marL="742950" lvl="1" indent="-285750" algn="l">
              <a:buFont typeface="Arial" panose="020B0604020202020204" pitchFamily="34" charset="0"/>
              <a:buChar char="•"/>
            </a:pPr>
            <a:r>
              <a:rPr lang="en-US" b="0" i="0" dirty="0">
                <a:effectLst/>
                <a:latin typeface="Söhne"/>
              </a:rPr>
              <a:t>Regular backups and data recovery procedures should be in place.</a:t>
            </a:r>
          </a:p>
        </p:txBody>
      </p:sp>
    </p:spTree>
    <p:extLst>
      <p:ext uri="{BB962C8B-B14F-4D97-AF65-F5344CB8AC3E}">
        <p14:creationId xmlns:p14="http://schemas.microsoft.com/office/powerpoint/2010/main" val="401344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3. Technology Stack</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551676" y="1570494"/>
            <a:ext cx="10136115" cy="4385816"/>
          </a:xfrm>
          <a:prstGeom prst="rect">
            <a:avLst/>
          </a:prstGeom>
          <a:noFill/>
        </p:spPr>
        <p:txBody>
          <a:bodyPr wrap="square">
            <a:spAutoFit/>
          </a:bodyPr>
          <a:lstStyle/>
          <a:p>
            <a:pPr algn="l"/>
            <a:endParaRPr lang="en-IN" b="0" i="0" dirty="0">
              <a:solidFill>
                <a:srgbClr val="1F2328"/>
              </a:solidFill>
              <a:effectLst/>
              <a:latin typeface="Söhne"/>
            </a:endParaRPr>
          </a:p>
          <a:p>
            <a:pPr marR="381000" algn="just" rtl="0">
              <a:spcBef>
                <a:spcPts val="600"/>
              </a:spcBef>
              <a:spcAft>
                <a:spcPts val="0"/>
              </a:spcAft>
            </a:pPr>
            <a:r>
              <a:rPr lang="en-US" b="1" u="sng" dirty="0">
                <a:latin typeface="Söhne"/>
                <a:cs typeface="Times New Roman" panose="02020603050405020304" pitchFamily="18" charset="0"/>
              </a:rPr>
              <a:t>1.Development</a:t>
            </a:r>
          </a:p>
          <a:p>
            <a:pPr marL="285750" marR="381000" indent="-285750" algn="just">
              <a:spcBef>
                <a:spcPts val="600"/>
              </a:spcBef>
              <a:buFont typeface="Arial" pitchFamily="34" charset="0"/>
              <a:buChar char="•"/>
            </a:pPr>
            <a:r>
              <a:rPr lang="en-US" dirty="0">
                <a:latin typeface="Söhne"/>
                <a:cs typeface="Times New Roman" panose="02020603050405020304" pitchFamily="18" charset="0"/>
              </a:rPr>
              <a:t>React.js , SCSS , React-Router-Dom </a:t>
            </a:r>
            <a:endParaRPr lang="en-US" dirty="0">
              <a:latin typeface="Söhne"/>
            </a:endParaRPr>
          </a:p>
          <a:p>
            <a:pPr marL="285750" marR="381000" indent="-285750" algn="just">
              <a:spcBef>
                <a:spcPts val="600"/>
              </a:spcBef>
              <a:buFont typeface="Arial" pitchFamily="34" charset="0"/>
              <a:buChar char="•"/>
            </a:pPr>
            <a:r>
              <a:rPr lang="en-US" dirty="0">
                <a:latin typeface="Söhne"/>
                <a:cs typeface="Times New Roman" panose="02020603050405020304" pitchFamily="18" charset="0"/>
              </a:rPr>
              <a:t>HTML, CSS, SCSS </a:t>
            </a:r>
          </a:p>
          <a:p>
            <a:pPr marR="381000" algn="just">
              <a:spcBef>
                <a:spcPts val="600"/>
              </a:spcBef>
            </a:pPr>
            <a:r>
              <a:rPr lang="en-US" b="1" u="sng" dirty="0">
                <a:latin typeface="Söhne"/>
                <a:cs typeface="Times New Roman" panose="02020603050405020304" pitchFamily="18" charset="0"/>
              </a:rPr>
              <a:t>2.VERSION CONTROL</a:t>
            </a:r>
          </a:p>
          <a:p>
            <a:pPr marL="285750" marR="381000" indent="-285750" algn="just">
              <a:spcBef>
                <a:spcPts val="600"/>
              </a:spcBef>
              <a:buFont typeface="Arial" pitchFamily="34" charset="0"/>
              <a:buChar char="•"/>
            </a:pPr>
            <a:r>
              <a:rPr lang="en-US" dirty="0">
                <a:latin typeface="Söhne"/>
                <a:cs typeface="Times New Roman" panose="02020603050405020304" pitchFamily="18" charset="0"/>
              </a:rPr>
              <a:t>Git/GitHub</a:t>
            </a:r>
          </a:p>
          <a:p>
            <a:pPr marR="381000" algn="just">
              <a:spcBef>
                <a:spcPts val="600"/>
              </a:spcBef>
            </a:pPr>
            <a:r>
              <a:rPr lang="en-US" b="1" u="sng" dirty="0">
                <a:latin typeface="Söhne"/>
                <a:cs typeface="Times New Roman" panose="02020603050405020304" pitchFamily="18" charset="0"/>
              </a:rPr>
              <a:t>3.Deployment</a:t>
            </a:r>
          </a:p>
          <a:p>
            <a:pPr marL="285750" marR="381000" indent="-285750" algn="just">
              <a:spcBef>
                <a:spcPts val="600"/>
              </a:spcBef>
              <a:buFont typeface="Arial" pitchFamily="34" charset="0"/>
              <a:buChar char="•"/>
            </a:pPr>
            <a:r>
              <a:rPr lang="en-US" dirty="0">
                <a:latin typeface="Söhne"/>
                <a:cs typeface="Times New Roman" panose="02020603050405020304" pitchFamily="18" charset="0"/>
              </a:rPr>
              <a:t>Microsoft Azure</a:t>
            </a:r>
          </a:p>
          <a:p>
            <a:pPr marR="381000" algn="just">
              <a:spcBef>
                <a:spcPts val="600"/>
              </a:spcBef>
            </a:pPr>
            <a:endParaRPr lang="en-US" dirty="0">
              <a:latin typeface="Söhne"/>
              <a:cs typeface="Times New Roman" panose="02020603050405020304" pitchFamily="18" charset="0"/>
            </a:endParaRPr>
          </a:p>
          <a:p>
            <a:r>
              <a:rPr lang="en-US" dirty="0">
                <a:latin typeface="Söhne"/>
              </a:rPr>
              <a:t>  Some of the common Azure requirements would be:</a:t>
            </a:r>
          </a:p>
          <a:p>
            <a:pPr marL="285750" indent="-285750">
              <a:buFont typeface="Arial" pitchFamily="34" charset="0"/>
              <a:buChar char="•"/>
            </a:pPr>
            <a:r>
              <a:rPr lang="en-US" dirty="0">
                <a:latin typeface="Söhne"/>
              </a:rPr>
              <a:t>Virtual Machine: - Virtual servers to host the application</a:t>
            </a:r>
          </a:p>
          <a:p>
            <a:pPr marL="285750" indent="-285750">
              <a:buFont typeface="Arial" pitchFamily="34" charset="0"/>
              <a:buChar char="•"/>
            </a:pPr>
            <a:r>
              <a:rPr lang="en-US" dirty="0">
                <a:latin typeface="Söhne"/>
              </a:rPr>
              <a:t>Azure Blob Storage: - Cloud Storage Solution to store static assets</a:t>
            </a:r>
          </a:p>
          <a:p>
            <a:pPr marL="285750" marR="381000" indent="-285750" algn="just">
              <a:spcBef>
                <a:spcPts val="600"/>
              </a:spcBef>
              <a:buFont typeface="Arial" pitchFamily="34" charset="0"/>
              <a:buChar char="•"/>
            </a:pPr>
            <a:endParaRPr lang="en-US" dirty="0">
              <a:latin typeface="Söhne"/>
              <a:cs typeface="Times New Roman" panose="02020603050405020304" pitchFamily="18" charset="0"/>
            </a:endParaRPr>
          </a:p>
        </p:txBody>
      </p:sp>
    </p:spTree>
    <p:extLst>
      <p:ext uri="{BB962C8B-B14F-4D97-AF65-F5344CB8AC3E}">
        <p14:creationId xmlns:p14="http://schemas.microsoft.com/office/powerpoint/2010/main" val="57966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EAEB08E-8565-4C41-9315-A4309B6F2CD6}"/>
              </a:ext>
            </a:extLst>
          </p:cNvPr>
          <p:cNvSpPr txBox="1"/>
          <p:nvPr/>
        </p:nvSpPr>
        <p:spPr>
          <a:xfrm>
            <a:off x="325927" y="1481600"/>
            <a:ext cx="11044859" cy="4524315"/>
          </a:xfrm>
          <a:prstGeom prst="rect">
            <a:avLst/>
          </a:prstGeom>
          <a:noFill/>
        </p:spPr>
        <p:txBody>
          <a:bodyPr wrap="square">
            <a:spAutoFit/>
          </a:bodyPr>
          <a:lstStyle/>
          <a:p>
            <a:pPr algn="l">
              <a:buFont typeface="+mj-lt"/>
              <a:buAutoNum type="arabicPeriod"/>
            </a:pPr>
            <a:r>
              <a:rPr lang="en-US" b="1" i="0" dirty="0">
                <a:effectLst/>
                <a:latin typeface="Söhne"/>
              </a:rPr>
              <a:t> Project Planning:</a:t>
            </a:r>
            <a:endParaRPr lang="en-US" b="0" i="0" dirty="0">
              <a:effectLst/>
              <a:latin typeface="Söhne"/>
            </a:endParaRPr>
          </a:p>
          <a:p>
            <a:pPr marL="742950" lvl="1" indent="-285750" algn="l">
              <a:buFont typeface="Arial" panose="020B0604020202020204" pitchFamily="34" charset="0"/>
              <a:buChar char="•"/>
            </a:pPr>
            <a:r>
              <a:rPr lang="en-US" b="1" i="0" dirty="0">
                <a:effectLst/>
                <a:latin typeface="Söhne"/>
              </a:rPr>
              <a:t>Define Objectives:</a:t>
            </a:r>
            <a:r>
              <a:rPr lang="en-US" b="0" i="0" dirty="0">
                <a:effectLst/>
                <a:latin typeface="Söhne"/>
              </a:rPr>
              <a:t> Begin by clearly defining the project's objectives, features, and target audience.</a:t>
            </a:r>
          </a:p>
          <a:p>
            <a:pPr marL="742950" lvl="1" indent="-285750" algn="l">
              <a:buFont typeface="Arial" panose="020B0604020202020204" pitchFamily="34" charset="0"/>
              <a:buChar char="•"/>
            </a:pPr>
            <a:r>
              <a:rPr lang="en-US" b="1" i="0" dirty="0">
                <a:effectLst/>
                <a:latin typeface="Söhne"/>
              </a:rPr>
              <a:t>Requirements Gathering:</a:t>
            </a:r>
            <a:r>
              <a:rPr lang="en-US" b="0" i="0" dirty="0">
                <a:effectLst/>
                <a:latin typeface="Söhne"/>
              </a:rPr>
              <a:t> Collect and document detailed functional and non-functional requirements, including those related to user interfaces, data, and security.</a:t>
            </a:r>
          </a:p>
          <a:p>
            <a:pPr marL="742950" lvl="1" indent="-285750" algn="l">
              <a:buFont typeface="Arial" panose="020B0604020202020204" pitchFamily="34" charset="0"/>
              <a:buChar char="•"/>
            </a:pPr>
            <a:r>
              <a:rPr lang="en-US" b="1" i="0" dirty="0">
                <a:effectLst/>
                <a:latin typeface="Söhne"/>
              </a:rPr>
              <a:t>Technology Stack Selection:</a:t>
            </a:r>
            <a:r>
              <a:rPr lang="en-US" b="0" i="0" dirty="0">
                <a:effectLst/>
                <a:latin typeface="Söhne"/>
              </a:rPr>
              <a:t> Determine the technologies to be used, including React.js for the frontend, Firebase for the backend, and Docker for deployment.</a:t>
            </a:r>
          </a:p>
          <a:p>
            <a:pPr marL="742950" lvl="1" indent="-285750" algn="l">
              <a:buFont typeface="Arial" panose="020B0604020202020204" pitchFamily="34" charset="0"/>
              <a:buChar char="•"/>
            </a:pPr>
            <a:r>
              <a:rPr lang="en-US" b="1" i="0" dirty="0">
                <a:effectLst/>
                <a:latin typeface="Söhne"/>
              </a:rPr>
              <a:t>Architecture Design:</a:t>
            </a:r>
            <a:r>
              <a:rPr lang="en-US" b="0" i="0" dirty="0">
                <a:effectLst/>
                <a:latin typeface="Söhne"/>
              </a:rPr>
              <a:t> Create an architectural design that outlines the system's components, data flows, and how Firebase, React.js, and Docker will work together.</a:t>
            </a:r>
          </a:p>
          <a:p>
            <a:pPr marL="742950" lvl="1" indent="-285750" algn="l">
              <a:buFont typeface="Arial" panose="020B0604020202020204" pitchFamily="34" charset="0"/>
              <a:buChar char="•"/>
            </a:pPr>
            <a:endParaRPr lang="en-US" b="0" i="0" dirty="0">
              <a:effectLst/>
              <a:latin typeface="Söhne"/>
            </a:endParaRPr>
          </a:p>
          <a:p>
            <a:pPr algn="l">
              <a:buFont typeface="+mj-lt"/>
              <a:buAutoNum type="arabicPeriod"/>
            </a:pPr>
            <a:r>
              <a:rPr lang="en-US" b="1" i="0" dirty="0">
                <a:effectLst/>
                <a:latin typeface="Söhne"/>
              </a:rPr>
              <a:t> Frontend Development (React.js):</a:t>
            </a:r>
            <a:endParaRPr lang="en-US" b="0" i="0" dirty="0">
              <a:effectLst/>
              <a:latin typeface="Söhne"/>
            </a:endParaRPr>
          </a:p>
          <a:p>
            <a:pPr marL="742950" lvl="1" indent="-285750" algn="l">
              <a:buFont typeface="Arial" panose="020B0604020202020204" pitchFamily="34" charset="0"/>
              <a:buChar char="•"/>
            </a:pPr>
            <a:r>
              <a:rPr lang="en-US" b="1" i="0" dirty="0">
                <a:effectLst/>
                <a:latin typeface="Söhne"/>
              </a:rPr>
              <a:t>UI/UX Design:</a:t>
            </a:r>
            <a:r>
              <a:rPr lang="en-US" b="0" i="0" dirty="0">
                <a:effectLst/>
                <a:latin typeface="Söhne"/>
              </a:rPr>
              <a:t> Design the user interfaces, considering user experience and ease of navigation.</a:t>
            </a:r>
          </a:p>
          <a:p>
            <a:pPr marL="742950" lvl="1" indent="-285750" algn="l">
              <a:buFont typeface="Arial" panose="020B0604020202020204" pitchFamily="34" charset="0"/>
              <a:buChar char="•"/>
            </a:pPr>
            <a:r>
              <a:rPr lang="en-US" b="1" i="0" dirty="0">
                <a:effectLst/>
                <a:latin typeface="Söhne"/>
              </a:rPr>
              <a:t>Component Development:</a:t>
            </a:r>
            <a:r>
              <a:rPr lang="en-US" b="0" i="0" dirty="0">
                <a:effectLst/>
                <a:latin typeface="Söhne"/>
              </a:rPr>
              <a:t> Create React components for different parts of the application, including movie listings, search functionality, user profiles, and playlists.</a:t>
            </a:r>
          </a:p>
          <a:p>
            <a:pPr marL="742950" lvl="1" indent="-285750" algn="l">
              <a:buFont typeface="Arial" panose="020B0604020202020204" pitchFamily="34" charset="0"/>
              <a:buChar char="•"/>
            </a:pPr>
            <a:r>
              <a:rPr lang="en-US" b="1" i="0" dirty="0">
                <a:effectLst/>
                <a:latin typeface="Söhne"/>
              </a:rPr>
              <a:t>API Integration:</a:t>
            </a:r>
            <a:r>
              <a:rPr lang="en-US" b="0" i="0" dirty="0">
                <a:effectLst/>
                <a:latin typeface="Söhne"/>
              </a:rPr>
              <a:t> Integrate the TMDB API to fetch movie data, trailers, and other information.</a:t>
            </a:r>
          </a:p>
          <a:p>
            <a:pPr marL="742950" lvl="1" indent="-285750" algn="l">
              <a:buFont typeface="Arial" panose="020B0604020202020204" pitchFamily="34" charset="0"/>
              <a:buChar char="•"/>
            </a:pPr>
            <a:r>
              <a:rPr lang="en-US" b="1" i="0" dirty="0">
                <a:effectLst/>
                <a:latin typeface="Söhne"/>
              </a:rPr>
              <a:t>User Authentication:</a:t>
            </a:r>
            <a:r>
              <a:rPr lang="en-US" b="0" i="0" dirty="0">
                <a:effectLst/>
                <a:latin typeface="Söhne"/>
              </a:rPr>
              <a:t> Implement user registration and login functionality using Firebase Authentication.</a:t>
            </a:r>
          </a:p>
          <a:p>
            <a:pPr marL="742950" lvl="1" indent="-285750" algn="l">
              <a:buFont typeface="Arial" panose="020B0604020202020204" pitchFamily="34" charset="0"/>
              <a:buChar char="•"/>
            </a:pPr>
            <a:r>
              <a:rPr lang="en-US" b="1" i="0" dirty="0">
                <a:effectLst/>
                <a:latin typeface="Söhne"/>
              </a:rPr>
              <a:t>User Interaction:</a:t>
            </a:r>
            <a:r>
              <a:rPr lang="en-US" b="0" i="0" dirty="0">
                <a:effectLst/>
                <a:latin typeface="Söhne"/>
              </a:rPr>
              <a:t> Develop features for rating movies, leaving reviews, and building custom playlists.</a:t>
            </a:r>
          </a:p>
        </p:txBody>
      </p:sp>
    </p:spTree>
    <p:extLst>
      <p:ext uri="{BB962C8B-B14F-4D97-AF65-F5344CB8AC3E}">
        <p14:creationId xmlns:p14="http://schemas.microsoft.com/office/powerpoint/2010/main" val="23747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EAEB08E-8565-4C41-9315-A4309B6F2CD6}"/>
              </a:ext>
            </a:extLst>
          </p:cNvPr>
          <p:cNvSpPr txBox="1"/>
          <p:nvPr/>
        </p:nvSpPr>
        <p:spPr>
          <a:xfrm>
            <a:off x="325927" y="1481600"/>
            <a:ext cx="11044859" cy="2585323"/>
          </a:xfrm>
          <a:prstGeom prst="rect">
            <a:avLst/>
          </a:prstGeom>
          <a:noFill/>
        </p:spPr>
        <p:txBody>
          <a:bodyPr wrap="square">
            <a:spAutoFit/>
          </a:bodyPr>
          <a:lstStyle/>
          <a:p>
            <a:pPr marL="0" algn="l" rtl="0" eaLnBrk="1" latinLnBrk="0" hangingPunct="1">
              <a:spcBef>
                <a:spcPts val="0"/>
              </a:spcBef>
              <a:spcAft>
                <a:spcPts val="0"/>
              </a:spcAft>
              <a:buClrTx/>
              <a:buSzPts val="1800"/>
            </a:pPr>
            <a:r>
              <a:rPr lang="en-US" sz="1800" b="1" i="0" kern="1200" dirty="0">
                <a:solidFill>
                  <a:srgbClr val="000000"/>
                </a:solidFill>
                <a:effectLst/>
                <a:latin typeface="Söhne"/>
                <a:ea typeface="+mn-ea"/>
                <a:cs typeface="+mn-cs"/>
              </a:rPr>
              <a:t>3. Backend Development (Firebase):</a:t>
            </a:r>
            <a:endParaRPr lang="en-IN" sz="1800" dirty="0">
              <a:effectLst/>
            </a:endParaRPr>
          </a:p>
          <a:p>
            <a:pPr marL="742950" lvl="1" indent="-285750">
              <a:buFont typeface="Arial" panose="020B0604020202020204" pitchFamily="34" charset="0"/>
              <a:buChar char="•"/>
            </a:pPr>
            <a:r>
              <a:rPr lang="en-US" b="1" i="0" kern="1200" dirty="0">
                <a:solidFill>
                  <a:srgbClr val="000000"/>
                </a:solidFill>
                <a:effectLst/>
                <a:latin typeface="Söhne"/>
                <a:ea typeface="+mn-ea"/>
                <a:cs typeface="+mn-cs"/>
              </a:rPr>
              <a:t>Database Setup:</a:t>
            </a:r>
            <a:r>
              <a:rPr lang="en-US" b="0" i="0" kern="1200" dirty="0">
                <a:solidFill>
                  <a:srgbClr val="000000"/>
                </a:solidFill>
                <a:effectLst/>
                <a:latin typeface="Söhne"/>
                <a:ea typeface="+mn-ea"/>
                <a:cs typeface="+mn-cs"/>
              </a:rPr>
              <a:t> Use Firebase Realtime Database or </a:t>
            </a:r>
            <a:r>
              <a:rPr lang="en-US" b="0" i="0" kern="1200" dirty="0" err="1">
                <a:solidFill>
                  <a:srgbClr val="000000"/>
                </a:solidFill>
                <a:effectLst/>
                <a:latin typeface="Söhne"/>
                <a:ea typeface="+mn-ea"/>
                <a:cs typeface="+mn-cs"/>
              </a:rPr>
              <a:t>Firestore</a:t>
            </a:r>
            <a:r>
              <a:rPr lang="en-US" b="0" i="0" kern="1200" dirty="0">
                <a:solidFill>
                  <a:srgbClr val="000000"/>
                </a:solidFill>
                <a:effectLst/>
                <a:latin typeface="Söhne"/>
                <a:ea typeface="+mn-ea"/>
                <a:cs typeface="+mn-cs"/>
              </a:rPr>
              <a:t> to store user data, movie information, and user-generated content.</a:t>
            </a:r>
            <a:endParaRPr lang="en-IN" dirty="0">
              <a:effectLst/>
            </a:endParaRPr>
          </a:p>
          <a:p>
            <a:pPr marL="742950" lvl="1" indent="-285750">
              <a:buFont typeface="Arial" panose="020B0604020202020204" pitchFamily="34" charset="0"/>
              <a:buChar char="•"/>
            </a:pPr>
            <a:r>
              <a:rPr lang="en-US" b="1" i="0" kern="1200" dirty="0">
                <a:solidFill>
                  <a:srgbClr val="000000"/>
                </a:solidFill>
                <a:effectLst/>
                <a:latin typeface="Söhne"/>
                <a:ea typeface="+mn-ea"/>
                <a:cs typeface="+mn-cs"/>
              </a:rPr>
              <a:t>Authentication and Security:</a:t>
            </a:r>
            <a:r>
              <a:rPr lang="en-US" b="0" i="0" kern="1200" dirty="0">
                <a:solidFill>
                  <a:srgbClr val="000000"/>
                </a:solidFill>
                <a:effectLst/>
                <a:latin typeface="Söhne"/>
                <a:ea typeface="+mn-ea"/>
                <a:cs typeface="+mn-cs"/>
              </a:rPr>
              <a:t> Configure Firebase Authentication and implement security rules to protect user data.</a:t>
            </a:r>
            <a:endParaRPr lang="en-IN" dirty="0"/>
          </a:p>
          <a:p>
            <a:pPr lvl="1"/>
            <a:endParaRPr lang="en-IN" sz="1800" b="0" i="0" kern="1200" dirty="0">
              <a:solidFill>
                <a:srgbClr val="000000"/>
              </a:solidFill>
              <a:latin typeface="Söhne"/>
              <a:ea typeface="+mn-ea"/>
              <a:cs typeface="+mn-cs"/>
            </a:endParaRPr>
          </a:p>
          <a:p>
            <a:pPr marL="0" algn="l" rtl="0" eaLnBrk="1" latinLnBrk="0" hangingPunct="1">
              <a:spcBef>
                <a:spcPts val="0"/>
              </a:spcBef>
              <a:spcAft>
                <a:spcPts val="0"/>
              </a:spcAft>
              <a:buClrTx/>
              <a:buSzPts val="1800"/>
            </a:pPr>
            <a:r>
              <a:rPr lang="en-US" sz="1800" b="1" i="0" kern="1200" dirty="0">
                <a:solidFill>
                  <a:srgbClr val="000000"/>
                </a:solidFill>
                <a:effectLst/>
                <a:latin typeface="Söhne"/>
                <a:ea typeface="+mn-ea"/>
                <a:cs typeface="+mn-cs"/>
              </a:rPr>
              <a:t>4.</a:t>
            </a:r>
            <a:r>
              <a:rPr lang="en-IN" b="1" i="0" dirty="0">
                <a:effectLst/>
                <a:latin typeface="Söhne"/>
              </a:rPr>
              <a:t> Containerization (Docker)</a:t>
            </a:r>
            <a:endParaRPr lang="en-IN" sz="1800" dirty="0">
              <a:effectLst/>
            </a:endParaRPr>
          </a:p>
          <a:p>
            <a:pPr marL="742950" indent="-285750" algn="l" rtl="0" eaLnBrk="1" latinLnBrk="0" hangingPunct="1">
              <a:spcBef>
                <a:spcPts val="0"/>
              </a:spcBef>
              <a:spcAft>
                <a:spcPts val="0"/>
              </a:spcAft>
              <a:buFont typeface="Arial" panose="020B0604020202020204" pitchFamily="34" charset="0"/>
              <a:buChar char="•"/>
            </a:pPr>
            <a:r>
              <a:rPr lang="en-US" b="1" i="0" dirty="0" err="1">
                <a:effectLst/>
                <a:latin typeface="Söhne"/>
              </a:rPr>
              <a:t>Dockerization</a:t>
            </a:r>
            <a:r>
              <a:rPr lang="en-US" b="1" i="0" dirty="0">
                <a:effectLst/>
                <a:latin typeface="Söhne"/>
              </a:rPr>
              <a:t>:</a:t>
            </a:r>
            <a:r>
              <a:rPr lang="en-US" b="0" i="0" dirty="0">
                <a:effectLst/>
                <a:latin typeface="Söhne"/>
              </a:rPr>
              <a:t> Containerize the application using Docker, which includes creating </a:t>
            </a:r>
            <a:r>
              <a:rPr lang="en-US" b="0" i="0" dirty="0" err="1">
                <a:effectLst/>
                <a:latin typeface="Söhne"/>
              </a:rPr>
              <a:t>Dockerfiles</a:t>
            </a:r>
            <a:r>
              <a:rPr lang="en-US" b="0" i="0" dirty="0">
                <a:effectLst/>
                <a:latin typeface="Söhne"/>
              </a:rPr>
              <a:t> to specify the application's runtime environment and dependencies.</a:t>
            </a:r>
            <a:endParaRPr lang="en-IN" dirty="0">
              <a:effectLst/>
            </a:endParaRPr>
          </a:p>
        </p:txBody>
      </p:sp>
      <p:pic>
        <p:nvPicPr>
          <p:cNvPr id="4" name="Picture 3">
            <a:extLst>
              <a:ext uri="{FF2B5EF4-FFF2-40B4-BE49-F238E27FC236}">
                <a16:creationId xmlns:a16="http://schemas.microsoft.com/office/drawing/2014/main" id="{40567F57-9982-202E-682F-3CFC75730D8E}"/>
              </a:ext>
            </a:extLst>
          </p:cNvPr>
          <p:cNvPicPr>
            <a:picLocks noChangeAspect="1"/>
          </p:cNvPicPr>
          <p:nvPr/>
        </p:nvPicPr>
        <p:blipFill>
          <a:blip r:embed="rId2"/>
          <a:stretch>
            <a:fillRect/>
          </a:stretch>
        </p:blipFill>
        <p:spPr>
          <a:xfrm>
            <a:off x="0" y="4621984"/>
            <a:ext cx="3954519" cy="1359366"/>
          </a:xfrm>
          <a:prstGeom prst="rect">
            <a:avLst/>
          </a:prstGeom>
        </p:spPr>
      </p:pic>
      <p:pic>
        <p:nvPicPr>
          <p:cNvPr id="7" name="Picture 6">
            <a:extLst>
              <a:ext uri="{FF2B5EF4-FFF2-40B4-BE49-F238E27FC236}">
                <a16:creationId xmlns:a16="http://schemas.microsoft.com/office/drawing/2014/main" id="{8C4F8A6A-EC6D-DCA6-A3A9-9BEC5AFA8CA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368099" y="4206292"/>
            <a:ext cx="2085975" cy="2190750"/>
          </a:xfrm>
          <a:prstGeom prst="rect">
            <a:avLst/>
          </a:prstGeom>
        </p:spPr>
      </p:pic>
      <p:pic>
        <p:nvPicPr>
          <p:cNvPr id="9" name="Picture 8">
            <a:extLst>
              <a:ext uri="{FF2B5EF4-FFF2-40B4-BE49-F238E27FC236}">
                <a16:creationId xmlns:a16="http://schemas.microsoft.com/office/drawing/2014/main" id="{0683A7D1-DF7F-D624-4D41-84587CB9EB1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2500" y1="26308" x2="32500" y2="26308"/>
                        <a14:foregroundMark x1="38804" y1="29385" x2="39239" y2="29385"/>
                        <a14:foregroundMark x1="41196" y1="19077" x2="41196" y2="19077"/>
                        <a14:foregroundMark x1="44674" y1="19692" x2="44674" y2="19692"/>
                        <a14:foregroundMark x1="48370" y1="30462" x2="48370" y2="30462"/>
                        <a14:foregroundMark x1="51739" y1="30000" x2="51739" y2="30000"/>
                        <a14:foregroundMark x1="53370" y1="18923" x2="53370" y2="18923"/>
                        <a14:foregroundMark x1="53043" y1="11077" x2="53043" y2="11077"/>
                        <a14:foregroundMark x1="59565" y1="30769" x2="59565" y2="30769"/>
                      </a14:backgroundRemoval>
                    </a14:imgEffect>
                  </a14:imgLayer>
                </a14:imgProps>
              </a:ext>
            </a:extLst>
          </a:blip>
          <a:stretch>
            <a:fillRect/>
          </a:stretch>
        </p:blipFill>
        <p:spPr>
          <a:xfrm>
            <a:off x="4734537" y="4224291"/>
            <a:ext cx="3739574" cy="2642090"/>
          </a:xfrm>
          <a:prstGeom prst="rect">
            <a:avLst/>
          </a:prstGeom>
        </p:spPr>
      </p:pic>
      <p:pic>
        <p:nvPicPr>
          <p:cNvPr id="13" name="Picture 12">
            <a:extLst>
              <a:ext uri="{FF2B5EF4-FFF2-40B4-BE49-F238E27FC236}">
                <a16:creationId xmlns:a16="http://schemas.microsoft.com/office/drawing/2014/main" id="{0A396A7C-04B5-495A-F1A3-6D68540777AF}"/>
              </a:ext>
            </a:extLst>
          </p:cNvPr>
          <p:cNvPicPr>
            <a:picLocks noChangeAspect="1"/>
          </p:cNvPicPr>
          <p:nvPr/>
        </p:nvPicPr>
        <p:blipFill>
          <a:blip r:embed="rId7"/>
          <a:stretch>
            <a:fillRect/>
          </a:stretch>
        </p:blipFill>
        <p:spPr>
          <a:xfrm>
            <a:off x="8358144" y="4383854"/>
            <a:ext cx="2555933" cy="1835625"/>
          </a:xfrm>
          <a:prstGeom prst="rect">
            <a:avLst/>
          </a:prstGeom>
        </p:spPr>
      </p:pic>
    </p:spTree>
    <p:extLst>
      <p:ext uri="{BB962C8B-B14F-4D97-AF65-F5344CB8AC3E}">
        <p14:creationId xmlns:p14="http://schemas.microsoft.com/office/powerpoint/2010/main" val="504728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15669</TotalTime>
  <Words>939</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Manav Khandurie</cp:lastModifiedBy>
  <cp:revision>596</cp:revision>
  <dcterms:created xsi:type="dcterms:W3CDTF">2021-05-06T09:42:21Z</dcterms:created>
  <dcterms:modified xsi:type="dcterms:W3CDTF">2023-11-25T03:08:25Z</dcterms:modified>
</cp:coreProperties>
</file>