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152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EC8A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latin typeface="Microsoft Sans Serif"/>
                <a:cs typeface="Microsoft Sans Serif"/>
              </a:rPr>
              <a:t>−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spc="-50" dirty="0">
                <a:latin typeface="Microsoft Sans Serif"/>
                <a:cs typeface="Microsoft Sans Serif"/>
              </a:rPr>
              <a:t>−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C8A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2017</a:t>
            </a:r>
            <a:r>
              <a:rPr spc="-5" dirty="0"/>
              <a:t> </a:t>
            </a:r>
            <a:r>
              <a:rPr dirty="0"/>
              <a:t>ZS</a:t>
            </a:r>
            <a:r>
              <a:rPr spc="-15" dirty="0"/>
              <a:t> </a:t>
            </a:r>
            <a:r>
              <a:rPr dirty="0"/>
              <a:t>Associates</a:t>
            </a:r>
            <a:r>
              <a:rPr spc="225" dirty="0"/>
              <a:t>  </a:t>
            </a:r>
            <a:r>
              <a:rPr dirty="0"/>
              <a:t>|</a:t>
            </a:r>
            <a:r>
              <a:rPr spc="215" dirty="0"/>
              <a:t>  </a:t>
            </a:r>
            <a:r>
              <a:rPr spc="-1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29168" y="6690364"/>
            <a:ext cx="1098550" cy="92333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Tech</a:t>
            </a:r>
            <a:r>
              <a:rPr spc="-45" dirty="0"/>
              <a:t> </a:t>
            </a:r>
            <a:r>
              <a:rPr dirty="0"/>
              <a:t>Bootcamp</a:t>
            </a:r>
            <a:r>
              <a:rPr spc="-15" dirty="0"/>
              <a:t> </a:t>
            </a:r>
            <a:r>
              <a:rPr dirty="0"/>
              <a:t>Case</a:t>
            </a:r>
            <a:r>
              <a:rPr spc="-30" dirty="0"/>
              <a:t> </a:t>
            </a:r>
            <a:r>
              <a:rPr spc="-10" dirty="0"/>
              <a:t>Study_v1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latin typeface="Microsoft Sans Serif"/>
                <a:cs typeface="Microsoft Sans Serif"/>
              </a:rPr>
              <a:t>−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spc="-50" dirty="0">
                <a:latin typeface="Microsoft Sans Serif"/>
                <a:cs typeface="Microsoft Sans Serif"/>
              </a:rPr>
              <a:t>−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C8A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2017</a:t>
            </a:r>
            <a:r>
              <a:rPr spc="-5" dirty="0"/>
              <a:t> </a:t>
            </a:r>
            <a:r>
              <a:rPr dirty="0"/>
              <a:t>ZS</a:t>
            </a:r>
            <a:r>
              <a:rPr spc="-15" dirty="0"/>
              <a:t> </a:t>
            </a:r>
            <a:r>
              <a:rPr dirty="0"/>
              <a:t>Associates</a:t>
            </a:r>
            <a:r>
              <a:rPr spc="225" dirty="0"/>
              <a:t>  </a:t>
            </a:r>
            <a:r>
              <a:rPr dirty="0"/>
              <a:t>|</a:t>
            </a:r>
            <a:r>
              <a:rPr spc="215" dirty="0"/>
              <a:t>  </a:t>
            </a:r>
            <a:r>
              <a:rPr spc="-10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7829168" y="6690364"/>
            <a:ext cx="1098550" cy="92333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Tech</a:t>
            </a:r>
            <a:r>
              <a:rPr spc="-45" dirty="0"/>
              <a:t> </a:t>
            </a:r>
            <a:r>
              <a:rPr dirty="0"/>
              <a:t>Bootcamp</a:t>
            </a:r>
            <a:r>
              <a:rPr spc="-15" dirty="0"/>
              <a:t> </a:t>
            </a:r>
            <a:r>
              <a:rPr dirty="0"/>
              <a:t>Case</a:t>
            </a:r>
            <a:r>
              <a:rPr spc="-30" dirty="0"/>
              <a:t> </a:t>
            </a:r>
            <a:r>
              <a:rPr spc="-10" dirty="0"/>
              <a:t>Study_v1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latin typeface="Microsoft Sans Serif"/>
                <a:cs typeface="Microsoft Sans Serif"/>
              </a:rPr>
              <a:t>−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spc="-50" dirty="0">
                <a:latin typeface="Microsoft Sans Serif"/>
                <a:cs typeface="Microsoft Sans Serif"/>
              </a:rPr>
              <a:t>−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EC8A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2017</a:t>
            </a:r>
            <a:r>
              <a:rPr spc="-5" dirty="0"/>
              <a:t> </a:t>
            </a:r>
            <a:r>
              <a:rPr dirty="0"/>
              <a:t>ZS</a:t>
            </a:r>
            <a:r>
              <a:rPr spc="-15" dirty="0"/>
              <a:t> </a:t>
            </a:r>
            <a:r>
              <a:rPr dirty="0"/>
              <a:t>Associates</a:t>
            </a:r>
            <a:r>
              <a:rPr spc="225" dirty="0"/>
              <a:t>  </a:t>
            </a:r>
            <a:r>
              <a:rPr dirty="0"/>
              <a:t>|</a:t>
            </a:r>
            <a:r>
              <a:rPr spc="215" dirty="0"/>
              <a:t>  </a:t>
            </a:r>
            <a:r>
              <a:rPr spc="-10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7829168" y="6690364"/>
            <a:ext cx="1098550" cy="92333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Tech</a:t>
            </a:r>
            <a:r>
              <a:rPr spc="-45" dirty="0"/>
              <a:t> </a:t>
            </a:r>
            <a:r>
              <a:rPr dirty="0"/>
              <a:t>Bootcamp</a:t>
            </a:r>
            <a:r>
              <a:rPr spc="-15" dirty="0"/>
              <a:t> </a:t>
            </a:r>
            <a:r>
              <a:rPr dirty="0"/>
              <a:t>Case</a:t>
            </a:r>
            <a:r>
              <a:rPr spc="-30" dirty="0"/>
              <a:t> </a:t>
            </a:r>
            <a:r>
              <a:rPr spc="-10" dirty="0"/>
              <a:t>Study_v1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latin typeface="Microsoft Sans Serif"/>
                <a:cs typeface="Microsoft Sans Serif"/>
              </a:rPr>
              <a:t>−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spc="-50" dirty="0">
                <a:latin typeface="Microsoft Sans Serif"/>
                <a:cs typeface="Microsoft Sans Serif"/>
              </a:rPr>
              <a:t>−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2017</a:t>
            </a:r>
            <a:r>
              <a:rPr spc="-5" dirty="0"/>
              <a:t> </a:t>
            </a:r>
            <a:r>
              <a:rPr dirty="0"/>
              <a:t>ZS</a:t>
            </a:r>
            <a:r>
              <a:rPr spc="-15" dirty="0"/>
              <a:t> </a:t>
            </a:r>
            <a:r>
              <a:rPr dirty="0"/>
              <a:t>Associates</a:t>
            </a:r>
            <a:r>
              <a:rPr spc="225" dirty="0"/>
              <a:t>  </a:t>
            </a:r>
            <a:r>
              <a:rPr dirty="0"/>
              <a:t>|</a:t>
            </a:r>
            <a:r>
              <a:rPr spc="215" dirty="0"/>
              <a:t>  </a:t>
            </a:r>
            <a:r>
              <a:rPr spc="-10"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7829168" y="6690364"/>
            <a:ext cx="1098550" cy="92333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Tech</a:t>
            </a:r>
            <a:r>
              <a:rPr spc="-45" dirty="0"/>
              <a:t> </a:t>
            </a:r>
            <a:r>
              <a:rPr dirty="0"/>
              <a:t>Bootcamp</a:t>
            </a:r>
            <a:r>
              <a:rPr spc="-15" dirty="0"/>
              <a:t> </a:t>
            </a:r>
            <a:r>
              <a:rPr dirty="0"/>
              <a:t>Case</a:t>
            </a:r>
            <a:r>
              <a:rPr spc="-30" dirty="0"/>
              <a:t> </a:t>
            </a:r>
            <a:r>
              <a:rPr spc="-10" dirty="0"/>
              <a:t>Study_v1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latin typeface="Microsoft Sans Serif"/>
                <a:cs typeface="Microsoft Sans Serif"/>
              </a:rPr>
              <a:t>−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spc="-50" dirty="0">
                <a:latin typeface="Microsoft Sans Serif"/>
                <a:cs typeface="Microsoft Sans Serif"/>
              </a:rPr>
              <a:t>−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29398"/>
            <a:ext cx="9143999" cy="228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049" y="411606"/>
            <a:ext cx="4599889" cy="808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EC8A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240" y="1493266"/>
            <a:ext cx="8429625" cy="3087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5900" y="6689449"/>
            <a:ext cx="1565275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97502" y="6671418"/>
            <a:ext cx="34988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latin typeface="Microsoft Sans Serif"/>
                <a:cs typeface="Microsoft Sans Serif"/>
              </a:rPr>
              <a:t>−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spc="-50" dirty="0">
                <a:latin typeface="Microsoft Sans Serif"/>
                <a:cs typeface="Microsoft Sans Serif"/>
              </a:rPr>
              <a:t>−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5623" y="12"/>
            <a:ext cx="3008376" cy="57881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58" y="1041889"/>
            <a:ext cx="1615371" cy="128451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5146" y="2860294"/>
            <a:ext cx="533425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BT</a:t>
            </a:r>
            <a:r>
              <a:rPr sz="3000" spc="-145" dirty="0"/>
              <a:t> </a:t>
            </a:r>
            <a:r>
              <a:rPr sz="3000" dirty="0"/>
              <a:t>Bootcamp</a:t>
            </a:r>
            <a:r>
              <a:rPr sz="3000" spc="-85" dirty="0"/>
              <a:t> </a:t>
            </a:r>
            <a:r>
              <a:rPr sz="3000" dirty="0"/>
              <a:t>Mock</a:t>
            </a:r>
            <a:r>
              <a:rPr sz="3000" spc="-95" dirty="0"/>
              <a:t> </a:t>
            </a:r>
            <a:r>
              <a:rPr sz="3000" spc="-10" dirty="0"/>
              <a:t>Project </a:t>
            </a:r>
            <a:r>
              <a:rPr sz="3000" dirty="0"/>
              <a:t>Case</a:t>
            </a:r>
            <a:r>
              <a:rPr sz="3000" spc="-85" dirty="0"/>
              <a:t> </a:t>
            </a:r>
            <a:r>
              <a:rPr sz="3000" spc="-10" dirty="0"/>
              <a:t>Study</a:t>
            </a:r>
            <a:endParaRPr sz="3000" dirty="0"/>
          </a:p>
        </p:txBody>
      </p:sp>
      <p:sp>
        <p:nvSpPr>
          <p:cNvPr id="6" name="object 6"/>
          <p:cNvSpPr txBox="1"/>
          <p:nvPr/>
        </p:nvSpPr>
        <p:spPr>
          <a:xfrm>
            <a:off x="1295146" y="3933655"/>
            <a:ext cx="3456304" cy="818814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400" spc="-10" dirty="0">
                <a:solidFill>
                  <a:srgbClr val="52555A"/>
                </a:solidFill>
                <a:latin typeface="Trebuchet MS"/>
                <a:cs typeface="Trebuchet MS"/>
              </a:rPr>
              <a:t>Prepared</a:t>
            </a:r>
            <a:r>
              <a:rPr sz="2400" spc="-9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52555A"/>
                </a:solidFill>
                <a:latin typeface="Trebuchet MS"/>
                <a:cs typeface="Trebuchet MS"/>
              </a:rPr>
              <a:t>for</a:t>
            </a:r>
            <a:r>
              <a:rPr sz="2400" spc="-18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52555A"/>
                </a:solidFill>
                <a:latin typeface="Trebuchet MS"/>
                <a:cs typeface="Trebuchet MS"/>
              </a:rPr>
              <a:t>ABC</a:t>
            </a:r>
            <a:r>
              <a:rPr sz="2400" spc="-7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52555A"/>
                </a:solidFill>
                <a:latin typeface="Trebuchet MS"/>
                <a:cs typeface="Trebuchet MS"/>
              </a:rPr>
              <a:t>Pharma</a:t>
            </a:r>
            <a:endParaRPr lang="en-US" sz="2400" spc="-10" dirty="0">
              <a:solidFill>
                <a:srgbClr val="52555A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lang="en-US" sz="1600" spc="-10" dirty="0">
                <a:solidFill>
                  <a:srgbClr val="52555A"/>
                </a:solidFill>
                <a:latin typeface="Trebuchet MS"/>
                <a:cs typeface="Trebuchet MS"/>
              </a:rPr>
              <a:t>2025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 MT"/>
                <a:cs typeface="Arial MT"/>
              </a:rPr>
              <a:t>Geography</a:t>
            </a:r>
            <a:r>
              <a:rPr spc="-12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Master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4914" y="1583055"/>
          <a:ext cx="5812154" cy="3668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GEO_CODE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GEO_NAME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GEO_LEVEL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PARENT_ID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T-111100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Acampo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CC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TERR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CC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D-111000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D-111000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District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DIST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R-110000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R-110000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CA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CCE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REGN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CCE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N-100000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N-100000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USA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CCE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C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B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T-111200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Acton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TERR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D-111000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T-111300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Adelanto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TERR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D-111000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T-111400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Adin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TERR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D-111000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T-111500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Agoura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Hills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TERR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D-111000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T-111600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Aguanga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TERR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D-111000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T-111700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Ahwahnee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TERR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D-111000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T-112100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Alameda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TERR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D-112000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T-112200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Alamo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TERR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D-112000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T-112300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Albany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TERR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D-112000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419469" y="1216152"/>
            <a:ext cx="0" cy="4757420"/>
          </a:xfrm>
          <a:custGeom>
            <a:avLst/>
            <a:gdLst/>
            <a:ahLst/>
            <a:cxnLst/>
            <a:rect l="l" t="t" r="r" b="b"/>
            <a:pathLst>
              <a:path h="4757420">
                <a:moveTo>
                  <a:pt x="0" y="0"/>
                </a:moveTo>
                <a:lnTo>
                  <a:pt x="0" y="4757318"/>
                </a:lnTo>
              </a:path>
            </a:pathLst>
          </a:custGeom>
          <a:ln w="28575">
            <a:solidFill>
              <a:srgbClr val="C4D5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42835" y="5422963"/>
            <a:ext cx="1381125" cy="550545"/>
          </a:xfrm>
          <a:prstGeom prst="rect">
            <a:avLst/>
          </a:prstGeom>
          <a:solidFill>
            <a:srgbClr val="FFE8C7"/>
          </a:solidFill>
        </p:spPr>
        <p:txBody>
          <a:bodyPr vert="horz" wrap="square" lIns="0" tIns="1905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50"/>
              </a:spcBef>
            </a:pP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ZipCode</a:t>
            </a:r>
            <a:endParaRPr sz="1400">
              <a:latin typeface="Arial MT"/>
              <a:cs typeface="Arial MT"/>
            </a:endParaRPr>
          </a:p>
          <a:p>
            <a:pPr marL="443230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00001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42835" y="4445927"/>
            <a:ext cx="1381125" cy="550545"/>
          </a:xfrm>
          <a:prstGeom prst="rect">
            <a:avLst/>
          </a:prstGeom>
          <a:solidFill>
            <a:srgbClr val="FFE8C7"/>
          </a:solidFill>
        </p:spPr>
        <p:txBody>
          <a:bodyPr vert="horz" wrap="square" lIns="0" tIns="1905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50"/>
              </a:spcBef>
            </a:pP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Territory</a:t>
            </a:r>
            <a:endParaRPr sz="1400">
              <a:latin typeface="Arial MT"/>
              <a:cs typeface="Arial MT"/>
            </a:endParaRPr>
          </a:p>
          <a:p>
            <a:pPr marL="327660">
              <a:lnSpc>
                <a:spcPct val="100000"/>
              </a:lnSpc>
              <a:spcBef>
                <a:spcPts val="600"/>
              </a:spcBef>
            </a:pPr>
            <a:r>
              <a:rPr sz="1400" spc="-45" dirty="0">
                <a:solidFill>
                  <a:srgbClr val="52555A"/>
                </a:solidFill>
                <a:latin typeface="Arial MT"/>
                <a:cs typeface="Arial MT"/>
              </a:rPr>
              <a:t>T-</a:t>
            </a: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111</a:t>
            </a:r>
            <a:r>
              <a:rPr sz="1400" b="1" spc="-10" dirty="0">
                <a:solidFill>
                  <a:srgbClr val="52555A"/>
                </a:solidFill>
                <a:latin typeface="Arial"/>
                <a:cs typeface="Arial"/>
              </a:rPr>
              <a:t>1</a:t>
            </a: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2835" y="3468916"/>
            <a:ext cx="1381125" cy="550545"/>
          </a:xfrm>
          <a:prstGeom prst="rect">
            <a:avLst/>
          </a:prstGeom>
          <a:solidFill>
            <a:srgbClr val="FFE8C7"/>
          </a:solidFill>
        </p:spPr>
        <p:txBody>
          <a:bodyPr vert="horz" wrap="square" lIns="0" tIns="184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45"/>
              </a:spcBef>
            </a:pP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District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D-11</a:t>
            </a:r>
            <a:r>
              <a:rPr sz="1400" b="1" spc="-10" dirty="0">
                <a:solidFill>
                  <a:srgbClr val="52555A"/>
                </a:solidFill>
                <a:latin typeface="Arial"/>
                <a:cs typeface="Arial"/>
              </a:rPr>
              <a:t>1</a:t>
            </a: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2581" y="2491905"/>
            <a:ext cx="1381125" cy="550545"/>
          </a:xfrm>
          <a:prstGeom prst="rect">
            <a:avLst/>
          </a:prstGeom>
          <a:solidFill>
            <a:srgbClr val="FFE8C7"/>
          </a:solidFill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Region</a:t>
            </a:r>
            <a:endParaRPr sz="1400">
              <a:latin typeface="Arial MT"/>
              <a:cs typeface="Arial MT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R-1</a:t>
            </a:r>
            <a:r>
              <a:rPr sz="1400" b="1" spc="-10" dirty="0">
                <a:solidFill>
                  <a:srgbClr val="52555A"/>
                </a:solidFill>
                <a:latin typeface="Arial"/>
                <a:cs typeface="Arial"/>
              </a:rPr>
              <a:t>1</a:t>
            </a: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0000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2581" y="1514894"/>
            <a:ext cx="1381125" cy="550545"/>
          </a:xfrm>
          <a:prstGeom prst="rect">
            <a:avLst/>
          </a:prstGeom>
          <a:solidFill>
            <a:srgbClr val="FFE8C7"/>
          </a:solidFill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Nation</a:t>
            </a:r>
            <a:endParaRPr sz="1400">
              <a:latin typeface="Arial MT"/>
              <a:cs typeface="Arial MT"/>
            </a:endParaRPr>
          </a:p>
          <a:p>
            <a:pPr marL="1270" algn="ctr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N-</a:t>
            </a:r>
            <a:r>
              <a:rPr sz="1400" b="1" spc="-10" dirty="0">
                <a:solidFill>
                  <a:srgbClr val="52555A"/>
                </a:solidFill>
                <a:latin typeface="Arial"/>
                <a:cs typeface="Arial"/>
              </a:rPr>
              <a:t>1</a:t>
            </a: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00000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3808" y="966596"/>
            <a:ext cx="1556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2555A"/>
                </a:solidFill>
                <a:latin typeface="Arial MT"/>
                <a:cs typeface="Arial MT"/>
              </a:rPr>
              <a:t>Standard</a:t>
            </a:r>
            <a:r>
              <a:rPr sz="1400" spc="-70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Hierarchy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95234" y="4996434"/>
            <a:ext cx="76200" cy="426720"/>
          </a:xfrm>
          <a:custGeom>
            <a:avLst/>
            <a:gdLst/>
            <a:ahLst/>
            <a:cxnLst/>
            <a:rect l="l" t="t" r="r" b="b"/>
            <a:pathLst>
              <a:path w="76200" h="426720">
                <a:moveTo>
                  <a:pt x="47625" y="63500"/>
                </a:moveTo>
                <a:lnTo>
                  <a:pt x="28575" y="63500"/>
                </a:lnTo>
                <a:lnTo>
                  <a:pt x="28575" y="426593"/>
                </a:lnTo>
                <a:lnTo>
                  <a:pt x="47625" y="426593"/>
                </a:lnTo>
                <a:lnTo>
                  <a:pt x="47625" y="63500"/>
                </a:lnTo>
                <a:close/>
              </a:path>
              <a:path w="76200" h="42672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2672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C4D5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95234" y="4019422"/>
            <a:ext cx="76200" cy="426720"/>
          </a:xfrm>
          <a:custGeom>
            <a:avLst/>
            <a:gdLst/>
            <a:ahLst/>
            <a:cxnLst/>
            <a:rect l="l" t="t" r="r" b="b"/>
            <a:pathLst>
              <a:path w="76200" h="426720">
                <a:moveTo>
                  <a:pt x="47625" y="63500"/>
                </a:moveTo>
                <a:lnTo>
                  <a:pt x="28575" y="63500"/>
                </a:lnTo>
                <a:lnTo>
                  <a:pt x="28575" y="426465"/>
                </a:lnTo>
                <a:lnTo>
                  <a:pt x="47625" y="426465"/>
                </a:lnTo>
                <a:lnTo>
                  <a:pt x="47625" y="63500"/>
                </a:lnTo>
                <a:close/>
              </a:path>
              <a:path w="76200" h="42672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2672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C4D5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94981" y="3042411"/>
            <a:ext cx="76200" cy="426720"/>
          </a:xfrm>
          <a:custGeom>
            <a:avLst/>
            <a:gdLst/>
            <a:ahLst/>
            <a:cxnLst/>
            <a:rect l="l" t="t" r="r" b="b"/>
            <a:pathLst>
              <a:path w="76200" h="426720">
                <a:moveTo>
                  <a:pt x="47625" y="63500"/>
                </a:moveTo>
                <a:lnTo>
                  <a:pt x="28575" y="63500"/>
                </a:lnTo>
                <a:lnTo>
                  <a:pt x="28828" y="426465"/>
                </a:lnTo>
                <a:lnTo>
                  <a:pt x="47878" y="426465"/>
                </a:lnTo>
                <a:lnTo>
                  <a:pt x="47633" y="76200"/>
                </a:lnTo>
                <a:lnTo>
                  <a:pt x="47625" y="63500"/>
                </a:lnTo>
                <a:close/>
              </a:path>
              <a:path w="76200" h="426720">
                <a:moveTo>
                  <a:pt x="38100" y="0"/>
                </a:moveTo>
                <a:lnTo>
                  <a:pt x="0" y="76200"/>
                </a:lnTo>
                <a:lnTo>
                  <a:pt x="28583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26720">
                <a:moveTo>
                  <a:pt x="69850" y="63500"/>
                </a:moveTo>
                <a:lnTo>
                  <a:pt x="47625" y="63500"/>
                </a:lnTo>
                <a:lnTo>
                  <a:pt x="47633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C4D5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94981" y="2065401"/>
            <a:ext cx="76200" cy="426720"/>
          </a:xfrm>
          <a:custGeom>
            <a:avLst/>
            <a:gdLst/>
            <a:ahLst/>
            <a:cxnLst/>
            <a:rect l="l" t="t" r="r" b="b"/>
            <a:pathLst>
              <a:path w="76200" h="426719">
                <a:moveTo>
                  <a:pt x="47625" y="63500"/>
                </a:moveTo>
                <a:lnTo>
                  <a:pt x="28575" y="63500"/>
                </a:lnTo>
                <a:lnTo>
                  <a:pt x="28575" y="426465"/>
                </a:lnTo>
                <a:lnTo>
                  <a:pt x="47625" y="426465"/>
                </a:lnTo>
                <a:lnTo>
                  <a:pt x="47625" y="63500"/>
                </a:lnTo>
                <a:close/>
              </a:path>
              <a:path w="76200" h="426719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26719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C4D5A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765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MT"/>
                <a:cs typeface="Arial MT"/>
              </a:rPr>
              <a:t>Sales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5834" y="1248283"/>
          <a:ext cx="8841096" cy="4344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6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6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6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6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16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75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13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PSBR_ID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9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PROD_ID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92"/>
                    </a:solidFill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MONTH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18415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_1_NRX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_UNIT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92"/>
                    </a:solidFill>
                  </a:tcPr>
                </a:tc>
                <a:tc>
                  <a:txBody>
                    <a:bodyPr/>
                    <a:lstStyle/>
                    <a:p>
                      <a:pPr marL="34290" marR="2603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MONTH_ 2_NRX_U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92"/>
                    </a:solidFill>
                  </a:tcPr>
                </a:tc>
                <a:tc>
                  <a:txBody>
                    <a:bodyPr/>
                    <a:lstStyle/>
                    <a:p>
                      <a:pPr marL="34290" marR="2603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MONTH_ 3_NRX_U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92"/>
                    </a:solidFill>
                  </a:tcPr>
                </a:tc>
                <a:tc>
                  <a:txBody>
                    <a:bodyPr/>
                    <a:lstStyle/>
                    <a:p>
                      <a:pPr marL="34290" marR="2603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MONTH_ 4_NRX_U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92"/>
                    </a:solidFill>
                  </a:tcPr>
                </a:tc>
                <a:tc>
                  <a:txBody>
                    <a:bodyPr/>
                    <a:lstStyle/>
                    <a:p>
                      <a:pPr marL="34290" marR="2603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MONTH_ 5_NRX_U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92"/>
                    </a:solidFill>
                  </a:tcPr>
                </a:tc>
                <a:tc>
                  <a:txBody>
                    <a:bodyPr/>
                    <a:lstStyle/>
                    <a:p>
                      <a:pPr marL="34290" marR="2603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MONTH_ 6_NRX_U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92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2603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MONTH_ 7_NRX_U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92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2603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MONTH_ 8_NRX_U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92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254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MONTH_ 9_NRX_U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92"/>
                    </a:solidFill>
                  </a:tcPr>
                </a:tc>
                <a:tc>
                  <a:txBody>
                    <a:bodyPr/>
                    <a:lstStyle/>
                    <a:p>
                      <a:pPr marL="15875" marR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MONTH_1 0_NRX_UN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92"/>
                    </a:solidFill>
                  </a:tcPr>
                </a:tc>
                <a:tc>
                  <a:txBody>
                    <a:bodyPr/>
                    <a:lstStyle/>
                    <a:p>
                      <a:pPr marL="22860" marR="133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MONTH_1 1_NRX_U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92"/>
                    </a:solidFill>
                  </a:tcPr>
                </a:tc>
                <a:tc>
                  <a:txBody>
                    <a:bodyPr/>
                    <a:lstStyle/>
                    <a:p>
                      <a:pPr marL="15240" marR="825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MONTH_1 2_NRX_U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2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RB_00002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1002001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JC_00003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1007002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TK_00004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1010001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TC_00005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1010001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PS_00006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1012002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CH_00007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1003002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CJ_00008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1011002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TL_00009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1005001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GR_00010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1008002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6350">
                      <a:solidFill>
                        <a:srgbClr val="000000"/>
                      </a:solidFill>
                      <a:prstDash val="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GE_00012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1013002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dot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778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70" dirty="0"/>
              <a:t> </a:t>
            </a:r>
            <a:r>
              <a:rPr spc="-10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2873120" y="3007867"/>
            <a:ext cx="3397885" cy="569595"/>
          </a:xfrm>
          <a:custGeom>
            <a:avLst/>
            <a:gdLst/>
            <a:ahLst/>
            <a:cxnLst/>
            <a:rect l="l" t="t" r="r" b="b"/>
            <a:pathLst>
              <a:path w="3397885" h="569595">
                <a:moveTo>
                  <a:pt x="3302762" y="0"/>
                </a:moveTo>
                <a:lnTo>
                  <a:pt x="94996" y="0"/>
                </a:lnTo>
                <a:lnTo>
                  <a:pt x="58025" y="7467"/>
                </a:lnTo>
                <a:lnTo>
                  <a:pt x="27828" y="27828"/>
                </a:lnTo>
                <a:lnTo>
                  <a:pt x="7467" y="58025"/>
                </a:lnTo>
                <a:lnTo>
                  <a:pt x="0" y="94996"/>
                </a:lnTo>
                <a:lnTo>
                  <a:pt x="0" y="474472"/>
                </a:lnTo>
                <a:lnTo>
                  <a:pt x="7467" y="511442"/>
                </a:lnTo>
                <a:lnTo>
                  <a:pt x="27828" y="541639"/>
                </a:lnTo>
                <a:lnTo>
                  <a:pt x="58025" y="562000"/>
                </a:lnTo>
                <a:lnTo>
                  <a:pt x="94996" y="569468"/>
                </a:lnTo>
                <a:lnTo>
                  <a:pt x="3302762" y="569468"/>
                </a:lnTo>
                <a:lnTo>
                  <a:pt x="3339713" y="562000"/>
                </a:lnTo>
                <a:lnTo>
                  <a:pt x="3369865" y="541639"/>
                </a:lnTo>
                <a:lnTo>
                  <a:pt x="3390183" y="511442"/>
                </a:lnTo>
                <a:lnTo>
                  <a:pt x="3397630" y="474472"/>
                </a:lnTo>
                <a:lnTo>
                  <a:pt x="3397630" y="94996"/>
                </a:lnTo>
                <a:lnTo>
                  <a:pt x="3390183" y="58025"/>
                </a:lnTo>
                <a:lnTo>
                  <a:pt x="3369865" y="27828"/>
                </a:lnTo>
                <a:lnTo>
                  <a:pt x="3339713" y="7467"/>
                </a:lnTo>
                <a:lnTo>
                  <a:pt x="3302762" y="0"/>
                </a:lnTo>
                <a:close/>
              </a:path>
            </a:pathLst>
          </a:custGeom>
          <a:solidFill>
            <a:srgbClr val="FFE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340866"/>
            <a:ext cx="7941309" cy="4258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299085" algn="l"/>
              </a:tabLst>
            </a:pPr>
            <a:r>
              <a:rPr sz="1600" b="1" u="sng" dirty="0">
                <a:solidFill>
                  <a:srgbClr val="52555A"/>
                </a:solidFill>
                <a:uFill>
                  <a:solidFill>
                    <a:srgbClr val="52555A"/>
                  </a:solidFill>
                </a:uFill>
                <a:latin typeface="Trebuchet MS"/>
                <a:cs typeface="Trebuchet MS"/>
              </a:rPr>
              <a:t>NRx</a:t>
            </a:r>
            <a:r>
              <a:rPr sz="1600" b="1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stands</a:t>
            </a:r>
            <a:r>
              <a:rPr sz="16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for</a:t>
            </a:r>
            <a:r>
              <a:rPr sz="16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New</a:t>
            </a:r>
            <a:r>
              <a:rPr sz="16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2555A"/>
                </a:solidFill>
                <a:latin typeface="Trebuchet MS"/>
                <a:cs typeface="Trebuchet MS"/>
              </a:rPr>
              <a:t>Prescription.</a:t>
            </a:r>
            <a:r>
              <a:rPr sz="16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It</a:t>
            </a:r>
            <a:r>
              <a:rPr sz="16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is</a:t>
            </a:r>
            <a:r>
              <a:rPr sz="16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6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prescription</a:t>
            </a:r>
            <a:r>
              <a:rPr sz="16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filled</a:t>
            </a:r>
            <a:r>
              <a:rPr sz="16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for</a:t>
            </a:r>
            <a:r>
              <a:rPr sz="16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6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first</a:t>
            </a:r>
            <a:r>
              <a:rPr sz="16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time</a:t>
            </a:r>
            <a:r>
              <a:rPr sz="1600" spc="-20" dirty="0">
                <a:solidFill>
                  <a:srgbClr val="52555A"/>
                </a:solidFill>
                <a:latin typeface="Trebuchet MS"/>
                <a:cs typeface="Trebuchet MS"/>
              </a:rPr>
              <a:t> when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a</a:t>
            </a:r>
            <a:r>
              <a:rPr sz="1600" spc="-5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patient</a:t>
            </a:r>
            <a:r>
              <a:rPr sz="16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visits</a:t>
            </a:r>
            <a:r>
              <a:rPr sz="16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pharmacies</a:t>
            </a:r>
            <a:r>
              <a:rPr sz="16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with</a:t>
            </a:r>
            <a:r>
              <a:rPr sz="16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a</a:t>
            </a:r>
            <a:r>
              <a:rPr sz="16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valid</a:t>
            </a:r>
            <a:r>
              <a:rPr sz="16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2555A"/>
                </a:solidFill>
                <a:latin typeface="Trebuchet MS"/>
                <a:cs typeface="Trebuchet MS"/>
              </a:rPr>
              <a:t>prescription.</a:t>
            </a:r>
            <a:endParaRPr sz="1600">
              <a:latin typeface="Trebuchet MS"/>
              <a:cs typeface="Trebuchet MS"/>
            </a:endParaRPr>
          </a:p>
          <a:p>
            <a:pPr marL="299085" marR="184785" indent="-287020">
              <a:lnSpc>
                <a:spcPct val="100000"/>
              </a:lnSpc>
              <a:spcBef>
                <a:spcPts val="385"/>
              </a:spcBef>
              <a:buFont typeface="Microsoft Sans Serif"/>
              <a:buChar char="•"/>
              <a:tabLst>
                <a:tab pos="299085" algn="l"/>
              </a:tabLst>
            </a:pPr>
            <a:r>
              <a:rPr sz="1600" b="1" u="sng" dirty="0">
                <a:solidFill>
                  <a:srgbClr val="52555A"/>
                </a:solidFill>
                <a:uFill>
                  <a:solidFill>
                    <a:srgbClr val="52555A"/>
                  </a:solidFill>
                </a:uFill>
                <a:latin typeface="Trebuchet MS"/>
                <a:cs typeface="Trebuchet MS"/>
              </a:rPr>
              <a:t>RRx</a:t>
            </a:r>
            <a:r>
              <a:rPr sz="1600" b="1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stands</a:t>
            </a:r>
            <a:r>
              <a:rPr sz="16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for</a:t>
            </a:r>
            <a:r>
              <a:rPr sz="16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Refill</a:t>
            </a:r>
            <a:r>
              <a:rPr sz="16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2555A"/>
                </a:solidFill>
                <a:latin typeface="Trebuchet MS"/>
                <a:cs typeface="Trebuchet MS"/>
              </a:rPr>
              <a:t>Prescription.</a:t>
            </a:r>
            <a:r>
              <a:rPr sz="16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When</a:t>
            </a:r>
            <a:r>
              <a:rPr sz="16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6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prescription</a:t>
            </a:r>
            <a:r>
              <a:rPr sz="16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is</a:t>
            </a:r>
            <a:r>
              <a:rPr sz="16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refilled,</a:t>
            </a:r>
            <a:r>
              <a:rPr sz="16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it</a:t>
            </a:r>
            <a:r>
              <a:rPr sz="16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is</a:t>
            </a:r>
            <a:r>
              <a:rPr sz="16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called</a:t>
            </a:r>
            <a:r>
              <a:rPr sz="16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52555A"/>
                </a:solidFill>
                <a:latin typeface="Trebuchet MS"/>
                <a:cs typeface="Trebuchet MS"/>
              </a:rPr>
              <a:t>as </a:t>
            </a:r>
            <a:r>
              <a:rPr sz="1600" spc="-20" dirty="0">
                <a:solidFill>
                  <a:srgbClr val="52555A"/>
                </a:solidFill>
                <a:latin typeface="Trebuchet MS"/>
                <a:cs typeface="Trebuchet MS"/>
              </a:rPr>
              <a:t>RRx.</a:t>
            </a:r>
            <a:endParaRPr sz="1600">
              <a:latin typeface="Trebuchet MS"/>
              <a:cs typeface="Trebuchet MS"/>
            </a:endParaRPr>
          </a:p>
          <a:p>
            <a:pPr marL="299085" marR="146685" indent="-287020">
              <a:lnSpc>
                <a:spcPct val="100000"/>
              </a:lnSpc>
              <a:spcBef>
                <a:spcPts val="385"/>
              </a:spcBef>
              <a:buFont typeface="Microsoft Sans Serif"/>
              <a:buChar char="•"/>
              <a:tabLst>
                <a:tab pos="299085" algn="l"/>
              </a:tabLst>
            </a:pPr>
            <a:r>
              <a:rPr sz="1600" b="1" u="sng" dirty="0">
                <a:solidFill>
                  <a:srgbClr val="52555A"/>
                </a:solidFill>
                <a:uFill>
                  <a:solidFill>
                    <a:srgbClr val="52555A"/>
                  </a:solidFill>
                </a:uFill>
                <a:latin typeface="Trebuchet MS"/>
                <a:cs typeface="Trebuchet MS"/>
              </a:rPr>
              <a:t>TRx</a:t>
            </a:r>
            <a:r>
              <a:rPr sz="1600" b="1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stands</a:t>
            </a:r>
            <a:r>
              <a:rPr sz="16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for</a:t>
            </a:r>
            <a:r>
              <a:rPr sz="1600" spc="-6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52555A"/>
                </a:solidFill>
                <a:latin typeface="Trebuchet MS"/>
                <a:cs typeface="Trebuchet MS"/>
              </a:rPr>
              <a:t>Total</a:t>
            </a:r>
            <a:r>
              <a:rPr sz="16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2555A"/>
                </a:solidFill>
                <a:latin typeface="Trebuchet MS"/>
                <a:cs typeface="Trebuchet MS"/>
              </a:rPr>
              <a:t>Prescription.</a:t>
            </a:r>
            <a:r>
              <a:rPr sz="16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When</a:t>
            </a:r>
            <a:r>
              <a:rPr sz="16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6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prescription</a:t>
            </a:r>
            <a:r>
              <a:rPr sz="16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is</a:t>
            </a:r>
            <a:r>
              <a:rPr sz="16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new/refilled,</a:t>
            </a:r>
            <a:r>
              <a:rPr sz="16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it</a:t>
            </a:r>
            <a:r>
              <a:rPr sz="16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2555A"/>
                </a:solidFill>
                <a:latin typeface="Trebuchet MS"/>
                <a:cs typeface="Trebuchet MS"/>
              </a:rPr>
              <a:t>counts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towards</a:t>
            </a:r>
            <a:r>
              <a:rPr sz="1600" spc="-7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52555A"/>
                </a:solidFill>
                <a:latin typeface="Trebuchet MS"/>
                <a:cs typeface="Trebuchet MS"/>
              </a:rPr>
              <a:t>TRx.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2555A"/>
              </a:buClr>
              <a:buFont typeface="Microsoft Sans Serif"/>
              <a:buChar char="•"/>
            </a:pPr>
            <a:endParaRPr sz="1600">
              <a:latin typeface="Trebuchet MS"/>
              <a:cs typeface="Trebuchet MS"/>
            </a:endParaRPr>
          </a:p>
          <a:p>
            <a:pPr marL="132080" algn="ctr">
              <a:lnSpc>
                <a:spcPct val="100000"/>
              </a:lnSpc>
            </a:pPr>
            <a:r>
              <a:rPr sz="1800" b="1" dirty="0">
                <a:solidFill>
                  <a:srgbClr val="52555A"/>
                </a:solidFill>
                <a:latin typeface="Trebuchet MS"/>
                <a:cs typeface="Trebuchet MS"/>
              </a:rPr>
              <a:t>TRx</a:t>
            </a:r>
            <a:r>
              <a:rPr sz="1800" b="1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52555A"/>
                </a:solidFill>
                <a:latin typeface="Trebuchet MS"/>
                <a:cs typeface="Trebuchet MS"/>
              </a:rPr>
              <a:t>=</a:t>
            </a:r>
            <a:r>
              <a:rPr sz="1800" b="1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52555A"/>
                </a:solidFill>
                <a:latin typeface="Trebuchet MS"/>
                <a:cs typeface="Trebuchet MS"/>
              </a:rPr>
              <a:t>NRx</a:t>
            </a:r>
            <a:r>
              <a:rPr sz="1800" b="1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52555A"/>
                </a:solidFill>
                <a:latin typeface="Trebuchet MS"/>
                <a:cs typeface="Trebuchet MS"/>
              </a:rPr>
              <a:t>+</a:t>
            </a:r>
            <a:r>
              <a:rPr sz="1800" b="1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52555A"/>
                </a:solidFill>
                <a:latin typeface="Trebuchet MS"/>
                <a:cs typeface="Trebuchet MS"/>
              </a:rPr>
              <a:t>RRx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1722755" algn="l"/>
              </a:tabLst>
            </a:pPr>
            <a:r>
              <a:rPr sz="1600" b="1" spc="-10" dirty="0">
                <a:solidFill>
                  <a:srgbClr val="52555A"/>
                </a:solidFill>
                <a:latin typeface="Trebuchet MS"/>
                <a:cs typeface="Trebuchet MS"/>
              </a:rPr>
              <a:t>(</a:t>
            </a:r>
            <a:r>
              <a:rPr sz="1600" b="1" spc="-10" dirty="0">
                <a:solidFill>
                  <a:srgbClr val="FFBA5B"/>
                </a:solidFill>
                <a:latin typeface="Trebuchet MS"/>
                <a:cs typeface="Trebuchet MS"/>
              </a:rPr>
              <a:t>X</a:t>
            </a:r>
            <a:r>
              <a:rPr sz="1600" b="1" spc="-10" dirty="0">
                <a:solidFill>
                  <a:srgbClr val="52555A"/>
                </a:solidFill>
                <a:latin typeface="Trebuchet MS"/>
                <a:cs typeface="Trebuchet MS"/>
              </a:rPr>
              <a:t>)Rx_Units</a:t>
            </a:r>
            <a:r>
              <a:rPr sz="1600" b="1" dirty="0">
                <a:solidFill>
                  <a:srgbClr val="52555A"/>
                </a:solidFill>
                <a:latin typeface="Trebuchet MS"/>
                <a:cs typeface="Trebuchet MS"/>
              </a:rPr>
              <a:t>	:</a:t>
            </a:r>
            <a:r>
              <a:rPr sz="1600" b="1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6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number</a:t>
            </a:r>
            <a:r>
              <a:rPr sz="16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of</a:t>
            </a:r>
            <a:r>
              <a:rPr sz="16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prescriptions</a:t>
            </a:r>
            <a:r>
              <a:rPr sz="16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prescribed</a:t>
            </a:r>
            <a:r>
              <a:rPr sz="16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by</a:t>
            </a:r>
            <a:r>
              <a:rPr sz="16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6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2555A"/>
                </a:solidFill>
                <a:latin typeface="Trebuchet MS"/>
                <a:cs typeface="Trebuchet MS"/>
              </a:rPr>
              <a:t>prescriber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35"/>
              </a:spcBef>
              <a:buClr>
                <a:srgbClr val="52555A"/>
              </a:buClr>
              <a:buFont typeface="Microsoft Sans Serif"/>
              <a:buChar char="•"/>
            </a:pPr>
            <a:endParaRPr sz="16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Microsoft Sans Serif"/>
              <a:buChar char="•"/>
              <a:tabLst>
                <a:tab pos="299085" algn="l"/>
              </a:tabLst>
            </a:pPr>
            <a:r>
              <a:rPr sz="1600" b="1" spc="-10" dirty="0">
                <a:solidFill>
                  <a:srgbClr val="52555A"/>
                </a:solidFill>
                <a:latin typeface="Trebuchet MS"/>
                <a:cs typeface="Trebuchet MS"/>
              </a:rPr>
              <a:t>(</a:t>
            </a:r>
            <a:r>
              <a:rPr sz="1600" b="1" spc="-10" dirty="0">
                <a:solidFill>
                  <a:srgbClr val="FFBA5B"/>
                </a:solidFill>
                <a:latin typeface="Trebuchet MS"/>
                <a:cs typeface="Trebuchet MS"/>
              </a:rPr>
              <a:t>X</a:t>
            </a:r>
            <a:r>
              <a:rPr sz="1600" b="1" spc="-10" dirty="0">
                <a:solidFill>
                  <a:srgbClr val="52555A"/>
                </a:solidFill>
                <a:latin typeface="Trebuchet MS"/>
                <a:cs typeface="Trebuchet MS"/>
              </a:rPr>
              <a:t>)Rx_Volume</a:t>
            </a:r>
            <a:r>
              <a:rPr sz="1600" b="1" spc="-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52555A"/>
                </a:solidFill>
                <a:latin typeface="Trebuchet MS"/>
                <a:cs typeface="Trebuchet MS"/>
              </a:rPr>
              <a:t>:</a:t>
            </a:r>
            <a:r>
              <a:rPr sz="1600" b="1" spc="-8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6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quantity</a:t>
            </a:r>
            <a:r>
              <a:rPr sz="1600" spc="-5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of</a:t>
            </a:r>
            <a:r>
              <a:rPr sz="16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drug/medicine</a:t>
            </a:r>
            <a:r>
              <a:rPr sz="16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prescribed</a:t>
            </a:r>
            <a:r>
              <a:rPr sz="1600" spc="-6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by</a:t>
            </a:r>
            <a:r>
              <a:rPr sz="16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6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2555A"/>
                </a:solidFill>
                <a:latin typeface="Trebuchet MS"/>
                <a:cs typeface="Trebuchet MS"/>
              </a:rPr>
              <a:t>prescriber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30"/>
              </a:spcBef>
              <a:buClr>
                <a:srgbClr val="52555A"/>
              </a:buClr>
              <a:buFont typeface="Microsoft Sans Serif"/>
              <a:buChar char="•"/>
            </a:pPr>
            <a:endParaRPr sz="1600">
              <a:latin typeface="Trebuchet MS"/>
              <a:cs typeface="Trebuchet MS"/>
            </a:endParaRPr>
          </a:p>
          <a:p>
            <a:pPr marL="299085" marR="22034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</a:tabLst>
            </a:pPr>
            <a:r>
              <a:rPr sz="1600" b="1" dirty="0">
                <a:solidFill>
                  <a:srgbClr val="52555A"/>
                </a:solidFill>
                <a:latin typeface="Trebuchet MS"/>
                <a:cs typeface="Trebuchet MS"/>
              </a:rPr>
              <a:t>(</a:t>
            </a:r>
            <a:r>
              <a:rPr sz="1600" b="1" dirty="0">
                <a:solidFill>
                  <a:srgbClr val="FFBA5B"/>
                </a:solidFill>
                <a:latin typeface="Trebuchet MS"/>
                <a:cs typeface="Trebuchet MS"/>
              </a:rPr>
              <a:t>X</a:t>
            </a:r>
            <a:r>
              <a:rPr sz="1600" b="1" dirty="0">
                <a:solidFill>
                  <a:srgbClr val="52555A"/>
                </a:solidFill>
                <a:latin typeface="Trebuchet MS"/>
                <a:cs typeface="Trebuchet MS"/>
              </a:rPr>
              <a:t>)Rx_Amount</a:t>
            </a:r>
            <a:r>
              <a:rPr sz="1600" b="1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52555A"/>
                </a:solidFill>
                <a:latin typeface="Trebuchet MS"/>
                <a:cs typeface="Trebuchet MS"/>
              </a:rPr>
              <a:t>:</a:t>
            </a:r>
            <a:r>
              <a:rPr sz="1600" b="1" spc="-8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600" spc="-7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Dollar($)</a:t>
            </a:r>
            <a:r>
              <a:rPr sz="16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amount/value</a:t>
            </a:r>
            <a:r>
              <a:rPr sz="16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of</a:t>
            </a:r>
            <a:r>
              <a:rPr sz="1600" spc="-5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600" spc="-7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drug/medicine</a:t>
            </a:r>
            <a:r>
              <a:rPr sz="1600" spc="-5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prescribed</a:t>
            </a:r>
            <a:r>
              <a:rPr sz="1600" spc="-6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52555A"/>
                </a:solidFill>
                <a:latin typeface="Trebuchet MS"/>
                <a:cs typeface="Trebuchet MS"/>
              </a:rPr>
              <a:t>by </a:t>
            </a:r>
            <a:r>
              <a:rPr sz="16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6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2555A"/>
                </a:solidFill>
                <a:latin typeface="Trebuchet MS"/>
                <a:cs typeface="Trebuchet MS"/>
              </a:rPr>
              <a:t>prescriber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902" y="2222538"/>
            <a:ext cx="1381125" cy="550545"/>
          </a:xfrm>
          <a:prstGeom prst="rect">
            <a:avLst/>
          </a:prstGeom>
          <a:solidFill>
            <a:srgbClr val="FFE8C7"/>
          </a:solidFill>
        </p:spPr>
        <p:txBody>
          <a:bodyPr vert="horz" wrap="square" lIns="0" tIns="163195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285"/>
              </a:spcBef>
            </a:pPr>
            <a:r>
              <a:rPr sz="1400" dirty="0">
                <a:solidFill>
                  <a:srgbClr val="52555A"/>
                </a:solidFill>
                <a:latin typeface="Arial MT"/>
                <a:cs typeface="Arial MT"/>
              </a:rPr>
              <a:t>Files</a:t>
            </a:r>
            <a:r>
              <a:rPr sz="1400" spc="-2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2555A"/>
                </a:solidFill>
                <a:latin typeface="Arial MT"/>
                <a:cs typeface="Arial MT"/>
              </a:rPr>
              <a:t>on</a:t>
            </a:r>
            <a:r>
              <a:rPr sz="1400" spc="-1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52555A"/>
                </a:solidFill>
                <a:latin typeface="Arial MT"/>
                <a:cs typeface="Arial MT"/>
              </a:rPr>
              <a:t>S3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9139" y="2219744"/>
            <a:ext cx="1381125" cy="550545"/>
          </a:xfrm>
          <a:prstGeom prst="rect">
            <a:avLst/>
          </a:prstGeom>
          <a:solidFill>
            <a:srgbClr val="C4D5A3"/>
          </a:solidFill>
        </p:spPr>
        <p:txBody>
          <a:bodyPr vert="horz" wrap="square" lIns="0" tIns="163195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285"/>
              </a:spcBef>
            </a:pPr>
            <a:r>
              <a:rPr sz="1400" dirty="0">
                <a:solidFill>
                  <a:srgbClr val="52555A"/>
                </a:solidFill>
                <a:latin typeface="Arial MT"/>
                <a:cs typeface="Arial MT"/>
              </a:rPr>
              <a:t>Base</a:t>
            </a:r>
            <a:r>
              <a:rPr sz="1400" spc="-20" dirty="0">
                <a:solidFill>
                  <a:srgbClr val="52555A"/>
                </a:solidFill>
                <a:latin typeface="Arial MT"/>
                <a:cs typeface="Arial MT"/>
              </a:rPr>
              <a:t> table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2491" y="2219744"/>
            <a:ext cx="1381125" cy="550545"/>
          </a:xfrm>
          <a:prstGeom prst="rect">
            <a:avLst/>
          </a:prstGeom>
          <a:solidFill>
            <a:srgbClr val="C4D5A3"/>
          </a:solidFill>
        </p:spPr>
        <p:txBody>
          <a:bodyPr vert="horz" wrap="square" lIns="0" tIns="16319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285"/>
              </a:spcBef>
            </a:pPr>
            <a:r>
              <a:rPr sz="1400" dirty="0">
                <a:solidFill>
                  <a:srgbClr val="52555A"/>
                </a:solidFill>
                <a:latin typeface="Arial MT"/>
                <a:cs typeface="Arial MT"/>
              </a:rPr>
              <a:t>Stage</a:t>
            </a:r>
            <a:r>
              <a:rPr sz="1400" spc="-4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table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0609" y="2219744"/>
            <a:ext cx="1381125" cy="550545"/>
          </a:xfrm>
          <a:prstGeom prst="rect">
            <a:avLst/>
          </a:prstGeom>
          <a:solidFill>
            <a:srgbClr val="C4D5A3"/>
          </a:solidFill>
        </p:spPr>
        <p:txBody>
          <a:bodyPr vert="horz" wrap="square" lIns="0" tIns="72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300" spc="-10" dirty="0">
                <a:solidFill>
                  <a:srgbClr val="52555A"/>
                </a:solidFill>
                <a:latin typeface="Arial MT"/>
                <a:cs typeface="Arial MT"/>
              </a:rPr>
              <a:t>Fact/Dimension</a:t>
            </a:r>
            <a:endParaRPr sz="13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300" spc="-10" dirty="0">
                <a:solidFill>
                  <a:srgbClr val="52555A"/>
                </a:solidFill>
                <a:latin typeface="Arial MT"/>
                <a:cs typeface="Arial MT"/>
              </a:rPr>
              <a:t>table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8853" y="2219744"/>
            <a:ext cx="1381125" cy="550545"/>
          </a:xfrm>
          <a:custGeom>
            <a:avLst/>
            <a:gdLst/>
            <a:ahLst/>
            <a:cxnLst/>
            <a:rect l="l" t="t" r="r" b="b"/>
            <a:pathLst>
              <a:path w="1381125" h="550544">
                <a:moveTo>
                  <a:pt x="1380871" y="0"/>
                </a:moveTo>
                <a:lnTo>
                  <a:pt x="0" y="0"/>
                </a:lnTo>
                <a:lnTo>
                  <a:pt x="0" y="550506"/>
                </a:lnTo>
                <a:lnTo>
                  <a:pt x="1380871" y="550506"/>
                </a:lnTo>
                <a:lnTo>
                  <a:pt x="1380871" y="0"/>
                </a:lnTo>
                <a:close/>
              </a:path>
            </a:pathLst>
          </a:custGeom>
          <a:solidFill>
            <a:srgbClr val="C4D5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71080" y="2262962"/>
            <a:ext cx="7988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Reporting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table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9232" y="4262666"/>
            <a:ext cx="1381125" cy="550545"/>
          </a:xfrm>
          <a:prstGeom prst="rect">
            <a:avLst/>
          </a:prstGeom>
          <a:solidFill>
            <a:srgbClr val="B8E4FF"/>
          </a:solidFill>
        </p:spPr>
        <p:txBody>
          <a:bodyPr vert="horz" wrap="square" lIns="0" tIns="163830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1290"/>
              </a:spcBef>
            </a:pP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Tableau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6658" y="2453004"/>
            <a:ext cx="292735" cy="85725"/>
          </a:xfrm>
          <a:custGeom>
            <a:avLst/>
            <a:gdLst/>
            <a:ahLst/>
            <a:cxnLst/>
            <a:rect l="l" t="t" r="r" b="b"/>
            <a:pathLst>
              <a:path w="292735" h="85725">
                <a:moveTo>
                  <a:pt x="264646" y="28448"/>
                </a:moveTo>
                <a:lnTo>
                  <a:pt x="220980" y="28448"/>
                </a:lnTo>
                <a:lnTo>
                  <a:pt x="221234" y="57023"/>
                </a:lnTo>
                <a:lnTo>
                  <a:pt x="206967" y="57154"/>
                </a:lnTo>
                <a:lnTo>
                  <a:pt x="207264" y="85725"/>
                </a:lnTo>
                <a:lnTo>
                  <a:pt x="292481" y="42037"/>
                </a:lnTo>
                <a:lnTo>
                  <a:pt x="264646" y="28448"/>
                </a:lnTo>
                <a:close/>
              </a:path>
              <a:path w="292735" h="85725">
                <a:moveTo>
                  <a:pt x="206671" y="28579"/>
                </a:moveTo>
                <a:lnTo>
                  <a:pt x="0" y="30480"/>
                </a:lnTo>
                <a:lnTo>
                  <a:pt x="235" y="57023"/>
                </a:lnTo>
                <a:lnTo>
                  <a:pt x="254" y="59055"/>
                </a:lnTo>
                <a:lnTo>
                  <a:pt x="206967" y="57154"/>
                </a:lnTo>
                <a:lnTo>
                  <a:pt x="206810" y="42037"/>
                </a:lnTo>
                <a:lnTo>
                  <a:pt x="206691" y="30480"/>
                </a:lnTo>
                <a:lnTo>
                  <a:pt x="206671" y="28579"/>
                </a:lnTo>
                <a:close/>
              </a:path>
              <a:path w="292735" h="85725">
                <a:moveTo>
                  <a:pt x="220980" y="28448"/>
                </a:moveTo>
                <a:lnTo>
                  <a:pt x="206671" y="28579"/>
                </a:lnTo>
                <a:lnTo>
                  <a:pt x="206966" y="57023"/>
                </a:lnTo>
                <a:lnTo>
                  <a:pt x="206967" y="57154"/>
                </a:lnTo>
                <a:lnTo>
                  <a:pt x="221234" y="57023"/>
                </a:lnTo>
                <a:lnTo>
                  <a:pt x="221100" y="42037"/>
                </a:lnTo>
                <a:lnTo>
                  <a:pt x="220980" y="28448"/>
                </a:lnTo>
                <a:close/>
              </a:path>
              <a:path w="292735" h="85725">
                <a:moveTo>
                  <a:pt x="206375" y="0"/>
                </a:moveTo>
                <a:lnTo>
                  <a:pt x="206670" y="28448"/>
                </a:lnTo>
                <a:lnTo>
                  <a:pt x="206671" y="28579"/>
                </a:lnTo>
                <a:lnTo>
                  <a:pt x="264646" y="28448"/>
                </a:lnTo>
                <a:lnTo>
                  <a:pt x="20637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90138" y="2452242"/>
            <a:ext cx="292735" cy="85725"/>
          </a:xfrm>
          <a:custGeom>
            <a:avLst/>
            <a:gdLst/>
            <a:ahLst/>
            <a:cxnLst/>
            <a:rect l="l" t="t" r="r" b="b"/>
            <a:pathLst>
              <a:path w="292735" h="85725">
                <a:moveTo>
                  <a:pt x="206628" y="0"/>
                </a:moveTo>
                <a:lnTo>
                  <a:pt x="206628" y="85725"/>
                </a:lnTo>
                <a:lnTo>
                  <a:pt x="263694" y="57150"/>
                </a:lnTo>
                <a:lnTo>
                  <a:pt x="220852" y="57150"/>
                </a:lnTo>
                <a:lnTo>
                  <a:pt x="220852" y="28575"/>
                </a:lnTo>
                <a:lnTo>
                  <a:pt x="263863" y="28575"/>
                </a:lnTo>
                <a:lnTo>
                  <a:pt x="206628" y="0"/>
                </a:lnTo>
                <a:close/>
              </a:path>
              <a:path w="292735" h="85725">
                <a:moveTo>
                  <a:pt x="20662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06628" y="57150"/>
                </a:lnTo>
                <a:lnTo>
                  <a:pt x="206628" y="28575"/>
                </a:lnTo>
                <a:close/>
              </a:path>
              <a:path w="292735" h="85725">
                <a:moveTo>
                  <a:pt x="263863" y="28575"/>
                </a:moveTo>
                <a:lnTo>
                  <a:pt x="220852" y="28575"/>
                </a:lnTo>
                <a:lnTo>
                  <a:pt x="220852" y="57150"/>
                </a:lnTo>
                <a:lnTo>
                  <a:pt x="263694" y="57150"/>
                </a:lnTo>
                <a:lnTo>
                  <a:pt x="292353" y="42799"/>
                </a:lnTo>
                <a:lnTo>
                  <a:pt x="263863" y="285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3363" y="2452242"/>
            <a:ext cx="317500" cy="85725"/>
          </a:xfrm>
          <a:custGeom>
            <a:avLst/>
            <a:gdLst/>
            <a:ahLst/>
            <a:cxnLst/>
            <a:rect l="l" t="t" r="r" b="b"/>
            <a:pathLst>
              <a:path w="317500" h="85725">
                <a:moveTo>
                  <a:pt x="231521" y="0"/>
                </a:moveTo>
                <a:lnTo>
                  <a:pt x="231521" y="85725"/>
                </a:lnTo>
                <a:lnTo>
                  <a:pt x="288586" y="57150"/>
                </a:lnTo>
                <a:lnTo>
                  <a:pt x="245872" y="57150"/>
                </a:lnTo>
                <a:lnTo>
                  <a:pt x="245872" y="28575"/>
                </a:lnTo>
                <a:lnTo>
                  <a:pt x="288755" y="28575"/>
                </a:lnTo>
                <a:lnTo>
                  <a:pt x="231521" y="0"/>
                </a:lnTo>
                <a:close/>
              </a:path>
              <a:path w="317500" h="85725">
                <a:moveTo>
                  <a:pt x="23152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31521" y="57150"/>
                </a:lnTo>
                <a:lnTo>
                  <a:pt x="231521" y="28575"/>
                </a:lnTo>
                <a:close/>
              </a:path>
              <a:path w="317500" h="85725">
                <a:moveTo>
                  <a:pt x="288755" y="28575"/>
                </a:moveTo>
                <a:lnTo>
                  <a:pt x="245872" y="28575"/>
                </a:lnTo>
                <a:lnTo>
                  <a:pt x="245872" y="57150"/>
                </a:lnTo>
                <a:lnTo>
                  <a:pt x="288586" y="57150"/>
                </a:lnTo>
                <a:lnTo>
                  <a:pt x="317246" y="42799"/>
                </a:lnTo>
                <a:lnTo>
                  <a:pt x="288755" y="285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1607" y="2452242"/>
            <a:ext cx="1941195" cy="2128520"/>
          </a:xfrm>
          <a:custGeom>
            <a:avLst/>
            <a:gdLst/>
            <a:ahLst/>
            <a:cxnLst/>
            <a:rect l="l" t="t" r="r" b="b"/>
            <a:pathLst>
              <a:path w="1941195" h="2128520">
                <a:moveTo>
                  <a:pt x="317246" y="42799"/>
                </a:moveTo>
                <a:lnTo>
                  <a:pt x="288747" y="28575"/>
                </a:lnTo>
                <a:lnTo>
                  <a:pt x="231521" y="0"/>
                </a:lnTo>
                <a:lnTo>
                  <a:pt x="231521" y="28575"/>
                </a:lnTo>
                <a:lnTo>
                  <a:pt x="0" y="28575"/>
                </a:lnTo>
                <a:lnTo>
                  <a:pt x="0" y="57150"/>
                </a:lnTo>
                <a:lnTo>
                  <a:pt x="231521" y="57150"/>
                </a:lnTo>
                <a:lnTo>
                  <a:pt x="231521" y="85725"/>
                </a:lnTo>
                <a:lnTo>
                  <a:pt x="288582" y="57150"/>
                </a:lnTo>
                <a:lnTo>
                  <a:pt x="317246" y="42799"/>
                </a:lnTo>
                <a:close/>
              </a:path>
              <a:path w="1941195" h="2128520">
                <a:moveTo>
                  <a:pt x="1941068" y="34925"/>
                </a:moveTo>
                <a:lnTo>
                  <a:pt x="1934591" y="28575"/>
                </a:lnTo>
                <a:lnTo>
                  <a:pt x="1698117" y="28575"/>
                </a:lnTo>
                <a:lnTo>
                  <a:pt x="1698117" y="57150"/>
                </a:lnTo>
                <a:lnTo>
                  <a:pt x="1912493" y="57150"/>
                </a:lnTo>
                <a:lnTo>
                  <a:pt x="1912493" y="2071382"/>
                </a:lnTo>
                <a:lnTo>
                  <a:pt x="244348" y="2071382"/>
                </a:lnTo>
                <a:lnTo>
                  <a:pt x="244348" y="2042795"/>
                </a:lnTo>
                <a:lnTo>
                  <a:pt x="158623" y="2085721"/>
                </a:lnTo>
                <a:lnTo>
                  <a:pt x="244348" y="2128520"/>
                </a:lnTo>
                <a:lnTo>
                  <a:pt x="244348" y="2099945"/>
                </a:lnTo>
                <a:lnTo>
                  <a:pt x="1934591" y="2099945"/>
                </a:lnTo>
                <a:lnTo>
                  <a:pt x="1941068" y="2093595"/>
                </a:lnTo>
                <a:lnTo>
                  <a:pt x="1941068" y="2085721"/>
                </a:lnTo>
                <a:lnTo>
                  <a:pt x="1941068" y="2071382"/>
                </a:lnTo>
                <a:lnTo>
                  <a:pt x="1941068" y="57150"/>
                </a:lnTo>
                <a:lnTo>
                  <a:pt x="1941068" y="42799"/>
                </a:lnTo>
                <a:lnTo>
                  <a:pt x="1941068" y="3492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62885" y="2831083"/>
            <a:ext cx="1022985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i="1" dirty="0">
                <a:solidFill>
                  <a:srgbClr val="EC8A00"/>
                </a:solidFill>
                <a:latin typeface="Arial"/>
                <a:cs typeface="Arial"/>
              </a:rPr>
              <a:t>All</a:t>
            </a:r>
            <a:r>
              <a:rPr sz="1200" i="1" spc="-5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EC8A00"/>
                </a:solidFill>
                <a:latin typeface="Arial"/>
                <a:cs typeface="Arial"/>
              </a:rPr>
              <a:t>datatype</a:t>
            </a:r>
            <a:r>
              <a:rPr sz="1200" i="1" spc="-45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EC8A00"/>
                </a:solidFill>
                <a:latin typeface="Arial"/>
                <a:cs typeface="Arial"/>
              </a:rPr>
              <a:t>as </a:t>
            </a:r>
            <a:r>
              <a:rPr sz="1200" i="1" spc="-10" dirty="0">
                <a:solidFill>
                  <a:srgbClr val="EC8A00"/>
                </a:solidFill>
                <a:latin typeface="Arial"/>
                <a:cs typeface="Arial"/>
              </a:rPr>
              <a:t>Varchar()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1994" y="2831083"/>
            <a:ext cx="1110615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i="1" dirty="0">
                <a:solidFill>
                  <a:srgbClr val="EC8A00"/>
                </a:solidFill>
                <a:latin typeface="Arial"/>
                <a:cs typeface="Arial"/>
              </a:rPr>
              <a:t>All</a:t>
            </a:r>
            <a:r>
              <a:rPr sz="1200" i="1" spc="-5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EC8A00"/>
                </a:solidFill>
                <a:latin typeface="Arial"/>
                <a:cs typeface="Arial"/>
              </a:rPr>
              <a:t>datatype</a:t>
            </a:r>
            <a:r>
              <a:rPr sz="1200" i="1" spc="-45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EC8A00"/>
                </a:solidFill>
                <a:latin typeface="Arial"/>
                <a:cs typeface="Arial"/>
              </a:rPr>
              <a:t>as </a:t>
            </a:r>
            <a:r>
              <a:rPr sz="1200" i="1" dirty="0">
                <a:solidFill>
                  <a:srgbClr val="EC8A00"/>
                </a:solidFill>
                <a:latin typeface="Arial"/>
                <a:cs typeface="Arial"/>
              </a:rPr>
              <a:t>Proper</a:t>
            </a:r>
            <a:r>
              <a:rPr sz="1200" i="1" spc="-40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EC8A00"/>
                </a:solidFill>
                <a:latin typeface="Arial"/>
                <a:cs typeface="Arial"/>
              </a:rPr>
              <a:t>datatype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5450" y="2794508"/>
            <a:ext cx="1110615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i="1" dirty="0">
                <a:solidFill>
                  <a:srgbClr val="EC8A00"/>
                </a:solidFill>
                <a:latin typeface="Arial"/>
                <a:cs typeface="Arial"/>
              </a:rPr>
              <a:t>All</a:t>
            </a:r>
            <a:r>
              <a:rPr sz="1200" i="1" spc="-5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EC8A00"/>
                </a:solidFill>
                <a:latin typeface="Arial"/>
                <a:cs typeface="Arial"/>
              </a:rPr>
              <a:t>datatype</a:t>
            </a:r>
            <a:r>
              <a:rPr sz="1200" i="1" spc="-45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EC8A00"/>
                </a:solidFill>
                <a:latin typeface="Arial"/>
                <a:cs typeface="Arial"/>
              </a:rPr>
              <a:t>as </a:t>
            </a:r>
            <a:r>
              <a:rPr sz="1200" i="1" dirty="0">
                <a:solidFill>
                  <a:srgbClr val="EC8A00"/>
                </a:solidFill>
                <a:latin typeface="Arial"/>
                <a:cs typeface="Arial"/>
              </a:rPr>
              <a:t>Proper</a:t>
            </a:r>
            <a:r>
              <a:rPr sz="1200" i="1" spc="-40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EC8A00"/>
                </a:solidFill>
                <a:latin typeface="Arial"/>
                <a:cs typeface="Arial"/>
              </a:rPr>
              <a:t>datatype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590" y="2794508"/>
            <a:ext cx="1110615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i="1" dirty="0">
                <a:solidFill>
                  <a:srgbClr val="EC8A00"/>
                </a:solidFill>
                <a:latin typeface="Arial"/>
                <a:cs typeface="Arial"/>
              </a:rPr>
              <a:t>All</a:t>
            </a:r>
            <a:r>
              <a:rPr sz="1200" i="1" spc="-5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EC8A00"/>
                </a:solidFill>
                <a:latin typeface="Arial"/>
                <a:cs typeface="Arial"/>
              </a:rPr>
              <a:t>datatype</a:t>
            </a:r>
            <a:r>
              <a:rPr sz="1200" i="1" spc="-45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EC8A00"/>
                </a:solidFill>
                <a:latin typeface="Arial"/>
                <a:cs typeface="Arial"/>
              </a:rPr>
              <a:t>as </a:t>
            </a:r>
            <a:r>
              <a:rPr sz="1200" i="1" dirty="0">
                <a:solidFill>
                  <a:srgbClr val="EC8A00"/>
                </a:solidFill>
                <a:latin typeface="Arial"/>
                <a:cs typeface="Arial"/>
              </a:rPr>
              <a:t>Proper</a:t>
            </a:r>
            <a:r>
              <a:rPr sz="1200" i="1" spc="-40" dirty="0">
                <a:solidFill>
                  <a:srgbClr val="EC8A00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EC8A00"/>
                </a:solidFill>
                <a:latin typeface="Arial"/>
                <a:cs typeface="Arial"/>
              </a:rPr>
              <a:t>datatype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778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Flow</a:t>
            </a:r>
            <a:r>
              <a:rPr spc="-80" dirty="0"/>
              <a:t> </a:t>
            </a:r>
            <a:r>
              <a:rPr spc="-10" dirty="0"/>
              <a:t>Diagram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49325" y="5469127"/>
            <a:ext cx="1416050" cy="7937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34"/>
              </a:spcBef>
              <a:buFont typeface="Wingdings"/>
              <a:buChar char=""/>
              <a:tabLst>
                <a:tab pos="299085" algn="l"/>
              </a:tabLst>
            </a:pPr>
            <a:r>
              <a:rPr sz="1400" dirty="0">
                <a:solidFill>
                  <a:srgbClr val="EC8A00"/>
                </a:solidFill>
                <a:latin typeface="Arial MT"/>
                <a:cs typeface="Arial MT"/>
              </a:rPr>
              <a:t>AWS</a:t>
            </a:r>
            <a:r>
              <a:rPr sz="1400" spc="-75" dirty="0">
                <a:solidFill>
                  <a:srgbClr val="EC8A0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EC8A00"/>
                </a:solidFill>
                <a:latin typeface="Arial MT"/>
                <a:cs typeface="Arial MT"/>
              </a:rPr>
              <a:t>S3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Font typeface="Wingdings"/>
              <a:buChar char=""/>
              <a:tabLst>
                <a:tab pos="299085" algn="l"/>
              </a:tabLst>
            </a:pPr>
            <a:r>
              <a:rPr sz="1400" dirty="0">
                <a:solidFill>
                  <a:srgbClr val="9AB862"/>
                </a:solidFill>
                <a:latin typeface="Arial MT"/>
                <a:cs typeface="Arial MT"/>
              </a:rPr>
              <a:t>AWS</a:t>
            </a:r>
            <a:r>
              <a:rPr sz="1400" spc="-75" dirty="0">
                <a:solidFill>
                  <a:srgbClr val="9AB86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9AB862"/>
                </a:solidFill>
                <a:latin typeface="Arial MT"/>
                <a:cs typeface="Arial MT"/>
              </a:rPr>
              <a:t>Redshift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Font typeface="Wingdings"/>
              <a:buChar char=""/>
              <a:tabLst>
                <a:tab pos="299085" algn="l"/>
              </a:tabLst>
            </a:pPr>
            <a:r>
              <a:rPr sz="1400" spc="-10" dirty="0">
                <a:solidFill>
                  <a:srgbClr val="70CAFF"/>
                </a:solidFill>
                <a:latin typeface="Arial MT"/>
                <a:cs typeface="Arial MT"/>
              </a:rPr>
              <a:t>Tableau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79918" y="4583048"/>
            <a:ext cx="1090930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dirty="0">
                <a:solidFill>
                  <a:srgbClr val="52555A"/>
                </a:solidFill>
                <a:latin typeface="Arial MT"/>
                <a:cs typeface="Arial MT"/>
              </a:rPr>
              <a:t>Export</a:t>
            </a:r>
            <a:r>
              <a:rPr sz="1200" spc="-1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52555A"/>
                </a:solidFill>
                <a:latin typeface="Arial MT"/>
                <a:cs typeface="Arial MT"/>
              </a:rPr>
              <a:t>and</a:t>
            </a:r>
            <a:r>
              <a:rPr sz="1200" spc="-40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52555A"/>
                </a:solidFill>
                <a:latin typeface="Arial MT"/>
                <a:cs typeface="Arial MT"/>
              </a:rPr>
              <a:t>load </a:t>
            </a:r>
            <a:r>
              <a:rPr sz="1200" dirty="0">
                <a:solidFill>
                  <a:srgbClr val="52555A"/>
                </a:solidFill>
                <a:latin typeface="Arial MT"/>
                <a:cs typeface="Arial MT"/>
              </a:rPr>
              <a:t>on</a:t>
            </a:r>
            <a:r>
              <a:rPr sz="1200" spc="-30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52555A"/>
                </a:solidFill>
                <a:latin typeface="Arial MT"/>
                <a:cs typeface="Arial MT"/>
              </a:rPr>
              <a:t>Tableau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96037"/>
            <a:ext cx="4048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Table</a:t>
            </a:r>
            <a:r>
              <a:rPr spc="-105" dirty="0"/>
              <a:t> </a:t>
            </a:r>
            <a:r>
              <a:rPr dirty="0"/>
              <a:t>Naming</a:t>
            </a:r>
            <a:r>
              <a:rPr spc="-90" dirty="0"/>
              <a:t> </a:t>
            </a:r>
            <a:r>
              <a:rPr spc="-10" dirty="0"/>
              <a:t>Convention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49468"/>
            <a:ext cx="4556760" cy="298323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34950" indent="-222250">
              <a:lnSpc>
                <a:spcPct val="100000"/>
              </a:lnSpc>
              <a:spcBef>
                <a:spcPts val="1025"/>
              </a:spcBef>
              <a:buSzPct val="108333"/>
              <a:buFont typeface="Microsoft Sans Serif"/>
              <a:buChar char="•"/>
              <a:tabLst>
                <a:tab pos="234950" algn="l"/>
              </a:tabLst>
            </a:pP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Landing</a:t>
            </a:r>
            <a:r>
              <a:rPr sz="1800" spc="-3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or</a:t>
            </a:r>
            <a:r>
              <a:rPr sz="1800" spc="-3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Base</a:t>
            </a:r>
            <a:r>
              <a:rPr sz="1800" spc="-3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layer</a:t>
            </a:r>
            <a:r>
              <a:rPr sz="1800" spc="-3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-</a:t>
            </a:r>
            <a:r>
              <a:rPr sz="1800" spc="-2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92D050"/>
                </a:solidFill>
                <a:latin typeface="Trebuchet MS"/>
                <a:cs typeface="Trebuchet MS"/>
              </a:rPr>
              <a:t>bs</a:t>
            </a:r>
            <a:r>
              <a:rPr sz="1800" spc="-10" dirty="0">
                <a:solidFill>
                  <a:srgbClr val="92D050"/>
                </a:solidFill>
                <a:latin typeface="Trebuchet MS"/>
                <a:cs typeface="Trebuchet MS"/>
              </a:rPr>
              <a:t>_grp1_&lt;</a:t>
            </a:r>
            <a:r>
              <a:rPr sz="1800" i="1" spc="-10" dirty="0">
                <a:solidFill>
                  <a:srgbClr val="92D050"/>
                </a:solidFill>
                <a:latin typeface="Trebuchet MS"/>
                <a:cs typeface="Trebuchet MS"/>
              </a:rPr>
              <a:t>tbl_nm</a:t>
            </a:r>
            <a:r>
              <a:rPr sz="1800" spc="-10" dirty="0">
                <a:solidFill>
                  <a:srgbClr val="92D050"/>
                </a:solidFill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  <a:p>
            <a:pPr marL="234950" indent="-222250">
              <a:lnSpc>
                <a:spcPct val="100000"/>
              </a:lnSpc>
              <a:spcBef>
                <a:spcPts val="1200"/>
              </a:spcBef>
              <a:buSzPct val="108333"/>
              <a:buFont typeface="Microsoft Sans Serif"/>
              <a:buChar char="•"/>
              <a:tabLst>
                <a:tab pos="234950" algn="l"/>
              </a:tabLst>
            </a:pP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Staging</a:t>
            </a:r>
            <a:r>
              <a:rPr sz="1800" spc="-4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layer</a:t>
            </a:r>
            <a:r>
              <a:rPr sz="1800" spc="-4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-</a:t>
            </a:r>
            <a:r>
              <a:rPr sz="1800" spc="-4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92D050"/>
                </a:solidFill>
                <a:latin typeface="Trebuchet MS"/>
                <a:cs typeface="Trebuchet MS"/>
              </a:rPr>
              <a:t>stg</a:t>
            </a:r>
            <a:r>
              <a:rPr sz="1800" spc="-10" dirty="0">
                <a:solidFill>
                  <a:srgbClr val="92D050"/>
                </a:solidFill>
                <a:latin typeface="Trebuchet MS"/>
                <a:cs typeface="Trebuchet MS"/>
              </a:rPr>
              <a:t>_grp1_&lt;</a:t>
            </a:r>
            <a:r>
              <a:rPr sz="1800" i="1" spc="-10" dirty="0">
                <a:solidFill>
                  <a:srgbClr val="92D050"/>
                </a:solidFill>
                <a:latin typeface="Trebuchet MS"/>
                <a:cs typeface="Trebuchet MS"/>
              </a:rPr>
              <a:t>tbl_nm</a:t>
            </a:r>
            <a:r>
              <a:rPr sz="1800" spc="-10" dirty="0">
                <a:solidFill>
                  <a:srgbClr val="92D050"/>
                </a:solidFill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  <a:p>
            <a:pPr marL="234950" indent="-222250">
              <a:lnSpc>
                <a:spcPct val="100000"/>
              </a:lnSpc>
              <a:spcBef>
                <a:spcPts val="1205"/>
              </a:spcBef>
              <a:buSzPct val="108333"/>
              <a:buFont typeface="Microsoft Sans Serif"/>
              <a:buChar char="•"/>
              <a:tabLst>
                <a:tab pos="234950" algn="l"/>
              </a:tabLst>
            </a:pP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Dimensions</a:t>
            </a:r>
            <a:r>
              <a:rPr sz="1800" spc="-5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-</a:t>
            </a:r>
            <a:r>
              <a:rPr sz="1800" spc="-3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92D050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92D050"/>
                </a:solidFill>
                <a:latin typeface="Trebuchet MS"/>
                <a:cs typeface="Trebuchet MS"/>
              </a:rPr>
              <a:t>_grp1_&lt;</a:t>
            </a:r>
            <a:r>
              <a:rPr sz="1800" i="1" spc="-10" dirty="0">
                <a:solidFill>
                  <a:srgbClr val="92D050"/>
                </a:solidFill>
                <a:latin typeface="Trebuchet MS"/>
                <a:cs typeface="Trebuchet MS"/>
              </a:rPr>
              <a:t>tbl_nm</a:t>
            </a:r>
            <a:r>
              <a:rPr sz="1800" spc="-10" dirty="0">
                <a:solidFill>
                  <a:srgbClr val="92D050"/>
                </a:solidFill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  <a:p>
            <a:pPr marL="234950" indent="-222250">
              <a:lnSpc>
                <a:spcPct val="100000"/>
              </a:lnSpc>
              <a:spcBef>
                <a:spcPts val="1200"/>
              </a:spcBef>
              <a:buSzPct val="108333"/>
              <a:buFont typeface="Microsoft Sans Serif"/>
              <a:buChar char="•"/>
              <a:tabLst>
                <a:tab pos="234950" algn="l"/>
              </a:tabLst>
            </a:pP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Facts</a:t>
            </a:r>
            <a:r>
              <a:rPr sz="1800" spc="-2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-</a:t>
            </a:r>
            <a:r>
              <a:rPr sz="1800" spc="-3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92D050"/>
                </a:solidFill>
                <a:latin typeface="Trebuchet MS"/>
                <a:cs typeface="Trebuchet MS"/>
              </a:rPr>
              <a:t>f</a:t>
            </a:r>
            <a:r>
              <a:rPr sz="1800" spc="-10" dirty="0">
                <a:solidFill>
                  <a:srgbClr val="92D050"/>
                </a:solidFill>
                <a:latin typeface="Trebuchet MS"/>
                <a:cs typeface="Trebuchet MS"/>
              </a:rPr>
              <a:t>_grp1_&lt;</a:t>
            </a:r>
            <a:r>
              <a:rPr sz="1800" i="1" spc="-10" dirty="0">
                <a:solidFill>
                  <a:srgbClr val="92D050"/>
                </a:solidFill>
                <a:latin typeface="Trebuchet MS"/>
                <a:cs typeface="Trebuchet MS"/>
              </a:rPr>
              <a:t>tbl_nm</a:t>
            </a:r>
            <a:r>
              <a:rPr sz="1800" spc="-10" dirty="0">
                <a:solidFill>
                  <a:srgbClr val="92D050"/>
                </a:solidFill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  <a:p>
            <a:pPr marL="234950" indent="-222250">
              <a:lnSpc>
                <a:spcPct val="100000"/>
              </a:lnSpc>
              <a:spcBef>
                <a:spcPts val="1200"/>
              </a:spcBef>
              <a:buSzPct val="108333"/>
              <a:buFont typeface="Microsoft Sans Serif"/>
              <a:buChar char="•"/>
              <a:tabLst>
                <a:tab pos="234950" algn="l"/>
              </a:tabLst>
            </a:pP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Reporting</a:t>
            </a:r>
            <a:r>
              <a:rPr sz="1800" spc="-40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Layer</a:t>
            </a:r>
            <a:r>
              <a:rPr sz="1800" spc="-4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92D050"/>
                </a:solidFill>
                <a:latin typeface="Trebuchet MS"/>
                <a:cs typeface="Trebuchet MS"/>
              </a:rPr>
              <a:t>-</a:t>
            </a:r>
            <a:r>
              <a:rPr sz="1800" spc="-45" dirty="0">
                <a:solidFill>
                  <a:srgbClr val="92D05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92D050"/>
                </a:solidFill>
                <a:latin typeface="Trebuchet MS"/>
                <a:cs typeface="Trebuchet MS"/>
              </a:rPr>
              <a:t>rpt</a:t>
            </a:r>
            <a:r>
              <a:rPr sz="1800" spc="-10" dirty="0">
                <a:solidFill>
                  <a:srgbClr val="92D050"/>
                </a:solidFill>
                <a:latin typeface="Trebuchet MS"/>
                <a:cs typeface="Trebuchet MS"/>
              </a:rPr>
              <a:t>_grp1_&lt;</a:t>
            </a:r>
            <a:r>
              <a:rPr sz="1800" i="1" spc="-10" dirty="0">
                <a:solidFill>
                  <a:srgbClr val="92D050"/>
                </a:solidFill>
                <a:latin typeface="Trebuchet MS"/>
                <a:cs typeface="Trebuchet MS"/>
              </a:rPr>
              <a:t>tbl_nm</a:t>
            </a:r>
            <a:r>
              <a:rPr sz="1800" spc="-10" dirty="0">
                <a:solidFill>
                  <a:srgbClr val="92D050"/>
                </a:solidFill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  <a:p>
            <a:pPr marL="234950" indent="-222250">
              <a:lnSpc>
                <a:spcPct val="100000"/>
              </a:lnSpc>
              <a:spcBef>
                <a:spcPts val="1200"/>
              </a:spcBef>
              <a:buSzPct val="108333"/>
              <a:buFont typeface="Microsoft Sans Serif"/>
              <a:buChar char="•"/>
              <a:tabLst>
                <a:tab pos="234950" algn="l"/>
              </a:tabLst>
            </a:pP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Mapping</a:t>
            </a:r>
            <a:r>
              <a:rPr sz="180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0000"/>
                </a:solidFill>
                <a:latin typeface="Trebuchet MS"/>
                <a:cs typeface="Trebuchet MS"/>
              </a:rPr>
              <a:t>files-</a:t>
            </a:r>
            <a:r>
              <a:rPr sz="18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mf_grp1_&lt;</a:t>
            </a:r>
            <a:r>
              <a:rPr sz="1800" i="1" spc="-10" dirty="0">
                <a:solidFill>
                  <a:srgbClr val="FF0000"/>
                </a:solidFill>
                <a:latin typeface="Trebuchet MS"/>
                <a:cs typeface="Trebuchet MS"/>
              </a:rPr>
              <a:t>tbl_nm</a:t>
            </a:r>
            <a:r>
              <a:rPr sz="1800" spc="-10" dirty="0">
                <a:solidFill>
                  <a:srgbClr val="FF0000"/>
                </a:solidFill>
                <a:latin typeface="Trebuchet MS"/>
                <a:cs typeface="Trebuchet MS"/>
              </a:rPr>
              <a:t>&gt;</a:t>
            </a:r>
            <a:endParaRPr sz="1800">
              <a:latin typeface="Trebuchet MS"/>
              <a:cs typeface="Trebuchet MS"/>
            </a:endParaRPr>
          </a:p>
          <a:p>
            <a:pPr marL="234950" indent="-222250">
              <a:lnSpc>
                <a:spcPct val="100000"/>
              </a:lnSpc>
              <a:spcBef>
                <a:spcPts val="1200"/>
              </a:spcBef>
              <a:buSzPct val="108333"/>
              <a:buFont typeface="Microsoft Sans Serif"/>
              <a:buChar char="•"/>
              <a:tabLst>
                <a:tab pos="234950" algn="l"/>
              </a:tabLst>
            </a:pP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REF</a:t>
            </a:r>
            <a:r>
              <a:rPr sz="1800" i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files</a:t>
            </a:r>
            <a:r>
              <a:rPr sz="1800" i="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/</a:t>
            </a:r>
            <a:r>
              <a:rPr sz="1800" i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XREF</a:t>
            </a:r>
            <a:r>
              <a:rPr sz="1800" i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Trebuchet MS"/>
                <a:cs typeface="Trebuchet MS"/>
              </a:rPr>
              <a:t>files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5235321"/>
            <a:ext cx="41262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*</a:t>
            </a:r>
            <a:r>
              <a:rPr sz="1400" i="1" dirty="0">
                <a:solidFill>
                  <a:srgbClr val="FF0000"/>
                </a:solidFill>
                <a:latin typeface="Trebuchet MS"/>
                <a:cs typeface="Trebuchet MS"/>
              </a:rPr>
              <a:t>Do</a:t>
            </a:r>
            <a:r>
              <a:rPr sz="1400" i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1400" i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rebuchet MS"/>
                <a:cs typeface="Trebuchet MS"/>
              </a:rPr>
              <a:t>use</a:t>
            </a:r>
            <a:r>
              <a:rPr sz="1400" i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rebuchet MS"/>
                <a:cs typeface="Trebuchet MS"/>
              </a:rPr>
              <a:t>REF/XREF</a:t>
            </a:r>
            <a:r>
              <a:rPr sz="1400" i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1400" i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400" i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rebuchet MS"/>
                <a:cs typeface="Trebuchet MS"/>
              </a:rPr>
              <a:t>Bootcamp</a:t>
            </a:r>
            <a:r>
              <a:rPr sz="1400" i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rebuchet MS"/>
                <a:cs typeface="Trebuchet MS"/>
              </a:rPr>
              <a:t>case</a:t>
            </a:r>
            <a:r>
              <a:rPr sz="1400" i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i="1" spc="-10" dirty="0">
                <a:solidFill>
                  <a:srgbClr val="FF0000"/>
                </a:solidFill>
                <a:latin typeface="Trebuchet MS"/>
                <a:cs typeface="Trebuchet MS"/>
              </a:rPr>
              <a:t>study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96037"/>
            <a:ext cx="3477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SQL</a:t>
            </a:r>
            <a:r>
              <a:rPr spc="-185" dirty="0"/>
              <a:t> </a:t>
            </a:r>
            <a:r>
              <a:rPr dirty="0"/>
              <a:t>Questions</a:t>
            </a:r>
            <a:r>
              <a:rPr spc="-55" dirty="0"/>
              <a:t> </a:t>
            </a:r>
            <a:r>
              <a:rPr sz="1600" i="1" spc="-10" dirty="0">
                <a:latin typeface="Trebuchet MS"/>
                <a:cs typeface="Trebuchet MS"/>
              </a:rPr>
              <a:t>(Mandatory)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67232"/>
            <a:ext cx="8203565" cy="227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Write</a:t>
            </a:r>
            <a:r>
              <a:rPr sz="18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SQL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queries</a:t>
            </a:r>
            <a:r>
              <a:rPr sz="18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for</a:t>
            </a:r>
            <a:r>
              <a:rPr sz="18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below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questions</a:t>
            </a:r>
            <a:r>
              <a:rPr sz="18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and</a:t>
            </a:r>
            <a:r>
              <a:rPr sz="18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create</a:t>
            </a:r>
            <a:r>
              <a:rPr sz="18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5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output</a:t>
            </a:r>
            <a:r>
              <a:rPr sz="18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Reporting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2555A"/>
                </a:solidFill>
                <a:latin typeface="Trebuchet MS"/>
                <a:cs typeface="Trebuchet MS"/>
              </a:rPr>
              <a:t>tables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80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buClr>
                <a:srgbClr val="4F858E"/>
              </a:buClr>
              <a:buSzPct val="108333"/>
              <a:buAutoNum type="arabicPeriod"/>
              <a:tabLst>
                <a:tab pos="354330" algn="l"/>
              </a:tabLst>
            </a:pP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Calculate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Market</a:t>
            </a:r>
            <a:r>
              <a:rPr sz="18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share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of</a:t>
            </a:r>
            <a:r>
              <a:rPr sz="18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products</a:t>
            </a:r>
            <a:r>
              <a:rPr sz="1800" spc="-5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at</a:t>
            </a:r>
            <a:r>
              <a:rPr sz="18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brand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2555A"/>
                </a:solidFill>
                <a:latin typeface="Trebuchet MS"/>
                <a:cs typeface="Trebuchet MS"/>
              </a:rPr>
              <a:t>level</a:t>
            </a:r>
            <a:endParaRPr sz="18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4F858E"/>
              </a:buClr>
              <a:buSzPct val="108333"/>
              <a:buAutoNum type="arabicPeriod"/>
              <a:tabLst>
                <a:tab pos="354965" algn="l"/>
              </a:tabLst>
            </a:pP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Find</a:t>
            </a:r>
            <a:r>
              <a:rPr sz="18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out</a:t>
            </a:r>
            <a:r>
              <a:rPr sz="18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Sales</a:t>
            </a:r>
            <a:r>
              <a:rPr sz="18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trend</a:t>
            </a:r>
            <a:r>
              <a:rPr sz="18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Products</a:t>
            </a:r>
            <a:r>
              <a:rPr sz="18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(at</a:t>
            </a:r>
            <a:r>
              <a:rPr sz="18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Brand</a:t>
            </a:r>
            <a:r>
              <a:rPr sz="18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level)</a:t>
            </a:r>
            <a:r>
              <a:rPr sz="18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for</a:t>
            </a:r>
            <a:r>
              <a:rPr sz="18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last</a:t>
            </a:r>
            <a:r>
              <a:rPr sz="18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4</a:t>
            </a:r>
            <a:r>
              <a:rPr sz="18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2555A"/>
                </a:solidFill>
                <a:latin typeface="Trebuchet MS"/>
                <a:cs typeface="Trebuchet MS"/>
              </a:rPr>
              <a:t>quarters</a:t>
            </a:r>
            <a:endParaRPr sz="18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4F858E"/>
              </a:buClr>
              <a:buSzPct val="108333"/>
              <a:buAutoNum type="arabicPeriod"/>
              <a:tabLst>
                <a:tab pos="354965" algn="l"/>
              </a:tabLst>
            </a:pP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Calculate</a:t>
            </a:r>
            <a:r>
              <a:rPr sz="18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sales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product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by</a:t>
            </a:r>
            <a:r>
              <a:rPr sz="18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specialty</a:t>
            </a:r>
            <a:r>
              <a:rPr sz="1800" spc="-6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2555A"/>
                </a:solidFill>
                <a:latin typeface="Trebuchet MS"/>
                <a:cs typeface="Trebuchet MS"/>
              </a:rPr>
              <a:t>type</a:t>
            </a:r>
            <a:endParaRPr sz="18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50"/>
              </a:spcBef>
              <a:buClr>
                <a:srgbClr val="4F858E"/>
              </a:buClr>
              <a:buSzPct val="108333"/>
              <a:buAutoNum type="arabicPeriod"/>
              <a:tabLst>
                <a:tab pos="354965" algn="l"/>
              </a:tabLst>
            </a:pP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Find</a:t>
            </a:r>
            <a:r>
              <a:rPr sz="18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out</a:t>
            </a:r>
            <a:r>
              <a:rPr sz="18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Top</a:t>
            </a:r>
            <a:r>
              <a:rPr sz="18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10</a:t>
            </a:r>
            <a:r>
              <a:rPr sz="18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districts</a:t>
            </a:r>
            <a:r>
              <a:rPr sz="1800" spc="-6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based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on</a:t>
            </a:r>
            <a:r>
              <a:rPr sz="18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8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Sales</a:t>
            </a:r>
            <a:r>
              <a:rPr sz="18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from</a:t>
            </a:r>
            <a:r>
              <a:rPr sz="18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last</a:t>
            </a:r>
            <a:r>
              <a:rPr sz="18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52555A"/>
                </a:solidFill>
                <a:latin typeface="Trebuchet MS"/>
                <a:cs typeface="Trebuchet MS"/>
              </a:rPr>
              <a:t>year</a:t>
            </a:r>
            <a:endParaRPr sz="18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50"/>
              </a:spcBef>
              <a:buClr>
                <a:srgbClr val="4F858E"/>
              </a:buClr>
              <a:buSzPct val="108333"/>
              <a:buAutoNum type="arabicPeriod"/>
              <a:tabLst>
                <a:tab pos="354965" algn="l"/>
              </a:tabLst>
            </a:pP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Top</a:t>
            </a:r>
            <a:r>
              <a:rPr sz="18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5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best</a:t>
            </a:r>
            <a:r>
              <a:rPr sz="1800" spc="-6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performing</a:t>
            </a:r>
            <a:r>
              <a:rPr sz="18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physicians</a:t>
            </a:r>
            <a:r>
              <a:rPr sz="1800" spc="-7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in</a:t>
            </a:r>
            <a:r>
              <a:rPr sz="18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each</a:t>
            </a:r>
            <a:r>
              <a:rPr sz="18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Territory</a:t>
            </a:r>
            <a:r>
              <a:rPr sz="18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(in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2024)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based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52555A"/>
                </a:solidFill>
                <a:latin typeface="Trebuchet MS"/>
                <a:cs typeface="Trebuchet MS"/>
              </a:rPr>
              <a:t>on</a:t>
            </a:r>
            <a:r>
              <a:rPr sz="18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52555A"/>
                </a:solidFill>
                <a:latin typeface="Trebuchet MS"/>
                <a:cs typeface="Trebuchet MS"/>
              </a:rPr>
              <a:t>sales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924427"/>
            <a:ext cx="7573009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**Questions</a:t>
            </a:r>
            <a:r>
              <a:rPr sz="1600" i="1" spc="-25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to</a:t>
            </a:r>
            <a:r>
              <a:rPr sz="1600" i="1" spc="-25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be</a:t>
            </a:r>
            <a:r>
              <a:rPr sz="1600" i="1" spc="-45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solved</a:t>
            </a:r>
            <a:r>
              <a:rPr sz="1600" i="1" spc="-15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using</a:t>
            </a:r>
            <a:r>
              <a:rPr sz="1600" i="1" spc="-50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L2</a:t>
            </a:r>
            <a:r>
              <a:rPr sz="1600" i="1" spc="-30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layer</a:t>
            </a:r>
            <a:r>
              <a:rPr sz="1600" i="1" spc="-45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consisting</a:t>
            </a:r>
            <a:r>
              <a:rPr sz="1600" i="1" spc="-35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of</a:t>
            </a:r>
            <a:r>
              <a:rPr sz="1600" i="1" spc="-30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facts</a:t>
            </a:r>
            <a:r>
              <a:rPr sz="1600" i="1" spc="-35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&amp;</a:t>
            </a:r>
            <a:r>
              <a:rPr sz="1600" i="1" spc="-40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dimensions.</a:t>
            </a:r>
            <a:r>
              <a:rPr sz="1600" i="1" spc="-25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Store</a:t>
            </a:r>
            <a:r>
              <a:rPr sz="1600" i="1" spc="-20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spc="-25" dirty="0">
                <a:solidFill>
                  <a:srgbClr val="EC8A00"/>
                </a:solidFill>
                <a:latin typeface="Trebuchet MS"/>
                <a:cs typeface="Trebuchet MS"/>
              </a:rPr>
              <a:t>the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output</a:t>
            </a:r>
            <a:r>
              <a:rPr sz="1600" i="1" spc="-30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in</a:t>
            </a:r>
            <a:r>
              <a:rPr sz="1600" i="1" spc="-45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the</a:t>
            </a:r>
            <a:r>
              <a:rPr sz="1600" i="1" spc="-35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Reporting</a:t>
            </a:r>
            <a:r>
              <a:rPr sz="1600" i="1" spc="-15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spc="-10" dirty="0">
                <a:solidFill>
                  <a:srgbClr val="EC8A00"/>
                </a:solidFill>
                <a:latin typeface="Trebuchet MS"/>
                <a:cs typeface="Trebuchet MS"/>
              </a:rPr>
              <a:t>tables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**</a:t>
            </a:r>
            <a:r>
              <a:rPr sz="1600" i="1" spc="-10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Use </a:t>
            </a:r>
            <a:r>
              <a:rPr sz="2000" b="1" i="1" spc="-20" dirty="0">
                <a:solidFill>
                  <a:srgbClr val="EC8A00"/>
                </a:solidFill>
                <a:latin typeface="Trebuchet MS"/>
                <a:cs typeface="Trebuchet MS"/>
              </a:rPr>
              <a:t>TRx-</a:t>
            </a:r>
            <a:r>
              <a:rPr sz="2000" b="1" i="1" dirty="0">
                <a:solidFill>
                  <a:srgbClr val="EC8A00"/>
                </a:solidFill>
                <a:latin typeface="Trebuchet MS"/>
                <a:cs typeface="Trebuchet MS"/>
              </a:rPr>
              <a:t>Units</a:t>
            </a:r>
            <a:r>
              <a:rPr sz="2000" b="1" i="1" spc="-140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for</a:t>
            </a:r>
            <a:r>
              <a:rPr sz="1600" i="1" spc="-15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all</a:t>
            </a:r>
            <a:r>
              <a:rPr sz="1600" i="1" spc="-20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dirty="0">
                <a:solidFill>
                  <a:srgbClr val="EC8A00"/>
                </a:solidFill>
                <a:latin typeface="Trebuchet MS"/>
                <a:cs typeface="Trebuchet MS"/>
              </a:rPr>
              <a:t>your</a:t>
            </a:r>
            <a:r>
              <a:rPr sz="1600" i="1" spc="-5" dirty="0">
                <a:solidFill>
                  <a:srgbClr val="EC8A00"/>
                </a:solidFill>
                <a:latin typeface="Trebuchet MS"/>
                <a:cs typeface="Trebuchet MS"/>
              </a:rPr>
              <a:t> </a:t>
            </a:r>
            <a:r>
              <a:rPr sz="1600" i="1" spc="-10" dirty="0">
                <a:solidFill>
                  <a:srgbClr val="EC8A00"/>
                </a:solidFill>
                <a:latin typeface="Trebuchet MS"/>
                <a:cs typeface="Trebuchet MS"/>
              </a:rPr>
              <a:t>calculations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54862"/>
            <a:ext cx="2653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Flow</a:t>
            </a:r>
            <a:r>
              <a:rPr spc="-6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20" dirty="0"/>
              <a:t>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2548" y="1168877"/>
            <a:ext cx="8321675" cy="4028440"/>
            <a:chOff x="292548" y="1168877"/>
            <a:chExt cx="8321675" cy="4028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548" y="1168877"/>
              <a:ext cx="8321159" cy="40279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047" y="1332864"/>
              <a:ext cx="8005698" cy="371246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35782" y="664590"/>
            <a:ext cx="10325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52555A"/>
                </a:solidFill>
                <a:latin typeface="Arial MT"/>
                <a:cs typeface="Arial MT"/>
              </a:rPr>
              <a:t>(Total</a:t>
            </a:r>
            <a:r>
              <a:rPr sz="1400" spc="-40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2555A"/>
                </a:solidFill>
                <a:latin typeface="Arial MT"/>
                <a:cs typeface="Arial MT"/>
              </a:rPr>
              <a:t>7</a:t>
            </a:r>
            <a:r>
              <a:rPr sz="1400" spc="-20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files)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199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dirty="0"/>
              <a:t>Solution-</a:t>
            </a:r>
            <a:r>
              <a:rPr spc="-80" dirty="0"/>
              <a:t> </a:t>
            </a:r>
            <a:r>
              <a:rPr dirty="0"/>
              <a:t>Data</a:t>
            </a:r>
            <a:r>
              <a:rPr spc="-85" dirty="0"/>
              <a:t> </a:t>
            </a:r>
            <a:r>
              <a:rPr dirty="0"/>
              <a:t>Flow</a:t>
            </a:r>
            <a:r>
              <a:rPr spc="-90" dirty="0"/>
              <a:t> </a:t>
            </a:r>
            <a:r>
              <a:rPr spc="-10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75" y="1830912"/>
            <a:ext cx="8276994" cy="32184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30696" y="5330494"/>
            <a:ext cx="3222625" cy="955675"/>
          </a:xfrm>
          <a:prstGeom prst="rect">
            <a:avLst/>
          </a:prstGeom>
          <a:solidFill>
            <a:srgbClr val="E6E8E9"/>
          </a:solidFill>
        </p:spPr>
        <p:txBody>
          <a:bodyPr vert="horz" wrap="square" lIns="0" tIns="31750" rIns="0" bIns="0" rtlCol="0">
            <a:spAutoFit/>
          </a:bodyPr>
          <a:lstStyle/>
          <a:p>
            <a:pPr marL="795020">
              <a:lnSpc>
                <a:spcPct val="100000"/>
              </a:lnSpc>
              <a:spcBef>
                <a:spcPts val="250"/>
              </a:spcBef>
            </a:pPr>
            <a:r>
              <a:rPr sz="1050" dirty="0">
                <a:solidFill>
                  <a:srgbClr val="52555A"/>
                </a:solidFill>
                <a:latin typeface="Trebuchet MS"/>
                <a:cs typeface="Trebuchet MS"/>
              </a:rPr>
              <a:t>Advantages</a:t>
            </a:r>
            <a:r>
              <a:rPr sz="105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52555A"/>
                </a:solidFill>
                <a:latin typeface="Trebuchet MS"/>
                <a:cs typeface="Trebuchet MS"/>
              </a:rPr>
              <a:t>of</a:t>
            </a:r>
            <a:r>
              <a:rPr sz="105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52555A"/>
                </a:solidFill>
                <a:latin typeface="Trebuchet MS"/>
                <a:cs typeface="Trebuchet MS"/>
              </a:rPr>
              <a:t>using</a:t>
            </a:r>
            <a:r>
              <a:rPr sz="105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52555A"/>
                </a:solidFill>
                <a:latin typeface="Trebuchet MS"/>
                <a:cs typeface="Trebuchet MS"/>
              </a:rPr>
              <a:t>python</a:t>
            </a:r>
            <a:endParaRPr sz="1050">
              <a:latin typeface="Trebuchet MS"/>
              <a:cs typeface="Trebuchet MS"/>
            </a:endParaRPr>
          </a:p>
          <a:p>
            <a:pPr marL="283210" indent="-213995">
              <a:lnSpc>
                <a:spcPct val="100000"/>
              </a:lnSpc>
              <a:spcBef>
                <a:spcPts val="500"/>
              </a:spcBef>
              <a:buFont typeface="Wingdings"/>
              <a:buChar char=""/>
              <a:tabLst>
                <a:tab pos="283210" algn="l"/>
              </a:tabLst>
            </a:pPr>
            <a:r>
              <a:rPr sz="1050" dirty="0">
                <a:solidFill>
                  <a:srgbClr val="52555A"/>
                </a:solidFill>
                <a:latin typeface="Trebuchet MS"/>
                <a:cs typeface="Trebuchet MS"/>
              </a:rPr>
              <a:t>Knowledge</a:t>
            </a:r>
            <a:r>
              <a:rPr sz="105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52555A"/>
                </a:solidFill>
                <a:latin typeface="Trebuchet MS"/>
                <a:cs typeface="Trebuchet MS"/>
              </a:rPr>
              <a:t>of</a:t>
            </a:r>
            <a:r>
              <a:rPr sz="105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52555A"/>
                </a:solidFill>
                <a:latin typeface="Trebuchet MS"/>
                <a:cs typeface="Trebuchet MS"/>
              </a:rPr>
              <a:t>import</a:t>
            </a:r>
            <a:r>
              <a:rPr sz="105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52555A"/>
                </a:solidFill>
                <a:latin typeface="Trebuchet MS"/>
                <a:cs typeface="Trebuchet MS"/>
              </a:rPr>
              <a:t>packages</a:t>
            </a:r>
            <a:endParaRPr sz="1050">
              <a:latin typeface="Trebuchet MS"/>
              <a:cs typeface="Trebuchet MS"/>
            </a:endParaRPr>
          </a:p>
          <a:p>
            <a:pPr marL="283210" indent="-213995">
              <a:lnSpc>
                <a:spcPct val="100000"/>
              </a:lnSpc>
              <a:spcBef>
                <a:spcPts val="495"/>
              </a:spcBef>
              <a:buFont typeface="Wingdings"/>
              <a:buChar char=""/>
              <a:tabLst>
                <a:tab pos="283210" algn="l"/>
              </a:tabLst>
            </a:pPr>
            <a:r>
              <a:rPr sz="1050" dirty="0">
                <a:solidFill>
                  <a:srgbClr val="52555A"/>
                </a:solidFill>
                <a:latin typeface="Trebuchet MS"/>
                <a:cs typeface="Trebuchet MS"/>
              </a:rPr>
              <a:t>Understanding</a:t>
            </a:r>
            <a:r>
              <a:rPr sz="105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52555A"/>
                </a:solidFill>
                <a:latin typeface="Trebuchet MS"/>
                <a:cs typeface="Trebuchet MS"/>
              </a:rPr>
              <a:t>basics</a:t>
            </a:r>
            <a:r>
              <a:rPr sz="105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52555A"/>
                </a:solidFill>
                <a:latin typeface="Trebuchet MS"/>
                <a:cs typeface="Trebuchet MS"/>
              </a:rPr>
              <a:t>of</a:t>
            </a:r>
            <a:r>
              <a:rPr sz="105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52555A"/>
                </a:solidFill>
                <a:latin typeface="Trebuchet MS"/>
                <a:cs typeface="Trebuchet MS"/>
              </a:rPr>
              <a:t>Python</a:t>
            </a:r>
            <a:endParaRPr sz="1050">
              <a:latin typeface="Trebuchet MS"/>
              <a:cs typeface="Trebuchet MS"/>
            </a:endParaRPr>
          </a:p>
          <a:p>
            <a:pPr marL="283210" indent="-213995">
              <a:lnSpc>
                <a:spcPct val="100000"/>
              </a:lnSpc>
              <a:spcBef>
                <a:spcPts val="505"/>
              </a:spcBef>
              <a:buFont typeface="Wingdings"/>
              <a:buChar char=""/>
              <a:tabLst>
                <a:tab pos="283210" algn="l"/>
              </a:tabLst>
            </a:pPr>
            <a:r>
              <a:rPr sz="1050" dirty="0">
                <a:solidFill>
                  <a:srgbClr val="52555A"/>
                </a:solidFill>
                <a:latin typeface="Trebuchet MS"/>
                <a:cs typeface="Trebuchet MS"/>
              </a:rPr>
              <a:t>Visualizing</a:t>
            </a:r>
            <a:r>
              <a:rPr sz="105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52555A"/>
                </a:solidFill>
                <a:latin typeface="Trebuchet MS"/>
                <a:cs typeface="Trebuchet MS"/>
              </a:rPr>
              <a:t>data</a:t>
            </a:r>
            <a:r>
              <a:rPr sz="105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52555A"/>
                </a:solidFill>
                <a:latin typeface="Trebuchet MS"/>
                <a:cs typeface="Trebuchet MS"/>
              </a:rPr>
              <a:t>using</a:t>
            </a:r>
            <a:r>
              <a:rPr sz="105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52555A"/>
                </a:solidFill>
                <a:latin typeface="Trebuchet MS"/>
                <a:cs typeface="Trebuchet MS"/>
              </a:rPr>
              <a:t>python</a:t>
            </a:r>
            <a:r>
              <a:rPr sz="105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52555A"/>
                </a:solidFill>
                <a:latin typeface="Trebuchet MS"/>
                <a:cs typeface="Trebuchet MS"/>
              </a:rPr>
              <a:t>via</a:t>
            </a:r>
            <a:r>
              <a:rPr sz="105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52555A"/>
                </a:solidFill>
                <a:latin typeface="Trebuchet MS"/>
                <a:cs typeface="Trebuchet MS"/>
              </a:rPr>
              <a:t>jupyterhub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563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95"/>
              </a:spcBef>
            </a:pPr>
            <a:r>
              <a:rPr dirty="0"/>
              <a:t>Steps</a:t>
            </a:r>
            <a:r>
              <a:rPr spc="-3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spc="-10" dirty="0"/>
              <a:t>followed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458" y="1559179"/>
            <a:ext cx="4099560" cy="143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Please</a:t>
            </a:r>
            <a:r>
              <a:rPr sz="1600" spc="-4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use</a:t>
            </a:r>
            <a:r>
              <a:rPr sz="1600" spc="-3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below</a:t>
            </a:r>
            <a:r>
              <a:rPr sz="1600" spc="-40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files</a:t>
            </a:r>
            <a:r>
              <a:rPr sz="1600" spc="-40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shared</a:t>
            </a:r>
            <a:r>
              <a:rPr sz="1600" spc="-30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over</a:t>
            </a:r>
            <a:r>
              <a:rPr sz="1600" spc="-2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2555A"/>
                </a:solidFill>
                <a:latin typeface="Arial MT"/>
                <a:cs typeface="Arial MT"/>
              </a:rPr>
              <a:t>email: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Steps</a:t>
            </a:r>
            <a:r>
              <a:rPr sz="1600" spc="-3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to</a:t>
            </a:r>
            <a:r>
              <a:rPr sz="1600" spc="-20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connect</a:t>
            </a:r>
            <a:r>
              <a:rPr sz="1600" spc="-3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to</a:t>
            </a:r>
            <a:r>
              <a:rPr sz="1600" spc="-20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all</a:t>
            </a:r>
            <a:r>
              <a:rPr sz="1600" spc="-40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the</a:t>
            </a:r>
            <a:r>
              <a:rPr sz="1600" spc="-20" dirty="0">
                <a:solidFill>
                  <a:srgbClr val="52555A"/>
                </a:solidFill>
                <a:latin typeface="Arial MT"/>
                <a:cs typeface="Arial MT"/>
              </a:rPr>
              <a:t> tools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Font typeface="Microsoft Sans Serif"/>
              <a:buChar char="•"/>
              <a:tabLst>
                <a:tab pos="299085" algn="l"/>
              </a:tabLst>
            </a:pPr>
            <a:r>
              <a:rPr sz="1600" spc="-10" dirty="0">
                <a:solidFill>
                  <a:srgbClr val="52555A"/>
                </a:solidFill>
                <a:latin typeface="Arial MT"/>
                <a:cs typeface="Arial MT"/>
              </a:rPr>
              <a:t>Credentials</a:t>
            </a:r>
            <a:r>
              <a:rPr sz="1600" spc="-2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of</a:t>
            </a:r>
            <a:r>
              <a:rPr sz="1600" spc="-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all</a:t>
            </a:r>
            <a:r>
              <a:rPr sz="1600" spc="-20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the</a:t>
            </a:r>
            <a:r>
              <a:rPr sz="1600" spc="-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52555A"/>
                </a:solidFill>
                <a:latin typeface="Arial MT"/>
                <a:cs typeface="Arial MT"/>
              </a:rPr>
              <a:t>services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Font typeface="Microsoft Sans Serif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Sample</a:t>
            </a:r>
            <a:r>
              <a:rPr sz="1600" spc="-5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52555A"/>
                </a:solidFill>
                <a:latin typeface="Arial MT"/>
                <a:cs typeface="Arial MT"/>
              </a:rPr>
              <a:t>Python</a:t>
            </a:r>
            <a:r>
              <a:rPr sz="1600" spc="-30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52555A"/>
                </a:solidFill>
                <a:latin typeface="Arial MT"/>
                <a:cs typeface="Arial MT"/>
              </a:rPr>
              <a:t>code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96037"/>
            <a:ext cx="4725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Steps</a:t>
            </a:r>
            <a:r>
              <a:rPr spc="-6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be</a:t>
            </a:r>
            <a:r>
              <a:rPr spc="-75" dirty="0"/>
              <a:t> </a:t>
            </a:r>
            <a:r>
              <a:rPr dirty="0"/>
              <a:t>followed</a:t>
            </a:r>
            <a:r>
              <a:rPr spc="-60" dirty="0"/>
              <a:t> </a:t>
            </a:r>
            <a:r>
              <a:rPr sz="2000" spc="-10" dirty="0"/>
              <a:t>(continued)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44500" y="813562"/>
            <a:ext cx="4735195" cy="207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0" indent="-222250">
              <a:lnSpc>
                <a:spcPct val="100000"/>
              </a:lnSpc>
              <a:spcBef>
                <a:spcPts val="105"/>
              </a:spcBef>
              <a:buSzPct val="107142"/>
              <a:buFont typeface="Microsoft Sans Serif"/>
              <a:buChar char="•"/>
              <a:tabLst>
                <a:tab pos="234950" algn="l"/>
              </a:tabLst>
            </a:pP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Connect</a:t>
            </a:r>
            <a:r>
              <a:rPr sz="1400" spc="-70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Tableau</a:t>
            </a:r>
            <a:r>
              <a:rPr sz="1400" spc="-1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&amp;</a:t>
            </a:r>
            <a:r>
              <a:rPr sz="1400" spc="-3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Redshift</a:t>
            </a:r>
            <a:r>
              <a:rPr sz="1400" spc="-3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to</a:t>
            </a:r>
            <a:r>
              <a:rPr sz="1400" spc="-2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fetch</a:t>
            </a:r>
            <a:r>
              <a:rPr sz="1400" spc="-40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the</a:t>
            </a:r>
            <a:r>
              <a:rPr sz="1400" spc="-3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reporting</a:t>
            </a:r>
            <a:r>
              <a:rPr sz="1400" spc="-1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D4043"/>
                </a:solidFill>
                <a:latin typeface="Trebuchet MS"/>
                <a:cs typeface="Trebuchet MS"/>
              </a:rPr>
              <a:t>table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OR</a:t>
            </a:r>
            <a:r>
              <a:rPr sz="1400" spc="-2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You</a:t>
            </a:r>
            <a:r>
              <a:rPr sz="1400" spc="-20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can</a:t>
            </a:r>
            <a:r>
              <a:rPr sz="1400" spc="-20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export</a:t>
            </a:r>
            <a:r>
              <a:rPr sz="1400" spc="-2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data</a:t>
            </a:r>
            <a:r>
              <a:rPr sz="1400" spc="-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in</a:t>
            </a:r>
            <a:r>
              <a:rPr sz="1400" spc="-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a</a:t>
            </a:r>
            <a:r>
              <a:rPr sz="1400" spc="-1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file</a:t>
            </a:r>
            <a:r>
              <a:rPr sz="1400" spc="-10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and</a:t>
            </a:r>
            <a:r>
              <a:rPr sz="1400" spc="-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load</a:t>
            </a:r>
            <a:r>
              <a:rPr sz="1400" spc="-2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it</a:t>
            </a:r>
            <a:r>
              <a:rPr sz="1400" spc="-10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in</a:t>
            </a:r>
            <a:r>
              <a:rPr sz="1400" spc="-1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D4043"/>
                </a:solidFill>
                <a:latin typeface="Trebuchet MS"/>
                <a:cs typeface="Trebuchet MS"/>
              </a:rPr>
              <a:t>Tableau</a:t>
            </a:r>
            <a:endParaRPr sz="1400">
              <a:latin typeface="Trebuchet MS"/>
              <a:cs typeface="Trebuchet MS"/>
            </a:endParaRPr>
          </a:p>
          <a:p>
            <a:pPr marL="234950" indent="-222250">
              <a:lnSpc>
                <a:spcPct val="100000"/>
              </a:lnSpc>
              <a:spcBef>
                <a:spcPts val="1205"/>
              </a:spcBef>
              <a:buSzPct val="107142"/>
              <a:buFont typeface="Microsoft Sans Serif"/>
              <a:buChar char="•"/>
              <a:tabLst>
                <a:tab pos="234950" algn="l"/>
              </a:tabLst>
            </a:pP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Create</a:t>
            </a:r>
            <a:r>
              <a:rPr sz="1400" spc="-20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Tableau</a:t>
            </a:r>
            <a:r>
              <a:rPr sz="1400" spc="-3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Views</a:t>
            </a:r>
            <a:r>
              <a:rPr sz="1400" spc="-2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/</a:t>
            </a:r>
            <a:r>
              <a:rPr sz="1400" spc="-20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D4043"/>
                </a:solidFill>
                <a:latin typeface="Trebuchet MS"/>
                <a:cs typeface="Trebuchet MS"/>
              </a:rPr>
              <a:t>Graphs</a:t>
            </a:r>
            <a:endParaRPr sz="1400">
              <a:latin typeface="Trebuchet MS"/>
              <a:cs typeface="Trebuchet MS"/>
            </a:endParaRPr>
          </a:p>
          <a:p>
            <a:pPr marL="234950" indent="-222250">
              <a:lnSpc>
                <a:spcPct val="100000"/>
              </a:lnSpc>
              <a:spcBef>
                <a:spcPts val="1195"/>
              </a:spcBef>
              <a:buSzPct val="107142"/>
              <a:buFont typeface="Microsoft Sans Serif"/>
              <a:buChar char="•"/>
              <a:tabLst>
                <a:tab pos="234950" algn="l"/>
              </a:tabLst>
            </a:pP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Create</a:t>
            </a:r>
            <a:r>
              <a:rPr sz="1400" spc="-3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Tableau</a:t>
            </a:r>
            <a:r>
              <a:rPr sz="1400" spc="-50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D4043"/>
                </a:solidFill>
                <a:latin typeface="Trebuchet MS"/>
                <a:cs typeface="Trebuchet MS"/>
              </a:rPr>
              <a:t>dashboard</a:t>
            </a:r>
            <a:endParaRPr sz="1400">
              <a:latin typeface="Trebuchet MS"/>
              <a:cs typeface="Trebuchet MS"/>
            </a:endParaRPr>
          </a:p>
          <a:p>
            <a:pPr marL="234950" indent="-222250">
              <a:lnSpc>
                <a:spcPct val="100000"/>
              </a:lnSpc>
              <a:spcBef>
                <a:spcPts val="1205"/>
              </a:spcBef>
              <a:buSzPct val="107142"/>
              <a:buFont typeface="Microsoft Sans Serif"/>
              <a:buChar char="•"/>
              <a:tabLst>
                <a:tab pos="234950" algn="l"/>
              </a:tabLst>
            </a:pP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Final</a:t>
            </a:r>
            <a:r>
              <a:rPr sz="1400" spc="-20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Review</a:t>
            </a:r>
            <a:r>
              <a:rPr sz="1400" spc="-3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&amp;</a:t>
            </a:r>
            <a:r>
              <a:rPr sz="1400" spc="-2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Feedback</a:t>
            </a:r>
            <a:r>
              <a:rPr sz="1400" spc="-50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with</a:t>
            </a:r>
            <a:r>
              <a:rPr sz="1400" spc="-4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D4043"/>
                </a:solidFill>
                <a:latin typeface="Trebuchet MS"/>
                <a:cs typeface="Trebuchet MS"/>
              </a:rPr>
              <a:t>Facilitator</a:t>
            </a:r>
            <a:endParaRPr sz="1400">
              <a:latin typeface="Trebuchet MS"/>
              <a:cs typeface="Trebuchet MS"/>
            </a:endParaRPr>
          </a:p>
          <a:p>
            <a:pPr marL="234950" indent="-222250">
              <a:lnSpc>
                <a:spcPct val="100000"/>
              </a:lnSpc>
              <a:spcBef>
                <a:spcPts val="1200"/>
              </a:spcBef>
              <a:buSzPct val="107142"/>
              <a:buFont typeface="Microsoft Sans Serif"/>
              <a:buChar char="•"/>
              <a:tabLst>
                <a:tab pos="234950" algn="l"/>
              </a:tabLst>
            </a:pP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Create</a:t>
            </a:r>
            <a:r>
              <a:rPr sz="1400" spc="-1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a</a:t>
            </a:r>
            <a:r>
              <a:rPr sz="1400" spc="-15" dirty="0">
                <a:solidFill>
                  <a:srgbClr val="3D404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D4043"/>
                </a:solidFill>
                <a:latin typeface="Trebuchet MS"/>
                <a:cs typeface="Trebuchet MS"/>
              </a:rPr>
              <a:t>PPT</a:t>
            </a:r>
            <a:r>
              <a:rPr sz="1400" spc="-10" dirty="0">
                <a:solidFill>
                  <a:srgbClr val="3D4043"/>
                </a:solidFill>
                <a:latin typeface="Trebuchet MS"/>
                <a:cs typeface="Trebuchet MS"/>
              </a:rPr>
              <a:t> presentation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11606"/>
            <a:ext cx="1979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060450"/>
            <a:ext cx="8058150" cy="4592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0" indent="-222250">
              <a:lnSpc>
                <a:spcPct val="100000"/>
              </a:lnSpc>
              <a:spcBef>
                <a:spcPts val="105"/>
              </a:spcBef>
              <a:buClr>
                <a:srgbClr val="4F858E"/>
              </a:buClr>
              <a:buSzPct val="107142"/>
              <a:buFont typeface="Wingdings"/>
              <a:buChar char=""/>
              <a:tabLst>
                <a:tab pos="234950" algn="l"/>
              </a:tabLst>
            </a:pP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Pharma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ABC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was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established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in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1964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and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is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headquartered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at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New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York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25"/>
              </a:spcBef>
              <a:buClr>
                <a:srgbClr val="4F858E"/>
              </a:buClr>
              <a:buFont typeface="Wingdings"/>
              <a:buChar char=""/>
            </a:pPr>
            <a:endParaRPr sz="1400">
              <a:latin typeface="Trebuchet MS"/>
              <a:cs typeface="Trebuchet MS"/>
            </a:endParaRPr>
          </a:p>
          <a:p>
            <a:pPr marL="234950" marR="30480" indent="-222885">
              <a:lnSpc>
                <a:spcPct val="100000"/>
              </a:lnSpc>
              <a:buClr>
                <a:srgbClr val="4F858E"/>
              </a:buClr>
              <a:buSzPct val="107142"/>
              <a:buFont typeface="Wingdings"/>
              <a:buChar char=""/>
              <a:tabLst>
                <a:tab pos="234950" algn="l"/>
              </a:tabLst>
            </a:pP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Pharma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ABC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is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well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known</a:t>
            </a:r>
            <a:r>
              <a:rPr sz="1400" spc="-5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for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key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innovations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and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always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introduces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drugs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in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new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markets;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it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has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launched</a:t>
            </a:r>
            <a:r>
              <a:rPr sz="1400" spc="-5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25 drugs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so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far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of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which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7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are</a:t>
            </a:r>
            <a:r>
              <a:rPr sz="1400" spc="-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block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busters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25"/>
              </a:spcBef>
              <a:buClr>
                <a:srgbClr val="4F858E"/>
              </a:buClr>
              <a:buFont typeface="Wingdings"/>
              <a:buChar char=""/>
            </a:pPr>
            <a:endParaRPr sz="1400">
              <a:latin typeface="Trebuchet MS"/>
              <a:cs typeface="Trebuchet MS"/>
            </a:endParaRPr>
          </a:p>
          <a:p>
            <a:pPr marL="234950" marR="5080" indent="-222885">
              <a:lnSpc>
                <a:spcPct val="100000"/>
              </a:lnSpc>
              <a:spcBef>
                <a:spcPts val="5"/>
              </a:spcBef>
              <a:buClr>
                <a:srgbClr val="4F858E"/>
              </a:buClr>
              <a:buSzPct val="107142"/>
              <a:buFont typeface="Wingdings"/>
              <a:buChar char=""/>
              <a:tabLst>
                <a:tab pos="234950" algn="l"/>
              </a:tabLst>
            </a:pP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Keeping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up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with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latest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technology,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management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has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recently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installed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new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IT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system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to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solve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few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business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use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cases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25"/>
              </a:spcBef>
              <a:buClr>
                <a:srgbClr val="4F858E"/>
              </a:buClr>
              <a:buFont typeface="Wingdings"/>
              <a:buChar char=""/>
            </a:pPr>
            <a:endParaRPr sz="1400">
              <a:latin typeface="Trebuchet MS"/>
              <a:cs typeface="Trebuchet MS"/>
            </a:endParaRPr>
          </a:p>
          <a:p>
            <a:pPr marL="234950" marR="67945" indent="-222885">
              <a:lnSpc>
                <a:spcPct val="100000"/>
              </a:lnSpc>
              <a:buClr>
                <a:srgbClr val="4F858E"/>
              </a:buClr>
              <a:buSzPct val="107142"/>
              <a:buFont typeface="Wingdings"/>
              <a:buChar char=""/>
              <a:tabLst>
                <a:tab pos="234950" algn="l"/>
              </a:tabLst>
            </a:pP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There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are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multiple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teams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working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in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company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which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need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access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to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certain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reports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to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better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plan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and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execute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their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functions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25"/>
              </a:spcBef>
              <a:buClr>
                <a:srgbClr val="4F858E"/>
              </a:buClr>
              <a:buFont typeface="Wingdings"/>
              <a:buChar char=""/>
            </a:pPr>
            <a:endParaRPr sz="1400">
              <a:latin typeface="Trebuchet MS"/>
              <a:cs typeface="Trebuchet MS"/>
            </a:endParaRPr>
          </a:p>
          <a:p>
            <a:pPr marL="234950" indent="-222250">
              <a:lnSpc>
                <a:spcPct val="100000"/>
              </a:lnSpc>
              <a:spcBef>
                <a:spcPts val="5"/>
              </a:spcBef>
              <a:buClr>
                <a:srgbClr val="4F858E"/>
              </a:buClr>
              <a:buSzPct val="107142"/>
              <a:buFont typeface="Wingdings"/>
              <a:buChar char=""/>
              <a:tabLst>
                <a:tab pos="234950" algn="l"/>
              </a:tabLst>
            </a:pP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ZS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team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worked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closely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with</a:t>
            </a:r>
            <a:r>
              <a:rPr sz="1400" spc="-6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these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internal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teams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to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identify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their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reporting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needs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25"/>
              </a:spcBef>
              <a:buClr>
                <a:srgbClr val="4F858E"/>
              </a:buClr>
              <a:buFont typeface="Wingdings"/>
              <a:buChar char=""/>
            </a:pPr>
            <a:endParaRPr sz="1400">
              <a:latin typeface="Trebuchet MS"/>
              <a:cs typeface="Trebuchet MS"/>
            </a:endParaRPr>
          </a:p>
          <a:p>
            <a:pPr marL="234950" marR="149860" indent="-222885">
              <a:lnSpc>
                <a:spcPct val="100000"/>
              </a:lnSpc>
              <a:buClr>
                <a:srgbClr val="4F858E"/>
              </a:buClr>
              <a:buSzPct val="107142"/>
              <a:buFont typeface="Wingdings"/>
              <a:buChar char=""/>
              <a:tabLst>
                <a:tab pos="234950" algn="l"/>
              </a:tabLst>
            </a:pP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As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next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step,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client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has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decided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to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seek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your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help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in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using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existing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system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to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generate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four</a:t>
            </a:r>
            <a:r>
              <a:rPr sz="1400" spc="-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reports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25"/>
              </a:spcBef>
              <a:buClr>
                <a:srgbClr val="4F858E"/>
              </a:buClr>
              <a:buFont typeface="Wingdings"/>
              <a:buChar char=""/>
            </a:pPr>
            <a:endParaRPr sz="1400">
              <a:latin typeface="Trebuchet MS"/>
              <a:cs typeface="Trebuchet MS"/>
            </a:endParaRPr>
          </a:p>
          <a:p>
            <a:pPr marL="234950" marR="138430" indent="-222885">
              <a:lnSpc>
                <a:spcPct val="100000"/>
              </a:lnSpc>
              <a:buClr>
                <a:srgbClr val="4F858E"/>
              </a:buClr>
              <a:buSzPct val="107142"/>
              <a:buFont typeface="Wingdings"/>
              <a:buChar char=""/>
              <a:tabLst>
                <a:tab pos="234950" algn="l"/>
              </a:tabLst>
            </a:pP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drugs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are sold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by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pharma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companies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to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wholesalers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who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further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sell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products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to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pharmacies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and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hospitals.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Some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pharmacies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and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large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hospitals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may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buy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drugs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directly</a:t>
            </a:r>
            <a:r>
              <a:rPr sz="1400" spc="-5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from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pharma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company.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60222"/>
            <a:ext cx="1204595" cy="41338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65"/>
              </a:lnSpc>
            </a:pPr>
            <a:r>
              <a:rPr sz="2800" b="1" spc="-10" dirty="0">
                <a:solidFill>
                  <a:srgbClr val="EC8A00"/>
                </a:solidFill>
                <a:latin typeface="Trebuchet MS"/>
                <a:cs typeface="Trebuchet MS"/>
              </a:rPr>
              <a:t>Sample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4726" y="223266"/>
            <a:ext cx="41198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Layout</a:t>
            </a:r>
            <a:r>
              <a:rPr spc="-50" dirty="0"/>
              <a:t> </a:t>
            </a:r>
            <a:r>
              <a:rPr dirty="0"/>
              <a:t>view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Dashboard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047" y="987552"/>
            <a:ext cx="845858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978023"/>
            <a:ext cx="1495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Appendix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>
                <a:latin typeface="Microsoft Sans Serif"/>
                <a:cs typeface="Microsoft Sans Serif"/>
              </a:rPr>
              <a:t>−</a:t>
            </a:r>
            <a:r>
              <a:rPr spc="15" dirty="0">
                <a:latin typeface="Microsoft Sans Serif"/>
                <a:cs typeface="Microsoft Sans Serif"/>
              </a:rPr>
              <a:t> </a:t>
            </a:r>
            <a:fld id="{81D60167-4931-47E6-BA6A-407CBD079E47}" type="slidenum">
              <a:rPr dirty="0"/>
              <a:t>21</a:t>
            </a:fld>
            <a:r>
              <a:rPr spc="-10" dirty="0"/>
              <a:t> </a:t>
            </a:r>
            <a:r>
              <a:rPr spc="-50" dirty="0">
                <a:latin typeface="Microsoft Sans Serif"/>
                <a:cs typeface="Microsoft Sans Serif"/>
              </a:rPr>
              <a:t>−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spc="-15" dirty="0"/>
              <a:t> </a:t>
            </a:r>
            <a:r>
              <a:rPr dirty="0"/>
              <a:t>2017</a:t>
            </a:r>
            <a:r>
              <a:rPr spc="-5" dirty="0"/>
              <a:t> </a:t>
            </a:r>
            <a:r>
              <a:rPr dirty="0"/>
              <a:t>ZS</a:t>
            </a:r>
            <a:r>
              <a:rPr spc="-15" dirty="0"/>
              <a:t> </a:t>
            </a:r>
            <a:r>
              <a:rPr dirty="0"/>
              <a:t>Associates</a:t>
            </a:r>
            <a:r>
              <a:rPr spc="225" dirty="0"/>
              <a:t>  </a:t>
            </a:r>
            <a:r>
              <a:rPr dirty="0"/>
              <a:t>|</a:t>
            </a:r>
            <a:r>
              <a:rPr spc="215" dirty="0"/>
              <a:t>  </a:t>
            </a:r>
            <a:r>
              <a:rPr spc="-10" dirty="0"/>
              <a:t>CONFIDENTIAL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Tech</a:t>
            </a:r>
            <a:r>
              <a:rPr spc="-45" dirty="0"/>
              <a:t> </a:t>
            </a:r>
            <a:r>
              <a:rPr dirty="0"/>
              <a:t>Bootcamp</a:t>
            </a:r>
            <a:r>
              <a:rPr spc="-15" dirty="0"/>
              <a:t> </a:t>
            </a:r>
            <a:r>
              <a:rPr dirty="0"/>
              <a:t>Case</a:t>
            </a:r>
            <a:r>
              <a:rPr spc="-30" dirty="0"/>
              <a:t> </a:t>
            </a:r>
            <a:r>
              <a:rPr spc="-10" dirty="0"/>
              <a:t>Study_v1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40562"/>
            <a:ext cx="3180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Introduction</a:t>
            </a:r>
            <a:r>
              <a:rPr spc="-18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054734"/>
            <a:ext cx="8218170" cy="472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679" marR="5080" indent="-221615" algn="just">
              <a:lnSpc>
                <a:spcPct val="100000"/>
              </a:lnSpc>
              <a:spcBef>
                <a:spcPts val="105"/>
              </a:spcBef>
              <a:buClr>
                <a:srgbClr val="4F858E"/>
              </a:buClr>
              <a:buSzPct val="107142"/>
              <a:buFont typeface="Wingdings"/>
              <a:buChar char=""/>
              <a:tabLst>
                <a:tab pos="234950" algn="l"/>
              </a:tabLst>
            </a:pP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pharmacies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dispense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drug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when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patient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visits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them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with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valid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prescription.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prescription 	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filled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for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first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time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is</a:t>
            </a:r>
            <a:r>
              <a:rPr sz="1400" spc="-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called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New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Prescription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(NRx)</a:t>
            </a:r>
            <a:r>
              <a:rPr sz="1400" spc="-5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and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if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it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is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refilled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it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counts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towards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Total 	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Prescriptions</a:t>
            </a:r>
            <a:r>
              <a:rPr sz="1400" spc="-6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(TRx).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25"/>
              </a:spcBef>
              <a:buClr>
                <a:srgbClr val="4F858E"/>
              </a:buClr>
              <a:buFont typeface="Wingdings"/>
              <a:buChar char=""/>
            </a:pPr>
            <a:endParaRPr sz="1400">
              <a:latin typeface="Trebuchet MS"/>
              <a:cs typeface="Trebuchet MS"/>
            </a:endParaRPr>
          </a:p>
          <a:p>
            <a:pPr marL="234950" marR="172720" indent="-222885">
              <a:lnSpc>
                <a:spcPct val="100000"/>
              </a:lnSpc>
              <a:buClr>
                <a:srgbClr val="4F858E"/>
              </a:buClr>
              <a:buSzPct val="107142"/>
              <a:buFont typeface="Wingdings"/>
              <a:buChar char=""/>
              <a:tabLst>
                <a:tab pos="234950" algn="l"/>
              </a:tabLst>
            </a:pP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Patients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in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US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typically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have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health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coverage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through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an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insurance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plan.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Related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to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insurance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plan,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two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entities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are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important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–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Plan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provider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and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Payer.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25"/>
              </a:spcBef>
              <a:buClr>
                <a:srgbClr val="4F858E"/>
              </a:buClr>
              <a:buFont typeface="Wingdings"/>
              <a:buChar char=""/>
            </a:pPr>
            <a:endParaRPr sz="1400">
              <a:latin typeface="Trebuchet MS"/>
              <a:cs typeface="Trebuchet MS"/>
            </a:endParaRPr>
          </a:p>
          <a:p>
            <a:pPr marL="234950" marR="284480" indent="-222885">
              <a:lnSpc>
                <a:spcPct val="100000"/>
              </a:lnSpc>
              <a:buClr>
                <a:srgbClr val="4F858E"/>
              </a:buClr>
              <a:buSzPct val="107142"/>
              <a:buFont typeface="Wingdings"/>
              <a:buChar char=""/>
              <a:tabLst>
                <a:tab pos="234950" algn="l"/>
              </a:tabLst>
            </a:pP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There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are</a:t>
            </a:r>
            <a:r>
              <a:rPr sz="1400" spc="-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two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large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data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vendors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in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US –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IQVIA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and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SHS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- who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buy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drug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dispense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data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from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a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large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number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of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pharmacies.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30"/>
              </a:spcBef>
              <a:buClr>
                <a:srgbClr val="4F858E"/>
              </a:buClr>
              <a:buFont typeface="Wingdings"/>
              <a:buChar char=""/>
            </a:pPr>
            <a:endParaRPr sz="1400">
              <a:latin typeface="Trebuchet MS"/>
              <a:cs typeface="Trebuchet MS"/>
            </a:endParaRPr>
          </a:p>
          <a:p>
            <a:pPr marL="234950" marR="181610" indent="-222885">
              <a:lnSpc>
                <a:spcPct val="100000"/>
              </a:lnSpc>
              <a:buClr>
                <a:srgbClr val="4F858E"/>
              </a:buClr>
              <a:buSzPct val="107142"/>
              <a:buFont typeface="Wingdings"/>
              <a:buChar char=""/>
              <a:tabLst>
                <a:tab pos="234950" algn="l"/>
              </a:tabLst>
            </a:pP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Physicians</a:t>
            </a:r>
            <a:r>
              <a:rPr sz="1400" spc="-6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profile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information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is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typically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maintained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by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pharma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company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in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their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Sales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Force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Automation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(SFA)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or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Customer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Relationship</a:t>
            </a:r>
            <a:r>
              <a:rPr sz="1400" spc="-6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Management</a:t>
            </a:r>
            <a:r>
              <a:rPr sz="1400" spc="-6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(CRM)</a:t>
            </a:r>
            <a:r>
              <a:rPr sz="1400" spc="-5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system(s).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25"/>
              </a:spcBef>
              <a:buClr>
                <a:srgbClr val="4F858E"/>
              </a:buClr>
              <a:buFont typeface="Wingdings"/>
              <a:buChar char=""/>
            </a:pPr>
            <a:endParaRPr sz="1400">
              <a:latin typeface="Trebuchet MS"/>
              <a:cs typeface="Trebuchet MS"/>
            </a:endParaRPr>
          </a:p>
          <a:p>
            <a:pPr marL="234950" marR="83820" indent="-222885">
              <a:lnSpc>
                <a:spcPct val="100000"/>
              </a:lnSpc>
              <a:spcBef>
                <a:spcPts val="5"/>
              </a:spcBef>
              <a:buClr>
                <a:srgbClr val="4F858E"/>
              </a:buClr>
              <a:buSzPct val="107142"/>
              <a:buFont typeface="Wingdings"/>
              <a:buChar char=""/>
              <a:tabLst>
                <a:tab pos="234950" algn="l"/>
              </a:tabLst>
            </a:pP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Mid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to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large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pharma</a:t>
            </a:r>
            <a:r>
              <a:rPr sz="1400" spc="-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company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can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have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few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hundred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to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few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thousand</a:t>
            </a:r>
            <a:r>
              <a:rPr sz="1400" spc="-4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sales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reps.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sales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reps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are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organized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into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teams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to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enable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them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to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promote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different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products</a:t>
            </a:r>
            <a:r>
              <a:rPr sz="1400" spc="-5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and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focus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on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different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set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of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physicians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(where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applicable).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25"/>
              </a:spcBef>
              <a:buClr>
                <a:srgbClr val="4F858E"/>
              </a:buClr>
              <a:buFont typeface="Wingdings"/>
              <a:buChar char=""/>
            </a:pPr>
            <a:endParaRPr sz="1400">
              <a:latin typeface="Trebuchet MS"/>
              <a:cs typeface="Trebuchet MS"/>
            </a:endParaRPr>
          </a:p>
          <a:p>
            <a:pPr marL="234950" marR="195580" indent="-222885">
              <a:lnSpc>
                <a:spcPct val="100000"/>
              </a:lnSpc>
              <a:buClr>
                <a:srgbClr val="4F858E"/>
              </a:buClr>
              <a:buSzPct val="107142"/>
              <a:buFont typeface="Wingdings"/>
              <a:buChar char=""/>
              <a:tabLst>
                <a:tab pos="234950" algn="l"/>
              </a:tabLst>
            </a:pP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400" spc="-4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sales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forces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have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reporting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structure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in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which</a:t>
            </a:r>
            <a:r>
              <a:rPr sz="1400" spc="-5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territories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report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to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districts,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which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in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turn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report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to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regions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and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there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is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typically</a:t>
            </a:r>
            <a:r>
              <a:rPr sz="1400" spc="-5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a</a:t>
            </a:r>
            <a:r>
              <a:rPr sz="1400" spc="-1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Vice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President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(VP)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or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National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Sales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Director</a:t>
            </a:r>
            <a:r>
              <a:rPr sz="1400" spc="-1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(NSD)</a:t>
            </a:r>
            <a:r>
              <a:rPr sz="1400" spc="-35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who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the</a:t>
            </a:r>
            <a:r>
              <a:rPr sz="1400" spc="-3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regions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52555A"/>
                </a:solidFill>
                <a:latin typeface="Trebuchet MS"/>
                <a:cs typeface="Trebuchet MS"/>
              </a:rPr>
              <a:t>report</a:t>
            </a:r>
            <a:r>
              <a:rPr sz="1400" spc="-20" dirty="0">
                <a:solidFill>
                  <a:srgbClr val="52555A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52555A"/>
                </a:solidFill>
                <a:latin typeface="Trebuchet MS"/>
                <a:cs typeface="Trebuchet MS"/>
              </a:rPr>
              <a:t>to.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312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dirty="0"/>
              <a:t>Source</a:t>
            </a:r>
            <a:r>
              <a:rPr spc="-114" dirty="0"/>
              <a:t> </a:t>
            </a:r>
            <a:r>
              <a:rPr spc="-10" dirty="0"/>
              <a:t>Files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8172" y="1234947"/>
          <a:ext cx="8077199" cy="3178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3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83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i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200" b="1" i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i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Source</a:t>
                      </a:r>
                      <a:r>
                        <a:rPr sz="1200" b="1" i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1" i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52555A"/>
                      </a:solidFill>
                      <a:prstDash val="solid"/>
                    </a:lnL>
                    <a:lnR w="12700">
                      <a:solidFill>
                        <a:srgbClr val="52555A"/>
                      </a:solidFill>
                      <a:prstDash val="solid"/>
                    </a:lnR>
                    <a:lnT w="12700">
                      <a:solidFill>
                        <a:srgbClr val="52555A"/>
                      </a:solidFill>
                      <a:prstDash val="solid"/>
                    </a:lnT>
                    <a:lnB w="12700">
                      <a:solidFill>
                        <a:srgbClr val="52555A"/>
                      </a:solidFill>
                      <a:prstDash val="solid"/>
                    </a:lnB>
                    <a:solidFill>
                      <a:srgbClr val="EC8A00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i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52555A"/>
                      </a:solidFill>
                      <a:prstDash val="solid"/>
                    </a:lnL>
                    <a:lnR w="12700">
                      <a:solidFill>
                        <a:srgbClr val="52555A"/>
                      </a:solidFill>
                      <a:prstDash val="solid"/>
                    </a:lnR>
                    <a:lnT w="12700">
                      <a:solidFill>
                        <a:srgbClr val="52555A"/>
                      </a:solidFill>
                      <a:prstDash val="solid"/>
                    </a:lnT>
                    <a:lnB w="12700">
                      <a:solidFill>
                        <a:srgbClr val="52555A"/>
                      </a:solidFill>
                      <a:prstDash val="solid"/>
                    </a:lnB>
                    <a:solidFill>
                      <a:srgbClr val="EC8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Person_Profile.txt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52555A"/>
                      </a:solidFill>
                      <a:prstDash val="solid"/>
                    </a:lnL>
                    <a:lnR w="12700">
                      <a:solidFill>
                        <a:srgbClr val="52555A"/>
                      </a:solidFill>
                      <a:prstDash val="solid"/>
                    </a:lnR>
                    <a:lnT w="12700">
                      <a:solidFill>
                        <a:srgbClr val="52555A"/>
                      </a:solidFill>
                      <a:prstDash val="solid"/>
                    </a:lnT>
                    <a:lnB w="12700">
                      <a:solidFill>
                        <a:srgbClr val="52555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200" spc="-3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sz="1200" spc="-2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provides</a:t>
                      </a:r>
                      <a:r>
                        <a:rPr sz="1200" spc="-4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sz="1200" spc="-3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about</a:t>
                      </a:r>
                      <a:r>
                        <a:rPr sz="1200" spc="-4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3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specialty</a:t>
                      </a:r>
                      <a:r>
                        <a:rPr sz="1200" spc="-3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00" spc="-3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prescriber.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52555A"/>
                      </a:solidFill>
                      <a:prstDash val="solid"/>
                    </a:lnL>
                    <a:lnR w="12700">
                      <a:solidFill>
                        <a:srgbClr val="52555A"/>
                      </a:solidFill>
                      <a:prstDash val="solid"/>
                    </a:lnR>
                    <a:lnT w="12700">
                      <a:solidFill>
                        <a:srgbClr val="52555A"/>
                      </a:solidFill>
                      <a:prstDash val="solid"/>
                    </a:lnT>
                    <a:lnB w="12700">
                      <a:solidFill>
                        <a:srgbClr val="52555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Person_Address.txt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52555A"/>
                      </a:solidFill>
                      <a:prstDash val="solid"/>
                    </a:lnL>
                    <a:lnR w="12700">
                      <a:solidFill>
                        <a:srgbClr val="52555A"/>
                      </a:solidFill>
                      <a:prstDash val="solid"/>
                    </a:lnR>
                    <a:lnT w="12700">
                      <a:solidFill>
                        <a:srgbClr val="52555A"/>
                      </a:solidFill>
                      <a:prstDash val="solid"/>
                    </a:lnT>
                    <a:lnB w="12700">
                      <a:solidFill>
                        <a:srgbClr val="52555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200" spc="-3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sz="1200" spc="-2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provides</a:t>
                      </a:r>
                      <a:r>
                        <a:rPr sz="1200" spc="-4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3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r>
                        <a:rPr sz="1200" spc="-3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4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zip</a:t>
                      </a:r>
                      <a:r>
                        <a:rPr sz="1200" spc="-1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code</a:t>
                      </a:r>
                      <a:r>
                        <a:rPr sz="1200" spc="-3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00" spc="-1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3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prescriber.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52555A"/>
                      </a:solidFill>
                      <a:prstDash val="solid"/>
                    </a:lnL>
                    <a:lnR w="12700">
                      <a:solidFill>
                        <a:srgbClr val="52555A"/>
                      </a:solidFill>
                      <a:prstDash val="solid"/>
                    </a:lnR>
                    <a:lnT w="12700">
                      <a:solidFill>
                        <a:srgbClr val="52555A"/>
                      </a:solidFill>
                      <a:prstDash val="solid"/>
                    </a:lnT>
                    <a:lnB w="12700">
                      <a:solidFill>
                        <a:srgbClr val="52555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Mkt_Desc.txt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52555A"/>
                      </a:solidFill>
                      <a:prstDash val="solid"/>
                    </a:lnL>
                    <a:lnR w="12700">
                      <a:solidFill>
                        <a:srgbClr val="52555A"/>
                      </a:solidFill>
                      <a:prstDash val="solid"/>
                    </a:lnR>
                    <a:lnT w="12700">
                      <a:solidFill>
                        <a:srgbClr val="52555A"/>
                      </a:solidFill>
                      <a:prstDash val="solid"/>
                    </a:lnT>
                    <a:lnB w="12700">
                      <a:solidFill>
                        <a:srgbClr val="52555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200" spc="-3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sz="1200" spc="-2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maps</a:t>
                      </a:r>
                      <a:r>
                        <a:rPr sz="1200" spc="-2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3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market</a:t>
                      </a:r>
                      <a:r>
                        <a:rPr sz="1200" spc="-2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code</a:t>
                      </a:r>
                      <a:r>
                        <a:rPr sz="1200" spc="-1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200" spc="-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3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market</a:t>
                      </a:r>
                      <a:r>
                        <a:rPr sz="1200" spc="-2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name.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52555A"/>
                      </a:solidFill>
                      <a:prstDash val="solid"/>
                    </a:lnL>
                    <a:lnR w="12700">
                      <a:solidFill>
                        <a:srgbClr val="52555A"/>
                      </a:solidFill>
                      <a:prstDash val="solid"/>
                    </a:lnR>
                    <a:lnT w="12700">
                      <a:solidFill>
                        <a:srgbClr val="52555A"/>
                      </a:solidFill>
                      <a:prstDash val="solid"/>
                    </a:lnT>
                    <a:lnB w="12700">
                      <a:solidFill>
                        <a:srgbClr val="52555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Zip_Terr.txt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52555A"/>
                      </a:solidFill>
                      <a:prstDash val="solid"/>
                    </a:lnL>
                    <a:lnR w="12700">
                      <a:solidFill>
                        <a:srgbClr val="52555A"/>
                      </a:solidFill>
                      <a:prstDash val="solid"/>
                    </a:lnR>
                    <a:lnT w="12700">
                      <a:solidFill>
                        <a:srgbClr val="52555A"/>
                      </a:solidFill>
                      <a:prstDash val="solid"/>
                    </a:lnT>
                    <a:lnB w="12700">
                      <a:solidFill>
                        <a:srgbClr val="52555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200" spc="-3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sz="1200" spc="-2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contains</a:t>
                      </a:r>
                      <a:r>
                        <a:rPr sz="1200" spc="-3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4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mapping</a:t>
                      </a:r>
                      <a:r>
                        <a:rPr sz="1200" spc="-4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between</a:t>
                      </a:r>
                      <a:r>
                        <a:rPr sz="1200" spc="-4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3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different</a:t>
                      </a:r>
                      <a:r>
                        <a:rPr sz="1200" spc="-4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territories</a:t>
                      </a:r>
                      <a:r>
                        <a:rPr sz="1200" spc="-4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3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4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teams.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52555A"/>
                      </a:solidFill>
                      <a:prstDash val="solid"/>
                    </a:lnL>
                    <a:lnR w="12700">
                      <a:solidFill>
                        <a:srgbClr val="52555A"/>
                      </a:solidFill>
                      <a:prstDash val="solid"/>
                    </a:lnR>
                    <a:lnT w="12700">
                      <a:solidFill>
                        <a:srgbClr val="52555A"/>
                      </a:solidFill>
                      <a:prstDash val="solid"/>
                    </a:lnT>
                    <a:lnB w="12700">
                      <a:solidFill>
                        <a:srgbClr val="52555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56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Geo_Hierarchy.txt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52555A"/>
                      </a:solidFill>
                      <a:prstDash val="solid"/>
                    </a:lnL>
                    <a:lnR w="12700">
                      <a:solidFill>
                        <a:srgbClr val="52555A"/>
                      </a:solidFill>
                      <a:prstDash val="solid"/>
                    </a:lnR>
                    <a:lnT w="12700">
                      <a:solidFill>
                        <a:srgbClr val="52555A"/>
                      </a:solidFill>
                      <a:prstDash val="solid"/>
                    </a:lnT>
                    <a:lnB w="12700">
                      <a:solidFill>
                        <a:srgbClr val="52555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1594">
                        <a:lnSpc>
                          <a:spcPts val="12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200" spc="4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sz="1200" spc="4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defines</a:t>
                      </a:r>
                      <a:r>
                        <a:rPr sz="1200" spc="4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40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relation</a:t>
                      </a:r>
                      <a:r>
                        <a:rPr sz="1200" spc="41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between</a:t>
                      </a:r>
                      <a:r>
                        <a:rPr sz="1200" spc="409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territories</a:t>
                      </a:r>
                      <a:r>
                        <a:rPr sz="1200" spc="409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409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sz="1200" spc="40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parent</a:t>
                      </a:r>
                      <a:r>
                        <a:rPr sz="1200" spc="409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(mapping</a:t>
                      </a:r>
                      <a:r>
                        <a:rPr sz="1200" spc="39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territory</a:t>
                      </a:r>
                      <a:r>
                        <a:rPr sz="1200" spc="-4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200" spc="-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district</a:t>
                      </a: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which</a:t>
                      </a:r>
                      <a:r>
                        <a:rPr sz="1200" spc="-5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200" spc="-1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then</a:t>
                      </a:r>
                      <a:r>
                        <a:rPr sz="1200" spc="-3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mapped</a:t>
                      </a:r>
                      <a:r>
                        <a:rPr sz="1200" spc="-5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200" spc="-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-2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region)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8255" marB="0">
                    <a:lnL w="12700">
                      <a:solidFill>
                        <a:srgbClr val="52555A"/>
                      </a:solidFill>
                      <a:prstDash val="solid"/>
                    </a:lnL>
                    <a:lnR w="12700">
                      <a:solidFill>
                        <a:srgbClr val="52555A"/>
                      </a:solidFill>
                      <a:prstDash val="solid"/>
                    </a:lnR>
                    <a:lnT w="12700">
                      <a:solidFill>
                        <a:srgbClr val="52555A"/>
                      </a:solidFill>
                      <a:prstDash val="solid"/>
                    </a:lnT>
                    <a:lnB w="12700">
                      <a:solidFill>
                        <a:srgbClr val="52555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Prod_Master.txt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52555A"/>
                      </a:solidFill>
                      <a:prstDash val="solid"/>
                    </a:lnL>
                    <a:lnR w="12700">
                      <a:solidFill>
                        <a:srgbClr val="52555A"/>
                      </a:solidFill>
                      <a:prstDash val="solid"/>
                    </a:lnR>
                    <a:lnT w="12700">
                      <a:solidFill>
                        <a:srgbClr val="52555A"/>
                      </a:solidFill>
                      <a:prstDash val="solid"/>
                    </a:lnT>
                    <a:lnB w="12700">
                      <a:solidFill>
                        <a:srgbClr val="52555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2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200" spc="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sz="1200" spc="2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gives information</a:t>
                      </a:r>
                      <a:r>
                        <a:rPr sz="1200" spc="1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about</a:t>
                      </a:r>
                      <a:r>
                        <a:rPr sz="1200" spc="2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2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client’s</a:t>
                      </a:r>
                      <a:r>
                        <a:rPr sz="1200" spc="1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200" spc="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well</a:t>
                      </a:r>
                      <a:r>
                        <a:rPr sz="1200" spc="-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200" spc="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their</a:t>
                      </a:r>
                      <a:r>
                        <a:rPr sz="1200" spc="2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competitor’s</a:t>
                      </a:r>
                      <a:r>
                        <a:rPr sz="1200" spc="2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products</a:t>
                      </a:r>
                      <a:r>
                        <a:rPr sz="1200" spc="1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68580">
                        <a:lnSpc>
                          <a:spcPts val="1320"/>
                        </a:lnSpc>
                      </a:pP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2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market.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52555A"/>
                      </a:solidFill>
                      <a:prstDash val="solid"/>
                    </a:lnL>
                    <a:lnR w="12700">
                      <a:solidFill>
                        <a:srgbClr val="52555A"/>
                      </a:solidFill>
                      <a:prstDash val="solid"/>
                    </a:lnR>
                    <a:lnT w="12700">
                      <a:solidFill>
                        <a:srgbClr val="52555A"/>
                      </a:solidFill>
                      <a:prstDash val="solid"/>
                    </a:lnT>
                    <a:lnB w="12700">
                      <a:solidFill>
                        <a:srgbClr val="52555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Sales.txt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52555A"/>
                      </a:solidFill>
                      <a:prstDash val="solid"/>
                    </a:lnL>
                    <a:lnR w="12700">
                      <a:solidFill>
                        <a:srgbClr val="52555A"/>
                      </a:solidFill>
                      <a:prstDash val="solid"/>
                    </a:lnR>
                    <a:lnT w="12700">
                      <a:solidFill>
                        <a:srgbClr val="52555A"/>
                      </a:solidFill>
                      <a:prstDash val="solid"/>
                    </a:lnT>
                    <a:lnB w="12700">
                      <a:solidFill>
                        <a:srgbClr val="52555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0325">
                        <a:lnSpc>
                          <a:spcPts val="12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7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file</a:t>
                      </a:r>
                      <a:r>
                        <a:rPr sz="1200" spc="8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contains</a:t>
                      </a:r>
                      <a:r>
                        <a:rPr sz="1200" spc="8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detailed</a:t>
                      </a:r>
                      <a:r>
                        <a:rPr sz="1200" spc="7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information</a:t>
                      </a:r>
                      <a:r>
                        <a:rPr sz="1200" spc="7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about</a:t>
                      </a:r>
                      <a:r>
                        <a:rPr sz="1200" spc="8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8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sales</a:t>
                      </a:r>
                      <a:r>
                        <a:rPr sz="1200" spc="7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00" spc="7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8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products</a:t>
                      </a:r>
                      <a:r>
                        <a:rPr sz="1200" spc="7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segregated</a:t>
                      </a:r>
                      <a:r>
                        <a:rPr sz="1200" spc="7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in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terms</a:t>
                      </a:r>
                      <a:r>
                        <a:rPr sz="1200" spc="-3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00" spc="-4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TRx,</a:t>
                      </a:r>
                      <a:r>
                        <a:rPr sz="1200" spc="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NRx</a:t>
                      </a:r>
                      <a:r>
                        <a:rPr sz="1200" spc="-1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divided</a:t>
                      </a:r>
                      <a:r>
                        <a:rPr sz="1200" spc="-5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200" spc="-1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terms</a:t>
                      </a:r>
                      <a:r>
                        <a:rPr sz="1200" spc="-3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200" spc="-3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volume,</a:t>
                      </a:r>
                      <a:r>
                        <a:rPr sz="1200" spc="-2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units</a:t>
                      </a:r>
                      <a:r>
                        <a:rPr sz="1200" spc="-3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200" spc="-4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dollar</a:t>
                      </a:r>
                      <a:r>
                        <a:rPr sz="1200" spc="-15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solidFill>
                            <a:srgbClr val="3D4043"/>
                          </a:solidFill>
                          <a:latin typeface="Trebuchet MS"/>
                          <a:cs typeface="Trebuchet MS"/>
                        </a:rPr>
                        <a:t>sales.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52555A"/>
                      </a:solidFill>
                      <a:prstDash val="solid"/>
                    </a:lnL>
                    <a:lnR w="12700">
                      <a:solidFill>
                        <a:srgbClr val="52555A"/>
                      </a:solidFill>
                      <a:prstDash val="solid"/>
                    </a:lnR>
                    <a:lnT w="12700">
                      <a:solidFill>
                        <a:srgbClr val="52555A"/>
                      </a:solidFill>
                      <a:prstDash val="solid"/>
                    </a:lnT>
                    <a:lnB w="12700">
                      <a:solidFill>
                        <a:srgbClr val="52555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1984" y="1814829"/>
          <a:ext cx="4653914" cy="2425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MKT_CD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MKT_NM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10" dirty="0">
                          <a:solidFill>
                            <a:srgbClr val="52555A"/>
                          </a:solidFill>
                          <a:latin typeface="Calibri"/>
                          <a:cs typeface="Calibri"/>
                        </a:rPr>
                        <a:t>M-</a:t>
                      </a:r>
                      <a:r>
                        <a:rPr sz="1400" spc="-25" dirty="0">
                          <a:solidFill>
                            <a:srgbClr val="52555A"/>
                          </a:solidFill>
                          <a:latin typeface="Calibri"/>
                          <a:cs typeface="Calibri"/>
                        </a:rPr>
                        <a:t>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10" dirty="0">
                          <a:solidFill>
                            <a:srgbClr val="52555A"/>
                          </a:solidFill>
                          <a:latin typeface="Calibri"/>
                          <a:cs typeface="Calibri"/>
                        </a:rPr>
                        <a:t>NEUROSCIENCE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10" dirty="0">
                          <a:solidFill>
                            <a:srgbClr val="52555A"/>
                          </a:solidFill>
                          <a:latin typeface="Calibri"/>
                          <a:cs typeface="Calibri"/>
                        </a:rPr>
                        <a:t>M-</a:t>
                      </a:r>
                      <a:r>
                        <a:rPr sz="1400" spc="-25" dirty="0">
                          <a:solidFill>
                            <a:srgbClr val="52555A"/>
                          </a:solidFill>
                          <a:latin typeface="Calibri"/>
                          <a:cs typeface="Calibri"/>
                        </a:rPr>
                        <a:t>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10" dirty="0">
                          <a:solidFill>
                            <a:srgbClr val="52555A"/>
                          </a:solidFill>
                          <a:latin typeface="Calibri"/>
                          <a:cs typeface="Calibri"/>
                        </a:rPr>
                        <a:t>VIROLOGY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10" dirty="0">
                          <a:solidFill>
                            <a:srgbClr val="52555A"/>
                          </a:solidFill>
                          <a:latin typeface="Calibri"/>
                          <a:cs typeface="Calibri"/>
                        </a:rPr>
                        <a:t>M-</a:t>
                      </a:r>
                      <a:r>
                        <a:rPr sz="1400" spc="-25" dirty="0">
                          <a:solidFill>
                            <a:srgbClr val="52555A"/>
                          </a:solidFill>
                          <a:latin typeface="Calibri"/>
                          <a:cs typeface="Calibri"/>
                        </a:rPr>
                        <a:t>003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10" dirty="0">
                          <a:solidFill>
                            <a:srgbClr val="52555A"/>
                          </a:solidFill>
                          <a:latin typeface="Calibri"/>
                          <a:cs typeface="Calibri"/>
                        </a:rPr>
                        <a:t>IMMUNOLOGY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10" dirty="0">
                          <a:solidFill>
                            <a:srgbClr val="52555A"/>
                          </a:solidFill>
                          <a:latin typeface="Calibri"/>
                          <a:cs typeface="Calibri"/>
                        </a:rPr>
                        <a:t>M-</a:t>
                      </a:r>
                      <a:r>
                        <a:rPr sz="1400" spc="-25" dirty="0">
                          <a:solidFill>
                            <a:srgbClr val="52555A"/>
                          </a:solidFill>
                          <a:latin typeface="Calibri"/>
                          <a:cs typeface="Calibri"/>
                        </a:rPr>
                        <a:t>004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-10" dirty="0">
                          <a:solidFill>
                            <a:srgbClr val="52555A"/>
                          </a:solidFill>
                          <a:latin typeface="Calibri"/>
                          <a:cs typeface="Calibri"/>
                        </a:rPr>
                        <a:t>HEMATOLOGY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95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10" dirty="0">
                          <a:solidFill>
                            <a:srgbClr val="52555A"/>
                          </a:solidFill>
                          <a:latin typeface="Calibri"/>
                          <a:cs typeface="Calibri"/>
                        </a:rPr>
                        <a:t>M-</a:t>
                      </a:r>
                      <a:r>
                        <a:rPr sz="1400" spc="-25" dirty="0">
                          <a:solidFill>
                            <a:srgbClr val="52555A"/>
                          </a:solidFill>
                          <a:latin typeface="Calibri"/>
                          <a:cs typeface="Calibri"/>
                        </a:rPr>
                        <a:t>005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10" dirty="0">
                          <a:solidFill>
                            <a:srgbClr val="52555A"/>
                          </a:solidFill>
                          <a:latin typeface="Calibri"/>
                          <a:cs typeface="Calibri"/>
                        </a:rPr>
                        <a:t>CARDIOVASCULAR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MT"/>
                <a:cs typeface="Arial MT"/>
              </a:rPr>
              <a:t>Market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MT"/>
                <a:cs typeface="Arial MT"/>
              </a:rPr>
              <a:t>Prescriber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4025" y="1714119"/>
          <a:ext cx="8223248" cy="2856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9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R="204470" algn="r">
                        <a:lnSpc>
                          <a:spcPts val="1655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Prescriber_ID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FIRST_NAME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LAST_NAME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PREFFERED_NAME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GENDER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EMAIL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1655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PERSON_SPECIALTY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R="24765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ST_00001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SOONTORN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THRUPKAEW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8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SOONTORN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THRUPKAEW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GastroEnterology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R="233679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RB_00002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ROBERT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BRYAN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ROBERT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BRYAN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NeuroLogy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R="25717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JC_00003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JOHN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CARTER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JOHN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JEFFERSON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CARTER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Dermatology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R="24066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TK_00004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THEODORE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KIRKLAND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THEODORE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KIRKLAND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NeuroLogy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R="24257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TC_00005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TOM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CALDWELL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TOM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CALDWELL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59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Psychiatry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R="24384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PS_00006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PAUL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SHASHY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PAUL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SHASHY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Pulmonary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Disease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R="22860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CH_00007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CLAUDE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HOLLAND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CLAUDE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HOLLAND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5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NeuroLogy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R="25527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CJ_00008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CHARLES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JORDAN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CHARLES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JORDAN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Dermatology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TL_00009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THOMAS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LAWSON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THOMAS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LAWSON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Pulmonary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Disease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715"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GR_00010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GATHEL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RUNNELS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29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GATHEL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RUNNELS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Rheumatology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0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MT"/>
                <a:cs typeface="Arial MT"/>
              </a:rPr>
              <a:t>Prescriber</a:t>
            </a:r>
            <a:r>
              <a:rPr spc="-17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Address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8340" y="1493266"/>
          <a:ext cx="8345804" cy="282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PERSON_CODE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ADDRESS_1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ADDRESS_2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b="1" spc="-20" dirty="0">
                          <a:latin typeface="Calibri"/>
                          <a:cs typeface="Calibri"/>
                        </a:rPr>
                        <a:t>CITY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STATE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ZIP_CODE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R="54292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ST_00001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BAYLOR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PLZ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Acampo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R="52959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RB_00002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BETHANY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RD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Acampo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R="55372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JC_00003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BETHANY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SUITE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Acampo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R="53721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TK_00004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BETHANY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SUITE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Acampo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TC_00005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BETHANY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SUITE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Acampo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R="54038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PS_00006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BETHANY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SUITE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79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Acampo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marR="525145" algn="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CH_00007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4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64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BETHANY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SUITE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85,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620">
                        <a:lnSpc>
                          <a:spcPts val="165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BUILDING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ts val="165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Acampo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ts val="1655"/>
                        </a:lnSpc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ts val="165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R="55181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CJ_00008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BETHEL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VALLEY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Acampo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R="54673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TL_00009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BIG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BARN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RD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Acampo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R="52197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GR_00010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BIGELOW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SQ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Acampo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CA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88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 MT"/>
                <a:cs typeface="Arial MT"/>
              </a:rPr>
              <a:t>Product</a:t>
            </a:r>
            <a:r>
              <a:rPr spc="-10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Master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8340" y="1493266"/>
          <a:ext cx="8348977" cy="3087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2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8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4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8155">
                <a:tc>
                  <a:txBody>
                    <a:bodyPr/>
                    <a:lstStyle/>
                    <a:p>
                      <a:pPr marL="292735" marR="26670" indent="-25907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MARKET_ 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CD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PRD_PACK_ID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PRODUCT_NAME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140970" marR="10795" indent="-1238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IMS_STRENG TH_LEVEL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BRAND_ID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165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Brand</a:t>
                      </a:r>
                      <a:r>
                        <a:rPr sz="1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PROD_MNF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636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M-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1001001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ATRIPXEN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350mg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350mg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ATRIPIXEN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ABC_Pharma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M-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1001002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ATRIPXEN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500mg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500mg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ATRIPIXEN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ABC_Pharma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M-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1002001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BRUFEN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50mg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50mg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BRUFEN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DEF_Pharma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M-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1002002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BRUFEN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100mg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100mg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BRUFEN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DEF_Pharma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M-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1003001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CLOPIGEL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100mg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100mg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1003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CLOPIGEL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GHI_Pharma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M-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1003002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CLOPIGEL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200mg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200mg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1003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CLOPIGEL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GHI_Pharma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M-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1004001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DISPRINEX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350mg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350mg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1004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DISPRINEX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ABC_Pharma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M-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1004002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DISPRINEX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500mg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500mg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1004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DISPRINEX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ABC_Pharma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M-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1005001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FORADIL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10mg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1005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FORADIL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STU_Pharma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M-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1006002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FORADIL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50mg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50mg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1006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FORADIL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STU_Pharma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M-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1007001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KOMBIGYLZIN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350mg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350mg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1007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KOMBIGYLZIN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13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PQR_Pharma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103876" y="4571110"/>
            <a:ext cx="2043430" cy="1316990"/>
          </a:xfrm>
          <a:custGeom>
            <a:avLst/>
            <a:gdLst/>
            <a:ahLst/>
            <a:cxnLst/>
            <a:rect l="l" t="t" r="r" b="b"/>
            <a:pathLst>
              <a:path w="2043429" h="1316989">
                <a:moveTo>
                  <a:pt x="1894077" y="420750"/>
                </a:moveTo>
                <a:lnTo>
                  <a:pt x="149225" y="420750"/>
                </a:lnTo>
                <a:lnTo>
                  <a:pt x="102055" y="428358"/>
                </a:lnTo>
                <a:lnTo>
                  <a:pt x="61091" y="449548"/>
                </a:lnTo>
                <a:lnTo>
                  <a:pt x="28789" y="481869"/>
                </a:lnTo>
                <a:lnTo>
                  <a:pt x="7606" y="522871"/>
                </a:lnTo>
                <a:lnTo>
                  <a:pt x="0" y="570102"/>
                </a:lnTo>
                <a:lnTo>
                  <a:pt x="0" y="1167206"/>
                </a:lnTo>
                <a:lnTo>
                  <a:pt x="7606" y="1214398"/>
                </a:lnTo>
                <a:lnTo>
                  <a:pt x="28789" y="1255383"/>
                </a:lnTo>
                <a:lnTo>
                  <a:pt x="61091" y="1287702"/>
                </a:lnTo>
                <a:lnTo>
                  <a:pt x="102055" y="1308896"/>
                </a:lnTo>
                <a:lnTo>
                  <a:pt x="149225" y="1316507"/>
                </a:lnTo>
                <a:lnTo>
                  <a:pt x="1894077" y="1316507"/>
                </a:lnTo>
                <a:lnTo>
                  <a:pt x="1941261" y="1308896"/>
                </a:lnTo>
                <a:lnTo>
                  <a:pt x="1982256" y="1287702"/>
                </a:lnTo>
                <a:lnTo>
                  <a:pt x="2014595" y="1255383"/>
                </a:lnTo>
                <a:lnTo>
                  <a:pt x="2035809" y="1214398"/>
                </a:lnTo>
                <a:lnTo>
                  <a:pt x="2043429" y="1167206"/>
                </a:lnTo>
                <a:lnTo>
                  <a:pt x="2043429" y="570102"/>
                </a:lnTo>
                <a:lnTo>
                  <a:pt x="2035809" y="522871"/>
                </a:lnTo>
                <a:lnTo>
                  <a:pt x="2014595" y="481869"/>
                </a:lnTo>
                <a:lnTo>
                  <a:pt x="1982256" y="449548"/>
                </a:lnTo>
                <a:lnTo>
                  <a:pt x="1941261" y="428358"/>
                </a:lnTo>
                <a:lnTo>
                  <a:pt x="1894077" y="420750"/>
                </a:lnTo>
                <a:close/>
              </a:path>
              <a:path w="2043429" h="1316989">
                <a:moveTo>
                  <a:pt x="614679" y="0"/>
                </a:moveTo>
                <a:lnTo>
                  <a:pt x="340487" y="420750"/>
                </a:lnTo>
                <a:lnTo>
                  <a:pt x="851408" y="420750"/>
                </a:lnTo>
                <a:lnTo>
                  <a:pt x="614679" y="0"/>
                </a:lnTo>
                <a:close/>
              </a:path>
            </a:pathLst>
          </a:custGeom>
          <a:solidFill>
            <a:srgbClr val="C4D5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27065" y="5101844"/>
            <a:ext cx="1774189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2555A"/>
                </a:solidFill>
                <a:latin typeface="Arial MT"/>
                <a:cs typeface="Arial MT"/>
              </a:rPr>
              <a:t>For</a:t>
            </a:r>
            <a:r>
              <a:rPr sz="1400" spc="-40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2555A"/>
                </a:solidFill>
                <a:latin typeface="Arial MT"/>
                <a:cs typeface="Arial MT"/>
              </a:rPr>
              <a:t>simplicity</a:t>
            </a:r>
            <a:r>
              <a:rPr sz="1400" spc="-4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2555A"/>
                </a:solidFill>
                <a:latin typeface="Arial MT"/>
                <a:cs typeface="Arial MT"/>
              </a:rPr>
              <a:t>of</a:t>
            </a:r>
            <a:r>
              <a:rPr sz="1400" spc="-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52555A"/>
                </a:solidFill>
                <a:latin typeface="Arial MT"/>
                <a:cs typeface="Arial MT"/>
              </a:rPr>
              <a:t>case </a:t>
            </a: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study,</a:t>
            </a:r>
            <a:r>
              <a:rPr sz="1400" spc="-5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2555A"/>
                </a:solidFill>
                <a:latin typeface="Arial MT"/>
                <a:cs typeface="Arial MT"/>
              </a:rPr>
              <a:t>use</a:t>
            </a:r>
            <a:r>
              <a:rPr sz="1400" spc="-50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BRAND_ID </a:t>
            </a:r>
            <a:r>
              <a:rPr sz="1400" dirty="0">
                <a:solidFill>
                  <a:srgbClr val="52555A"/>
                </a:solidFill>
                <a:latin typeface="Arial MT"/>
                <a:cs typeface="Arial MT"/>
              </a:rPr>
              <a:t>for</a:t>
            </a:r>
            <a:r>
              <a:rPr sz="1400" spc="-2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2555A"/>
                </a:solidFill>
                <a:latin typeface="Arial MT"/>
                <a:cs typeface="Arial MT"/>
              </a:rPr>
              <a:t>all</a:t>
            </a:r>
            <a:r>
              <a:rPr sz="1400" spc="-15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2555A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52555A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2555A"/>
                </a:solidFill>
                <a:latin typeface="Arial MT"/>
                <a:cs typeface="Arial MT"/>
              </a:rPr>
              <a:t>Calculations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97561"/>
            <a:ext cx="2688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 MT"/>
                <a:cs typeface="Arial MT"/>
              </a:rPr>
              <a:t>Zip</a:t>
            </a:r>
            <a:r>
              <a:rPr spc="-140" dirty="0">
                <a:latin typeface="Arial MT"/>
                <a:cs typeface="Arial MT"/>
              </a:rPr>
              <a:t> </a:t>
            </a:r>
            <a:r>
              <a:rPr spc="-60" dirty="0">
                <a:latin typeface="Arial MT"/>
                <a:cs typeface="Arial MT"/>
              </a:rPr>
              <a:t>Terr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Mapping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2062" y="1222628"/>
          <a:ext cx="2089785" cy="3086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ZIP_Code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Territory_ID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T-111100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9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T-111100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T-111100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T-111100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T-111100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T-111100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T-111100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00009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T-111100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T-111100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T-111100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00012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T-111100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ffb99db-04b0-4879-8e73-d3174e57b086}" enabled="1" method="Standard" siteId="{ec3c7dee-d552-494b-a393-7f941a90b98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1801</Words>
  <Application>Microsoft Office PowerPoint</Application>
  <PresentationFormat>On-screen Show (4:3)</PresentationFormat>
  <Paragraphs>595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MT</vt:lpstr>
      <vt:lpstr>Calibri</vt:lpstr>
      <vt:lpstr>Microsoft Sans Serif</vt:lpstr>
      <vt:lpstr>Times New Roman</vt:lpstr>
      <vt:lpstr>Trebuchet MS</vt:lpstr>
      <vt:lpstr>Wingdings</vt:lpstr>
      <vt:lpstr>Office Theme</vt:lpstr>
      <vt:lpstr>BT Bootcamp Mock Project Case Study</vt:lpstr>
      <vt:lpstr>Introduction</vt:lpstr>
      <vt:lpstr>Introduction (cont.)</vt:lpstr>
      <vt:lpstr>Source Files</vt:lpstr>
      <vt:lpstr>Market</vt:lpstr>
      <vt:lpstr>Prescriber</vt:lpstr>
      <vt:lpstr>Prescriber Address</vt:lpstr>
      <vt:lpstr>Product Master</vt:lpstr>
      <vt:lpstr>Zip Terr Mapping</vt:lpstr>
      <vt:lpstr>Geography Master</vt:lpstr>
      <vt:lpstr>Sales</vt:lpstr>
      <vt:lpstr>Data Metrics</vt:lpstr>
      <vt:lpstr>Data Flow Diagram</vt:lpstr>
      <vt:lpstr>Table Naming Convention</vt:lpstr>
      <vt:lpstr>SQL Questions (Mandatory)</vt:lpstr>
      <vt:lpstr>Flow of the data</vt:lpstr>
      <vt:lpstr>Solution- Data Flow Diagram</vt:lpstr>
      <vt:lpstr>Steps to be followed</vt:lpstr>
      <vt:lpstr>Steps to be followed (continued)</vt:lpstr>
      <vt:lpstr>Layout view of Dashboard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Nishtha Bansal</dc:creator>
  <cp:lastModifiedBy>Ishika Arneja</cp:lastModifiedBy>
  <cp:revision>1</cp:revision>
  <dcterms:created xsi:type="dcterms:W3CDTF">2025-01-16T11:05:03Z</dcterms:created>
  <dcterms:modified xsi:type="dcterms:W3CDTF">2025-01-16T16:08:38Z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2025-01-16T00:00:00Z</vt:filetime>
  </property>
  <property fmtid="{D5CDD505-2E9C-101B-9397-08002B2CF9AE}" pid="5" name="MSIP_Label_7ffb99db-04b0-4879-8e73-d3174e57b086_ContentBits">
    <vt:lpwstr>0</vt:lpwstr>
  </property>
  <property fmtid="{D5CDD505-2E9C-101B-9397-08002B2CF9AE}" pid="6" name="MSIP_Label_7ffb99db-04b0-4879-8e73-d3174e57b086_Enabled">
    <vt:lpwstr>true</vt:lpwstr>
  </property>
  <property fmtid="{D5CDD505-2E9C-101B-9397-08002B2CF9AE}" pid="7" name="MSIP_Label_7ffb99db-04b0-4879-8e73-d3174e57b086_Method">
    <vt:lpwstr>Standard</vt:lpwstr>
  </property>
  <property fmtid="{D5CDD505-2E9C-101B-9397-08002B2CF9AE}" pid="8" name="MSIP_Label_7ffb99db-04b0-4879-8e73-d3174e57b086_SiteId">
    <vt:lpwstr>ec3c7dee-d552-494b-a393-7f941a90b985</vt:lpwstr>
  </property>
  <property fmtid="{D5CDD505-2E9C-101B-9397-08002B2CF9AE}" pid="9" name="Producer">
    <vt:lpwstr>Microsoft® PowerPoint® for Microsoft 365</vt:lpwstr>
  </property>
</Properties>
</file>