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66" r:id="rId4"/>
  </p:sldMasterIdLst>
  <p:notesMasterIdLst>
    <p:notesMasterId r:id="rId34"/>
  </p:notesMasterIdLst>
  <p:handoutMasterIdLst>
    <p:handoutMasterId r:id="rId35"/>
  </p:handoutMasterIdLst>
  <p:sldIdLst>
    <p:sldId id="256" r:id="rId5"/>
    <p:sldId id="277" r:id="rId6"/>
    <p:sldId id="261" r:id="rId7"/>
    <p:sldId id="258" r:id="rId8"/>
    <p:sldId id="319" r:id="rId9"/>
    <p:sldId id="308" r:id="rId10"/>
    <p:sldId id="298" r:id="rId11"/>
    <p:sldId id="300" r:id="rId12"/>
    <p:sldId id="301" r:id="rId13"/>
    <p:sldId id="302" r:id="rId14"/>
    <p:sldId id="303" r:id="rId15"/>
    <p:sldId id="304" r:id="rId16"/>
    <p:sldId id="305" r:id="rId17"/>
    <p:sldId id="309" r:id="rId18"/>
    <p:sldId id="306" r:id="rId19"/>
    <p:sldId id="310" r:id="rId20"/>
    <p:sldId id="320" r:id="rId21"/>
    <p:sldId id="321" r:id="rId22"/>
    <p:sldId id="322" r:id="rId23"/>
    <p:sldId id="307" r:id="rId24"/>
    <p:sldId id="312" r:id="rId25"/>
    <p:sldId id="315" r:id="rId26"/>
    <p:sldId id="313" r:id="rId27"/>
    <p:sldId id="314" r:id="rId28"/>
    <p:sldId id="311" r:id="rId29"/>
    <p:sldId id="316" r:id="rId30"/>
    <p:sldId id="317" r:id="rId31"/>
    <p:sldId id="318" r:id="rId32"/>
    <p:sldId id="27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1796B0F-8A94-4101-BA52-046DD7BA3111}">
          <p14:sldIdLst>
            <p14:sldId id="256"/>
            <p14:sldId id="277"/>
            <p14:sldId id="261"/>
            <p14:sldId id="258"/>
            <p14:sldId id="319"/>
            <p14:sldId id="308"/>
            <p14:sldId id="298"/>
            <p14:sldId id="300"/>
            <p14:sldId id="301"/>
            <p14:sldId id="302"/>
            <p14:sldId id="303"/>
            <p14:sldId id="304"/>
            <p14:sldId id="305"/>
            <p14:sldId id="309"/>
            <p14:sldId id="306"/>
            <p14:sldId id="310"/>
            <p14:sldId id="320"/>
            <p14:sldId id="321"/>
            <p14:sldId id="322"/>
            <p14:sldId id="307"/>
            <p14:sldId id="312"/>
            <p14:sldId id="315"/>
            <p14:sldId id="313"/>
            <p14:sldId id="314"/>
            <p14:sldId id="311"/>
            <p14:sldId id="316"/>
            <p14:sldId id="317"/>
            <p14:sldId id="318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09" autoAdjust="0"/>
  </p:normalViewPr>
  <p:slideViewPr>
    <p:cSldViewPr snapToGrid="0">
      <p:cViewPr varScale="1">
        <p:scale>
          <a:sx n="65" d="100"/>
          <a:sy n="65" d="100"/>
        </p:scale>
        <p:origin x="836" y="4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651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b="1" dirty="0"/>
              <a:t>Manav Gupta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5C17C4B-94EB-477A-97AE-666621854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 flipV="1">
            <a:off x="-1" y="821686"/>
            <a:ext cx="45719" cy="45719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ED0-696A-429B-A1C8-78AE3CF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graphical analysis</a:t>
            </a:r>
            <a:br>
              <a:rPr lang="en-US" b="1" dirty="0"/>
            </a:br>
            <a:r>
              <a:rPr lang="en-US" sz="1600" b="1" dirty="0"/>
              <a:t>Target Variable Distribution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65D45-3435-4A72-98B5-618AFE0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51BD-CD17-4567-8390-62A437A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54BC-3CB3-448C-B9AD-E8586AC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t>10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A4845B7-561D-439E-8D2F-F6251DE0536B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7046843" y="1108407"/>
            <a:ext cx="5045767" cy="3697288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856D9F-2AF5-465E-8BDE-D6EEADF66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90" y="1372041"/>
            <a:ext cx="6839921" cy="482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8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ED0-696A-429B-A1C8-78AE3CF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Insights from graphical analysis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65D45-3435-4A72-98B5-618AFE0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51BD-CD17-4567-8390-62A437A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54BC-3CB3-448C-B9AD-E8586AC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F19187-5CF6-49A2-B1E4-EC705457B55C}"/>
              </a:ext>
            </a:extLst>
          </p:cNvPr>
          <p:cNvSpPr>
            <a:spLocks noGrp="1" noChangeArrowheads="1"/>
          </p:cNvSpPr>
          <p:nvPr>
            <p:ph sz="quarter" idx="16"/>
          </p:nvPr>
        </p:nvSpPr>
        <p:spPr bwMode="auto">
          <a:xfrm>
            <a:off x="838200" y="2282376"/>
            <a:ext cx="1028368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 Imbalance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Dataset is slightly imbalanced — ~53% healthy vs. 47% with disease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Males show higher prevalence of heart disease compared to females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Exercise-Induced Angina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Strongly associated with heart disease presence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Chest Pain Type (cp)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Asymptomatic chest pain (cp=4) is linked to highest disease risk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Thalassemia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7 (reversible defect) is a strong indicator of heart disease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Conclusion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Key categorical features reveal important patterns useful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311073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ED0-696A-429B-A1C8-78AE3CF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graphical analysis</a:t>
            </a:r>
            <a:br>
              <a:rPr lang="en-US" b="1" dirty="0"/>
            </a:br>
            <a:r>
              <a:rPr lang="en-US" sz="1800" b="1" dirty="0"/>
              <a:t>Feature Correlation Heatmap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65D45-3435-4A72-98B5-618AFE0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51BD-CD17-4567-8390-62A437A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54BC-3CB3-448C-B9AD-E8586AC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12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834D9D6-A532-4D06-80D0-81B746EF664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2037522" y="1182757"/>
            <a:ext cx="7851913" cy="5173593"/>
          </a:xfrm>
        </p:spPr>
      </p:pic>
    </p:spTree>
    <p:extLst>
      <p:ext uri="{BB962C8B-B14F-4D97-AF65-F5344CB8AC3E}">
        <p14:creationId xmlns:p14="http://schemas.microsoft.com/office/powerpoint/2010/main" val="3166783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ED0-696A-429B-A1C8-78AE3CF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Insights from Feature Correlation Heatmap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65D45-3435-4A72-98B5-618AFE0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51BD-CD17-4567-8390-62A437A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54BC-3CB3-448C-B9AD-E8586AC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5AB373-6262-414F-BFC8-70422A3D9A7E}"/>
              </a:ext>
            </a:extLst>
          </p:cNvPr>
          <p:cNvSpPr>
            <a:spLocks noGrp="1" noChangeArrowheads="1"/>
          </p:cNvSpPr>
          <p:nvPr>
            <p:ph sz="quarter" idx="16"/>
          </p:nvPr>
        </p:nvSpPr>
        <p:spPr bwMode="auto">
          <a:xfrm>
            <a:off x="838200" y="2005412"/>
            <a:ext cx="801052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correlations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disease: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oldpeak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slope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thalach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(maximum heart rate) shows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negative correlation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These features align with previous boxplot and EDA observations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oldpeak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highly valuable for model prediction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thalach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acts as a strong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inverse indicator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heart disease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signs of multicollinearity — all features are safe for use in modeling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6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875972" cy="1715531"/>
          </a:xfrm>
        </p:spPr>
        <p:txBody>
          <a:bodyPr/>
          <a:lstStyle/>
          <a:p>
            <a:r>
              <a:rPr lang="en-US" b="1" dirty="0"/>
              <a:t>Data Preprocessing and Feature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86287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ED0-696A-429B-A1C8-78AE3CFA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/>
              <a:t>Data Preprocessing and Feature Engineering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65D45-3435-4A72-98B5-618AFE0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51BD-CD17-4567-8390-62A437A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54BC-3CB3-448C-B9AD-E8586AC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0655C906-E114-47FB-BA3F-315E9F94507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510647553"/>
              </p:ext>
            </p:extLst>
          </p:nvPr>
        </p:nvGraphicFramePr>
        <p:xfrm>
          <a:off x="838198" y="1718008"/>
          <a:ext cx="10606550" cy="3721873"/>
        </p:xfrm>
        <a:graphic>
          <a:graphicData uri="http://schemas.openxmlformats.org/drawingml/2006/table">
            <a:tbl>
              <a:tblPr/>
              <a:tblGrid>
                <a:gridCol w="5303275">
                  <a:extLst>
                    <a:ext uri="{9D8B030D-6E8A-4147-A177-3AD203B41FA5}">
                      <a16:colId xmlns:a16="http://schemas.microsoft.com/office/drawing/2014/main" val="1581939593"/>
                    </a:ext>
                  </a:extLst>
                </a:gridCol>
                <a:gridCol w="5303275">
                  <a:extLst>
                    <a:ext uri="{9D8B030D-6E8A-4147-A177-3AD203B41FA5}">
                      <a16:colId xmlns:a16="http://schemas.microsoft.com/office/drawing/2014/main" val="602972062"/>
                    </a:ext>
                  </a:extLst>
                </a:gridCol>
              </a:tblGrid>
              <a:tr h="301819">
                <a:tc>
                  <a:txBody>
                    <a:bodyPr/>
                    <a:lstStyle/>
                    <a:p>
                      <a:r>
                        <a:rPr lang="en-US" sz="1500" b="1"/>
                        <a:t>Step</a:t>
                      </a:r>
                      <a:endParaRPr lang="en-US" sz="150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/>
                        <a:t>Details</a:t>
                      </a:r>
                      <a:endParaRPr lang="en-US" sz="150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688843"/>
                  </a:ext>
                </a:extLst>
              </a:tr>
              <a:tr h="528184">
                <a:tc>
                  <a:txBody>
                    <a:bodyPr/>
                    <a:lstStyle/>
                    <a:p>
                      <a:r>
                        <a:rPr lang="en-US" sz="1500" b="1"/>
                        <a:t>Cleaned Missing Data</a:t>
                      </a:r>
                      <a:endParaRPr lang="en-US" sz="150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Replaced "?" with NaN, then imputed missing values in </a:t>
                      </a:r>
                      <a:r>
                        <a:rPr lang="en-US" sz="1500" b="1"/>
                        <a:t>ca</a:t>
                      </a:r>
                      <a:r>
                        <a:rPr lang="en-US" sz="1500"/>
                        <a:t> and </a:t>
                      </a:r>
                      <a:r>
                        <a:rPr lang="en-US" sz="1500" b="1"/>
                        <a:t>thal</a:t>
                      </a:r>
                      <a:r>
                        <a:rPr lang="en-US" sz="1500"/>
                        <a:t> using </a:t>
                      </a:r>
                      <a:r>
                        <a:rPr lang="en-US" sz="1500" b="1"/>
                        <a:t>mode imputation</a:t>
                      </a:r>
                      <a:endParaRPr lang="en-US" sz="150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6543594"/>
                  </a:ext>
                </a:extLst>
              </a:tr>
              <a:tr h="528184">
                <a:tc>
                  <a:txBody>
                    <a:bodyPr/>
                    <a:lstStyle/>
                    <a:p>
                      <a:r>
                        <a:rPr lang="en-US" sz="1500" b="1" dirty="0"/>
                        <a:t>Converted Data Types</a:t>
                      </a:r>
                      <a:endParaRPr lang="en-US" sz="1500" dirty="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Used pd.to_numeric() to convert appropriate columns to </a:t>
                      </a:r>
                      <a:r>
                        <a:rPr lang="en-US" sz="1500" b="1"/>
                        <a:t>numeric types</a:t>
                      </a:r>
                      <a:endParaRPr lang="en-US" sz="150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65017"/>
                  </a:ext>
                </a:extLst>
              </a:tr>
              <a:tr h="754549">
                <a:tc>
                  <a:txBody>
                    <a:bodyPr/>
                    <a:lstStyle/>
                    <a:p>
                      <a:r>
                        <a:rPr lang="en-US" sz="1500" b="1"/>
                        <a:t>Engineered Features</a:t>
                      </a:r>
                      <a:endParaRPr lang="en-US" sz="150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- age_thalach_interaction: Interaction between </a:t>
                      </a:r>
                      <a:r>
                        <a:rPr lang="en-US" sz="1500" b="1"/>
                        <a:t>age</a:t>
                      </a:r>
                      <a:r>
                        <a:rPr lang="en-US" sz="1500"/>
                        <a:t> and </a:t>
                      </a:r>
                      <a:r>
                        <a:rPr lang="en-US" sz="1500" b="1"/>
                        <a:t>thalach</a:t>
                      </a:r>
                      <a:r>
                        <a:rPr lang="en-US" sz="1500"/>
                        <a:t> - pulse_pressure: Difference between </a:t>
                      </a:r>
                      <a:r>
                        <a:rPr lang="en-US" sz="1500" b="1"/>
                        <a:t>trestbps</a:t>
                      </a:r>
                      <a:r>
                        <a:rPr lang="en-US" sz="1500"/>
                        <a:t> and </a:t>
                      </a:r>
                      <a:r>
                        <a:rPr lang="en-US" sz="1500" b="1"/>
                        <a:t>oldpeak</a:t>
                      </a:r>
                      <a:endParaRPr lang="en-US" sz="150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431761"/>
                  </a:ext>
                </a:extLst>
              </a:tr>
              <a:tr h="528184">
                <a:tc>
                  <a:txBody>
                    <a:bodyPr/>
                    <a:lstStyle/>
                    <a:p>
                      <a:r>
                        <a:rPr lang="en-US" sz="1500" b="1"/>
                        <a:t>One-Hot Encoding</a:t>
                      </a:r>
                      <a:endParaRPr lang="en-US" sz="150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Applied get_dummies() to categorical columns: </a:t>
                      </a:r>
                      <a:r>
                        <a:rPr lang="en-US" sz="1500" b="1"/>
                        <a:t>cp, thal, restecg, slope</a:t>
                      </a:r>
                      <a:endParaRPr lang="en-US" sz="150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7793553"/>
                  </a:ext>
                </a:extLst>
              </a:tr>
              <a:tr h="528184">
                <a:tc>
                  <a:txBody>
                    <a:bodyPr/>
                    <a:lstStyle/>
                    <a:p>
                      <a:r>
                        <a:rPr lang="en-US" sz="1500" b="1"/>
                        <a:t>Feature Scaling</a:t>
                      </a:r>
                      <a:endParaRPr lang="en-US" sz="150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Used </a:t>
                      </a:r>
                      <a:r>
                        <a:rPr lang="en-US" sz="1500" b="1"/>
                        <a:t>Z-score standardization</a:t>
                      </a:r>
                      <a:r>
                        <a:rPr lang="en-US" sz="1500"/>
                        <a:t> with StandardScaler on numerical features</a:t>
                      </a:r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707457"/>
                  </a:ext>
                </a:extLst>
              </a:tr>
              <a:tr h="528184">
                <a:tc>
                  <a:txBody>
                    <a:bodyPr/>
                    <a:lstStyle/>
                    <a:p>
                      <a:r>
                        <a:rPr lang="en-US" sz="1500" b="1"/>
                        <a:t>Train-Test Split</a:t>
                      </a:r>
                      <a:endParaRPr lang="en-US" sz="1500"/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Split dataset into </a:t>
                      </a:r>
                      <a:r>
                        <a:rPr lang="en-US" sz="1500" b="1" dirty="0"/>
                        <a:t>80% train / 20% test</a:t>
                      </a:r>
                      <a:r>
                        <a:rPr lang="en-US" sz="1500" dirty="0"/>
                        <a:t> with </a:t>
                      </a:r>
                      <a:r>
                        <a:rPr lang="en-US" sz="1500" dirty="0" err="1"/>
                        <a:t>random_state</a:t>
                      </a:r>
                      <a:r>
                        <a:rPr lang="en-US" sz="1500" dirty="0"/>
                        <a:t>=42 for reproducibility</a:t>
                      </a:r>
                    </a:p>
                  </a:txBody>
                  <a:tcPr marL="75455" marR="75455" marT="37727" marB="3772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4460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1076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875972" cy="1715531"/>
          </a:xfrm>
        </p:spPr>
        <p:txBody>
          <a:bodyPr/>
          <a:lstStyle/>
          <a:p>
            <a:r>
              <a:rPr lang="en-US" b="1" dirty="0"/>
              <a:t>Model Training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712116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B0F1-A65C-4512-9010-E7BA8518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Traditional model trained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FE4A-85E4-462F-A9EF-A747CEA7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7FBD-AFA2-44E9-96E5-01CD48BE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D5F6F-B000-4A25-8B67-4A427777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61EAA9D-8335-4B6B-8E1E-BD10288DE0A7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70271" y="1465006"/>
            <a:ext cx="10783529" cy="4395020"/>
          </a:xfrm>
        </p:spPr>
      </p:pic>
    </p:spTree>
    <p:extLst>
      <p:ext uri="{BB962C8B-B14F-4D97-AF65-F5344CB8AC3E}">
        <p14:creationId xmlns:p14="http://schemas.microsoft.com/office/powerpoint/2010/main" val="10969332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B0F1-A65C-4512-9010-E7BA8518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learning </a:t>
            </a:r>
            <a:r>
              <a:rPr lang="en-US" b="1" dirty="0" err="1"/>
              <a:t>mlp</a:t>
            </a:r>
            <a:r>
              <a:rPr lang="en-US" b="1" dirty="0"/>
              <a:t> models</a:t>
            </a:r>
            <a:br>
              <a:rPr lang="en-US" b="1" dirty="0"/>
            </a:br>
            <a:r>
              <a:rPr lang="en-US" b="1" dirty="0"/>
              <a:t>basic </a:t>
            </a:r>
            <a:r>
              <a:rPr lang="en-US" b="1" dirty="0" err="1"/>
              <a:t>mlp</a:t>
            </a:r>
            <a:r>
              <a:rPr lang="en-US" b="1" dirty="0"/>
              <a:t>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FE4A-85E4-462F-A9EF-A747CEA7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7FBD-AFA2-44E9-96E5-01CD48BE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D5F6F-B000-4A25-8B67-4A427777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CF2D4-D6BD-4806-94DB-8F4FFE94DBE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Model Overview:</a:t>
            </a:r>
            <a:endParaRPr lang="en-US" dirty="0"/>
          </a:p>
          <a:p>
            <a:pPr lvl="1"/>
            <a:r>
              <a:rPr lang="en-US" dirty="0"/>
              <a:t>Developed a simple feedforward neural network (Multilayer Perceptron - MLP) using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Purpose: Binary classification of heart disease presence.</a:t>
            </a:r>
          </a:p>
          <a:p>
            <a:r>
              <a:rPr lang="en-US" b="1" dirty="0"/>
              <a:t>Architecture:</a:t>
            </a:r>
            <a:endParaRPr lang="en-US" dirty="0"/>
          </a:p>
          <a:p>
            <a:pPr lvl="1"/>
            <a:r>
              <a:rPr lang="en-US" dirty="0"/>
              <a:t>Input Layer: Based on number of features (after preprocessing).</a:t>
            </a:r>
          </a:p>
          <a:p>
            <a:pPr lvl="1"/>
            <a:r>
              <a:rPr lang="en-US" dirty="0"/>
              <a:t>Hidden Layer 1: 64 neurons with </a:t>
            </a:r>
            <a:r>
              <a:rPr lang="en-US" dirty="0" err="1"/>
              <a:t>ReLU</a:t>
            </a:r>
            <a:r>
              <a:rPr lang="en-US" dirty="0"/>
              <a:t> activation.</a:t>
            </a:r>
          </a:p>
          <a:p>
            <a:pPr lvl="1"/>
            <a:r>
              <a:rPr lang="en-US" dirty="0"/>
              <a:t>Hidden Layer 2: 32 neurons with </a:t>
            </a:r>
            <a:r>
              <a:rPr lang="en-US" dirty="0" err="1"/>
              <a:t>ReLU</a:t>
            </a:r>
            <a:r>
              <a:rPr lang="en-US" dirty="0"/>
              <a:t> activation.</a:t>
            </a:r>
          </a:p>
          <a:p>
            <a:pPr lvl="1"/>
            <a:r>
              <a:rPr lang="en-US" dirty="0"/>
              <a:t>Output Layer: 1 neuron with </a:t>
            </a:r>
            <a:r>
              <a:rPr lang="en-US" b="1" dirty="0"/>
              <a:t>Sigmoid</a:t>
            </a:r>
            <a:r>
              <a:rPr lang="en-US" dirty="0"/>
              <a:t> activation for binary output.</a:t>
            </a:r>
          </a:p>
          <a:p>
            <a:r>
              <a:rPr lang="en-US" b="1" dirty="0"/>
              <a:t>Training Details:</a:t>
            </a:r>
            <a:endParaRPr lang="en-US" dirty="0"/>
          </a:p>
          <a:p>
            <a:pPr lvl="1"/>
            <a:r>
              <a:rPr lang="en-US" dirty="0"/>
              <a:t>Optimizer: </a:t>
            </a:r>
            <a:r>
              <a:rPr lang="en-US" b="1" dirty="0"/>
              <a:t>Adam</a:t>
            </a:r>
            <a:r>
              <a:rPr lang="en-US" dirty="0"/>
              <a:t> (learning rate = 0.001)</a:t>
            </a:r>
          </a:p>
          <a:p>
            <a:pPr lvl="1"/>
            <a:r>
              <a:rPr lang="en-US" dirty="0"/>
              <a:t>Loss Function: </a:t>
            </a:r>
            <a:r>
              <a:rPr lang="en-US" b="1" dirty="0"/>
              <a:t>Binary Cross-Entropy (</a:t>
            </a:r>
            <a:r>
              <a:rPr lang="en-US" b="1" dirty="0" err="1"/>
              <a:t>BCELoss</a:t>
            </a:r>
            <a:r>
              <a:rPr lang="en-US" b="1" dirty="0"/>
              <a:t>)</a:t>
            </a:r>
            <a:endParaRPr lang="en-US" dirty="0"/>
          </a:p>
          <a:p>
            <a:pPr lvl="1"/>
            <a:r>
              <a:rPr lang="en-US" dirty="0"/>
              <a:t>Epochs: 50</a:t>
            </a:r>
          </a:p>
          <a:p>
            <a:pPr lvl="1"/>
            <a:r>
              <a:rPr lang="en-US" dirty="0"/>
              <a:t>Batch Size: 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756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B0F1-A65C-4512-9010-E7BA85180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Deep learning </a:t>
            </a:r>
            <a:r>
              <a:rPr lang="en-US" b="1" dirty="0" err="1"/>
              <a:t>mlp</a:t>
            </a:r>
            <a:r>
              <a:rPr lang="en-US" b="1" dirty="0"/>
              <a:t> models</a:t>
            </a:r>
            <a:br>
              <a:rPr lang="en-US" b="1" dirty="0"/>
            </a:br>
            <a:r>
              <a:rPr lang="en-US" b="1" dirty="0"/>
              <a:t>deep </a:t>
            </a:r>
            <a:r>
              <a:rPr lang="en-US" b="1" dirty="0" err="1"/>
              <a:t>mlp</a:t>
            </a:r>
            <a:r>
              <a:rPr lang="en-US" b="1" dirty="0"/>
              <a:t> model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EFE4A-85E4-462F-A9EF-A747CEA7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7FBD-AFA2-44E9-96E5-01CD48BE3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AD5F6F-B000-4A25-8B67-4A427777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8CF2D4-D6BD-4806-94DB-8F4FFE94DBE2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Model Overview:</a:t>
            </a:r>
            <a:endParaRPr lang="en-US" dirty="0"/>
          </a:p>
          <a:p>
            <a:pPr lvl="1"/>
            <a:r>
              <a:rPr lang="en-US" dirty="0"/>
              <a:t>A </a:t>
            </a:r>
            <a:r>
              <a:rPr lang="en-US" b="1" dirty="0"/>
              <a:t>deeper MLP architecture</a:t>
            </a:r>
            <a:r>
              <a:rPr lang="en-US" dirty="0"/>
              <a:t> implemented to capture more complex non-linear relationships.</a:t>
            </a:r>
          </a:p>
          <a:p>
            <a:pPr lvl="1"/>
            <a:r>
              <a:rPr lang="en-US" dirty="0"/>
              <a:t>Designed to improve over the basic model’s performance.</a:t>
            </a:r>
          </a:p>
          <a:p>
            <a:r>
              <a:rPr lang="en-US" b="1" dirty="0"/>
              <a:t>Architecture:</a:t>
            </a:r>
            <a:endParaRPr lang="en-US" dirty="0"/>
          </a:p>
          <a:p>
            <a:pPr lvl="1"/>
            <a:r>
              <a:rPr lang="en-US" dirty="0"/>
              <a:t>Input Layer: Matches input features.</a:t>
            </a:r>
          </a:p>
          <a:p>
            <a:pPr lvl="1"/>
            <a:r>
              <a:rPr lang="en-US" dirty="0"/>
              <a:t>Hidden Layer 1: 128 neurons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Hidden Layer 2: 64 neurons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Hidden Layer 3: 32 neurons (</a:t>
            </a:r>
            <a:r>
              <a:rPr lang="en-US" dirty="0" err="1"/>
              <a:t>ReLU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Output Layer: 1 neuron (Sigmoid)</a:t>
            </a:r>
          </a:p>
          <a:p>
            <a:r>
              <a:rPr lang="en-US" b="1" dirty="0"/>
              <a:t>Training Details:</a:t>
            </a:r>
            <a:endParaRPr lang="en-US" dirty="0"/>
          </a:p>
          <a:p>
            <a:pPr lvl="1"/>
            <a:r>
              <a:rPr lang="en-US" dirty="0"/>
              <a:t>Optimizer: </a:t>
            </a:r>
            <a:r>
              <a:rPr lang="en-US" b="1" dirty="0"/>
              <a:t>Adam</a:t>
            </a:r>
            <a:r>
              <a:rPr lang="en-US" dirty="0"/>
              <a:t> (learning rate = 0.001)</a:t>
            </a:r>
          </a:p>
          <a:p>
            <a:pPr lvl="1"/>
            <a:r>
              <a:rPr lang="en-US" dirty="0"/>
              <a:t>Loss Function: </a:t>
            </a:r>
            <a:r>
              <a:rPr lang="en-US" b="1" dirty="0"/>
              <a:t>Binary Cross-Entropy</a:t>
            </a:r>
            <a:endParaRPr lang="en-US" dirty="0"/>
          </a:p>
          <a:p>
            <a:pPr lvl="1"/>
            <a:r>
              <a:rPr lang="en-US" dirty="0"/>
              <a:t>Epochs: 50</a:t>
            </a:r>
          </a:p>
          <a:p>
            <a:pPr lvl="1"/>
            <a:r>
              <a:rPr lang="en-US" dirty="0"/>
              <a:t>Batch Size: 32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44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86" y="1283059"/>
            <a:ext cx="4188542" cy="985336"/>
          </a:xfrm>
        </p:spPr>
        <p:txBody>
          <a:bodyPr>
            <a:noAutofit/>
          </a:bodyPr>
          <a:lstStyle/>
          <a:p>
            <a:r>
              <a:rPr lang="en-US" sz="4400" b="1" dirty="0"/>
              <a:t>INTRODUCTION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450A8FD-B3BF-4A4E-A725-2E65402BD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3066940"/>
            <a:ext cx="581736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B.Tech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Computer Science Graduate (2021–2025), VITM Gwalior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Passionate about AI and building real-world intelligent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an ML-based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heart disease prediction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(89% accuracy on UCI dataset)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EDUNOVA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 AI-powered education platform with smart notes and quiz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Harvest Horizon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 crop recommendation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yield prediction system to assist farmers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ED0-696A-429B-A1C8-78AE3CFA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b="1" dirty="0"/>
              <a:t>Model Training and Development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65D45-3435-4A72-98B5-618AFE0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51BD-CD17-4567-8390-62A437A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54BC-3CB3-448C-B9AD-E8586AC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20</a:t>
            </a:fld>
            <a:endParaRPr lang="en-US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C34C2FF6-F6F4-4C15-8A71-906E8E6E4B44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294969" y="1150374"/>
            <a:ext cx="11621728" cy="4925961"/>
          </a:xfrm>
        </p:spPr>
      </p:pic>
    </p:spTree>
    <p:extLst>
      <p:ext uri="{BB962C8B-B14F-4D97-AF65-F5344CB8AC3E}">
        <p14:creationId xmlns:p14="http://schemas.microsoft.com/office/powerpoint/2010/main" val="813812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875972" cy="1715531"/>
          </a:xfrm>
        </p:spPr>
        <p:txBody>
          <a:bodyPr/>
          <a:lstStyle/>
          <a:p>
            <a:r>
              <a:rPr lang="en-US" b="1" dirty="0"/>
              <a:t>Model Evaluation and Comparison</a:t>
            </a:r>
          </a:p>
        </p:txBody>
      </p:sp>
    </p:spTree>
    <p:extLst>
      <p:ext uri="{BB962C8B-B14F-4D97-AF65-F5344CB8AC3E}">
        <p14:creationId xmlns:p14="http://schemas.microsoft.com/office/powerpoint/2010/main" val="1438581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7EE0-3F3F-46FF-AA40-8CF34FDC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Confusion Matrices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6D3DE-FABB-4273-98A1-4264A66A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FBD8E-E974-4850-AB6B-8BF592EF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33343-06CB-4251-88A5-BD4B8819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22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5B59287-0583-4160-BD41-B50448B7090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530941" y="983226"/>
            <a:ext cx="11307097" cy="5279921"/>
          </a:xfrm>
        </p:spPr>
      </p:pic>
    </p:spTree>
    <p:extLst>
      <p:ext uri="{BB962C8B-B14F-4D97-AF65-F5344CB8AC3E}">
        <p14:creationId xmlns:p14="http://schemas.microsoft.com/office/powerpoint/2010/main" val="3214607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7EE0-3F3F-46FF-AA40-8CF34FDC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Confusion Matrices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6D3DE-FABB-4273-98A1-4264A66A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FBD8E-E974-4850-AB6B-8BF592EF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33343-06CB-4251-88A5-BD4B8819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23</a:t>
            </a:fld>
            <a:endParaRPr 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2AB5AE4-E598-4662-9228-DBDCEC447AE2}"/>
              </a:ext>
            </a:extLst>
          </p:cNvPr>
          <p:cNvPicPr>
            <a:picLocks noGrp="1" noChangeAspect="1" noChangeArrowheads="1"/>
          </p:cNvPicPr>
          <p:nvPr>
            <p:ph sz="quarter" idx="16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067878"/>
            <a:ext cx="10667999" cy="5288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2693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7EE0-3F3F-46FF-AA40-8CF34FDC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Training Loss Curve for </a:t>
            </a:r>
            <a:r>
              <a:rPr lang="en-US" b="1" dirty="0" err="1"/>
              <a:t>mlp</a:t>
            </a:r>
            <a:r>
              <a:rPr lang="en-US" b="1" dirty="0"/>
              <a:t> models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F6D3DE-FABB-4273-98A1-4264A66A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FBD8E-E974-4850-AB6B-8BF592EF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33343-06CB-4251-88A5-BD4B88195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24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34A5978-7852-407C-9A59-7D225F75F53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012723" y="1219199"/>
            <a:ext cx="10677831" cy="4680155"/>
          </a:xfrm>
        </p:spPr>
      </p:pic>
    </p:spTree>
    <p:extLst>
      <p:ext uri="{BB962C8B-B14F-4D97-AF65-F5344CB8AC3E}">
        <p14:creationId xmlns:p14="http://schemas.microsoft.com/office/powerpoint/2010/main" val="1437542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ED0-696A-429B-A1C8-78AE3CFA2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31" y="-413309"/>
            <a:ext cx="10515600" cy="1325563"/>
          </a:xfrm>
        </p:spPr>
        <p:txBody>
          <a:bodyPr/>
          <a:lstStyle/>
          <a:p>
            <a:r>
              <a:rPr lang="en-US" b="1" dirty="0"/>
              <a:t>Best Performing Models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65D45-3435-4A72-98B5-618AFE0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51BD-CD17-4567-8390-62A437A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54BC-3CB3-448C-B9AD-E8586AC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E9AB38-4609-4408-9D0B-E6A9B80C0603}"/>
              </a:ext>
            </a:extLst>
          </p:cNvPr>
          <p:cNvSpPr>
            <a:spLocks noGrp="1" noChangeArrowheads="1"/>
          </p:cNvSpPr>
          <p:nvPr>
            <p:ph sz="quarter" idx="16"/>
          </p:nvPr>
        </p:nvSpPr>
        <p:spPr bwMode="auto">
          <a:xfrm>
            <a:off x="366731" y="3844227"/>
            <a:ext cx="113538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Best Deep Learning Model: Deep MLP (</a:t>
            </a: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PyTorch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Accuracy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87%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Why this model?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Learned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complex non-linear patterns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in the data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Outperformed basic MLP (2 layers ) in terms of both precision and recall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Architecture: 3 layers (128 → 64 → 32),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ReLU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activation, 50 epochs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Generalized well without overfitting on the test set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75A18C33-7219-478E-9860-317DD25E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731" y="862213"/>
            <a:ext cx="675672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Traditional Model: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b="1" dirty="0"/>
              <a:t>Accuracy:</a:t>
            </a:r>
            <a:r>
              <a:rPr lang="en-US" dirty="0"/>
              <a:t> 0.89 (highest, tied with Logistic Regression)</a:t>
            </a:r>
          </a:p>
          <a:p>
            <a:r>
              <a:rPr lang="en-US" b="1" dirty="0"/>
              <a:t>ROC-AUC:</a:t>
            </a:r>
            <a:r>
              <a:rPr lang="en-US" dirty="0"/>
              <a:t> 0.90 (high and balanced)</a:t>
            </a:r>
          </a:p>
          <a:p>
            <a:r>
              <a:rPr lang="en-US" b="1" dirty="0"/>
              <a:t>F1-Score (1):</a:t>
            </a:r>
            <a:r>
              <a:rPr lang="en-US" dirty="0"/>
              <a:t> 0.88 (slightly higher than others)</a:t>
            </a:r>
          </a:p>
          <a:p>
            <a:r>
              <a:rPr lang="en-US" b="1" dirty="0"/>
              <a:t>Precision (1):</a:t>
            </a:r>
            <a:r>
              <a:rPr lang="en-US" dirty="0"/>
              <a:t> 0.87</a:t>
            </a:r>
          </a:p>
          <a:p>
            <a:r>
              <a:rPr lang="en-US" b="1" dirty="0"/>
              <a:t>Recall (1):</a:t>
            </a:r>
            <a:r>
              <a:rPr lang="en-US" dirty="0"/>
              <a:t> 0.90</a:t>
            </a:r>
          </a:p>
          <a:p>
            <a:r>
              <a:rPr lang="en-US" b="1" dirty="0"/>
              <a:t>Why </a:t>
            </a:r>
            <a:r>
              <a:rPr lang="en-US" b="1" dirty="0" err="1"/>
              <a:t>XGBoost</a:t>
            </a:r>
            <a:r>
              <a:rPr lang="en-US" b="1" dirty="0"/>
              <a:t> wins over logistical regression</a:t>
            </a:r>
            <a:r>
              <a:rPr lang="en-US" dirty="0"/>
              <a:t>:</a:t>
            </a:r>
          </a:p>
          <a:p>
            <a:r>
              <a:rPr lang="en-US" dirty="0"/>
              <a:t>1) Strong overall balance of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AUC</a:t>
            </a:r>
            <a:r>
              <a:rPr lang="en-US" dirty="0"/>
              <a:t>, </a:t>
            </a:r>
            <a:r>
              <a:rPr lang="en-US" b="1" dirty="0"/>
              <a:t>precision</a:t>
            </a:r>
            <a:r>
              <a:rPr lang="en-US" dirty="0"/>
              <a:t>, and </a:t>
            </a:r>
            <a:r>
              <a:rPr lang="en-US" b="1" dirty="0"/>
              <a:t>recall</a:t>
            </a:r>
            <a:endParaRPr lang="en-US" dirty="0"/>
          </a:p>
          <a:p>
            <a:r>
              <a:rPr lang="en-US" dirty="0"/>
              <a:t>2) High </a:t>
            </a:r>
            <a:r>
              <a:rPr lang="en-US" b="1" dirty="0"/>
              <a:t>F1-score</a:t>
            </a:r>
            <a:r>
              <a:rPr lang="en-US" dirty="0"/>
              <a:t> for both classes</a:t>
            </a:r>
          </a:p>
          <a:p>
            <a:r>
              <a:rPr lang="en-US" dirty="0"/>
              <a:t>3) Handles non-linearity well and supports feature importance analysis</a:t>
            </a:r>
          </a:p>
        </p:txBody>
      </p:sp>
    </p:spTree>
    <p:extLst>
      <p:ext uri="{BB962C8B-B14F-4D97-AF65-F5344CB8AC3E}">
        <p14:creationId xmlns:p14="http://schemas.microsoft.com/office/powerpoint/2010/main" val="23008189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2686-2240-4F58-B7A7-FE98795A4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 importance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BCDB20-A19F-4C0B-945C-4A3883F62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0F5AFE-DFE6-4012-A48D-38854FC8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EED9A3-1564-4BD4-B72C-CE76E461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26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C44A13-31E1-4B2C-8528-F8D7C939F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674" y="1595308"/>
            <a:ext cx="6350326" cy="3549832"/>
          </a:xfrm>
          <a:prstGeom prst="rect">
            <a:avLst/>
          </a:prstGeom>
        </p:spPr>
      </p:pic>
      <p:sp>
        <p:nvSpPr>
          <p:cNvPr id="16" name="Rectangle 1">
            <a:extLst>
              <a:ext uri="{FF2B5EF4-FFF2-40B4-BE49-F238E27FC236}">
                <a16:creationId xmlns:a16="http://schemas.microsoft.com/office/drawing/2014/main" id="{BF6131FA-FEFC-423B-8A3B-474122C595F9}"/>
              </a:ext>
            </a:extLst>
          </p:cNvPr>
          <p:cNvSpPr>
            <a:spLocks noGrp="1" noChangeArrowheads="1"/>
          </p:cNvSpPr>
          <p:nvPr>
            <p:ph sz="quarter" idx="16"/>
          </p:nvPr>
        </p:nvSpPr>
        <p:spPr bwMode="auto">
          <a:xfrm>
            <a:off x="0" y="2201579"/>
            <a:ext cx="584167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indicates that the number of blocked vessels is the strongest predictor of heart disease.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importance of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cp_4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exang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shows chest pain type and exercise-induced angina are critical warning 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importance of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slope_2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thal_7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suggests heart performance under stress and thalassemia type affect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importance of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fbs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oldpeak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thalach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gender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means these general health indicators contribute less to prediction.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851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39F7-8448-42F7-BC46-5F75289BB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Best-Performing Model Selection 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0CCF4-7AE1-47E4-8943-E34D4140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8401F-415E-4360-BD9B-E39FC75B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78F616-9DAA-4001-BA7C-31BC54533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4179B2-5BBD-4CC5-A955-CE41B7279F83}"/>
              </a:ext>
            </a:extLst>
          </p:cNvPr>
          <p:cNvSpPr>
            <a:spLocks noGrp="1" noChangeArrowheads="1"/>
          </p:cNvSpPr>
          <p:nvPr>
            <p:ph sz="quarter" idx="16"/>
          </p:nvPr>
        </p:nvSpPr>
        <p:spPr bwMode="auto">
          <a:xfrm>
            <a:off x="0" y="1782398"/>
            <a:ext cx="1249092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Classifier selected as the best-performing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all key evaluation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 – 0.89, ROC-AUC – 0.90, Precision – 0.89, Recall – 0.89, F1-score – 0.89.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shows balanced predictions: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26 true positives, 28 true negatives, only 4 false positives, and 3 false negatives.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Outperformed both traditional ML models and deep learning (MLP)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all metrics, even without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ROC-AUC of 0.90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reflects strong ability to distinguish between heart disease and non-disease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 aligns with clinical relevance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key predictors like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cp_4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exang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enhance model trust.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MLP slightly underperformed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lacked interpretability, making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suitable for real-world clinical deployment.</a:t>
            </a:r>
          </a:p>
        </p:txBody>
      </p:sp>
    </p:spTree>
    <p:extLst>
      <p:ext uri="{BB962C8B-B14F-4D97-AF65-F5344CB8AC3E}">
        <p14:creationId xmlns:p14="http://schemas.microsoft.com/office/powerpoint/2010/main" val="2987035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2D40-4831-4BBD-99AB-9888F09D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Relevance of Clinical Evidence Data in Determining Insurance Premium and Coverage Using Machine Learning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079FE-DA83-49EE-AB35-C2D313FC7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3F8BC-141E-4E16-B12D-0CA66D6B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5C6D7-4D94-49D0-9416-17DE1984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F0E85-4BB9-42DA-976A-B0659527171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0" y="1851640"/>
            <a:ext cx="10515599" cy="36972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My Motivation for the Project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36A67CC-8F43-42D1-83E0-74CBF49BE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8161"/>
            <a:ext cx="11884985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am passionate about applying AI and data science to solve real-world problems that directly impact people’s lives.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intersection of healthcare, insurance, and ethical AI is both socially relevant and technically challenging, which excites 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provides the opportunity to work on interpretable models that help build trust in critical domains like health insurance.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view this internship as a meaningful chance to enhance my practical skills in machine learning and deep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clinical data and collaboration with experts aligns with my goal to create transparent and fair AI-driven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 am excited to contribute to a project that integrates advanced technology with ethical innovation in the insurance sector.</a:t>
            </a:r>
          </a:p>
        </p:txBody>
      </p:sp>
    </p:spTree>
    <p:extLst>
      <p:ext uri="{BB962C8B-B14F-4D97-AF65-F5344CB8AC3E}">
        <p14:creationId xmlns:p14="http://schemas.microsoft.com/office/powerpoint/2010/main" val="73543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sz="2400" dirty="0"/>
              <a:t>Manav Gupta</a:t>
            </a:r>
          </a:p>
          <a:p>
            <a:r>
              <a:rPr lang="en-US" sz="2400" dirty="0"/>
              <a:t>+91 9250222787</a:t>
            </a:r>
          </a:p>
          <a:p>
            <a:r>
              <a:rPr lang="en-US" sz="2400" dirty="0"/>
              <a:t>manav08gupta@gmail.como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/>
          <a:lstStyle/>
          <a:p>
            <a:r>
              <a:rPr lang="en-US" b="1" dirty="0"/>
              <a:t>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b="1" dirty="0"/>
              <a:t>Programming &amp; Tools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1613" y="2557463"/>
            <a:ext cx="2364526" cy="514350"/>
          </a:xfrm>
        </p:spPr>
        <p:txBody>
          <a:bodyPr/>
          <a:lstStyle/>
          <a:p>
            <a:r>
              <a:rPr lang="en-US" b="1" dirty="0"/>
              <a:t>Machine Learning &amp; Data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3226" y="3633788"/>
            <a:ext cx="2479338" cy="514350"/>
          </a:xfrm>
        </p:spPr>
        <p:txBody>
          <a:bodyPr/>
          <a:lstStyle/>
          <a:p>
            <a:r>
              <a:rPr lang="en-US" b="1" dirty="0"/>
              <a:t>Web &amp; Backend Technologies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67426" y="4710114"/>
            <a:ext cx="2479338" cy="514350"/>
          </a:xfrm>
        </p:spPr>
        <p:txBody>
          <a:bodyPr/>
          <a:lstStyle/>
          <a:p>
            <a:r>
              <a:rPr lang="en-US" b="1" dirty="0"/>
              <a:t>Collaborative &amp; Technical Strengths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/>
          <a:lstStyle/>
          <a:p>
            <a:r>
              <a:rPr lang="en-US" b="1" dirty="0" err="1"/>
              <a:t>Scikit</a:t>
            </a:r>
            <a:r>
              <a:rPr lang="en-US" b="1" dirty="0"/>
              <a:t>-learn, </a:t>
            </a:r>
            <a:r>
              <a:rPr lang="en-US" b="1" dirty="0" err="1"/>
              <a:t>PyTorch</a:t>
            </a:r>
            <a:r>
              <a:rPr lang="en-US" b="1" dirty="0"/>
              <a:t>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GridSearchCV</a:t>
            </a:r>
            <a:r>
              <a:rPr lang="en-US" b="1" dirty="0"/>
              <a:t>, Pandas, NumPy, Seaborn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/>
          <a:lstStyle/>
          <a:p>
            <a:r>
              <a:rPr lang="en-US" b="1" dirty="0"/>
              <a:t>Django, Flask, RESTful APIs, MySQL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/>
          <a:lstStyle/>
          <a:p>
            <a:r>
              <a:rPr lang="en-US" b="1" dirty="0"/>
              <a:t>Problem Solving, Research-Oriented Mindset, Technical Communication, Fast Learner, Team Collaboration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b="1" smtClean="0"/>
              <a:pPr/>
              <a:t>3</a:t>
            </a:fld>
            <a:endParaRPr lang="en-US" b="1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B674DCA-8C7E-44CE-9D18-97865A23C9E8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80365" y="1637195"/>
            <a:ext cx="49596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(Proficient), C++, Git, GitHub,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Jupyter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Google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Colab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b="1" dirty="0"/>
              <a:t>SUBMISSION OVERVIEW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24" y="5770562"/>
            <a:ext cx="4082142" cy="58578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Heart Disease Prediction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b="1" cap="none" dirty="0">
                <a:solidFill>
                  <a:schemeClr val="tx1"/>
                </a:solidFill>
                <a:latin typeface="Arial" panose="020B0604020202020204" pitchFamily="34" charset="0"/>
              </a:rPr>
              <a:t>Objective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1613" y="2557463"/>
            <a:ext cx="2364526" cy="514350"/>
          </a:xfrm>
        </p:spPr>
        <p:txBody>
          <a:bodyPr/>
          <a:lstStyle/>
          <a:p>
            <a:r>
              <a:rPr lang="en-US" altLang="en-US" b="1" cap="none" dirty="0">
                <a:solidFill>
                  <a:schemeClr val="tx1"/>
                </a:solidFill>
                <a:latin typeface="Arial" panose="020B0604020202020204" pitchFamily="34" charset="0"/>
              </a:rPr>
              <a:t>Dataset Used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83226" y="3633788"/>
            <a:ext cx="2479338" cy="514350"/>
          </a:xfrm>
        </p:spPr>
        <p:txBody>
          <a:bodyPr/>
          <a:lstStyle/>
          <a:p>
            <a:r>
              <a:rPr lang="en-US" altLang="en-US" b="1" cap="none" dirty="0">
                <a:solidFill>
                  <a:schemeClr val="tx1"/>
                </a:solidFill>
                <a:latin typeface="Arial" panose="020B0604020202020204" pitchFamily="34" charset="0"/>
              </a:rPr>
              <a:t>Techniques</a:t>
            </a:r>
            <a:endParaRPr lang="en-US" b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67426" y="4710114"/>
            <a:ext cx="2479338" cy="514350"/>
          </a:xfrm>
        </p:spPr>
        <p:txBody>
          <a:bodyPr/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cap="none" dirty="0">
                <a:solidFill>
                  <a:schemeClr val="tx1"/>
                </a:solidFill>
                <a:latin typeface="Arial" panose="020B0604020202020204" pitchFamily="34" charset="0"/>
              </a:rPr>
              <a:t>Why this project?</a:t>
            </a:r>
            <a:endParaRPr lang="en-US" altLang="en-US" cap="none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>
            <a:normAutofit/>
          </a:bodyPr>
          <a:lstStyle/>
          <a:p>
            <a:r>
              <a:rPr lang="en-US" sz="1800" b="1" dirty="0"/>
              <a:t>Used UCI dataset (302 patients)</a:t>
            </a:r>
          </a:p>
          <a:p>
            <a:endParaRPr lang="en-US" sz="1800" b="1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>
            <a:normAutofit/>
          </a:bodyPr>
          <a:lstStyle/>
          <a:p>
            <a:r>
              <a:rPr lang="en-US" sz="1800" b="1" dirty="0"/>
              <a:t>EDA, 2 features, 6 models</a:t>
            </a:r>
            <a:r>
              <a:rPr 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 , </a:t>
            </a:r>
            <a:r>
              <a:rPr lang="en-US" sz="1800" b="1" dirty="0"/>
              <a:t>Evaluated using multiple metrics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90631" y="4838642"/>
            <a:ext cx="5539095" cy="1010842"/>
          </a:xfrm>
        </p:spPr>
        <p:txBody>
          <a:bodyPr>
            <a:normAutofit/>
          </a:bodyPr>
          <a:lstStyle/>
          <a:p>
            <a:pPr marL="1828800" lvl="4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Real healthcare impact and learning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b="1" smtClean="0"/>
              <a:pPr/>
              <a:t>5</a:t>
            </a:fld>
            <a:endParaRPr lang="en-US" b="1" dirty="0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B674DCA-8C7E-44CE-9D18-97865A23C9E8}"/>
              </a:ext>
            </a:extLst>
          </p:cNvPr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4578211" y="1553647"/>
            <a:ext cx="32085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800" b="1" dirty="0"/>
              <a:t>Predict heart disease with ML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281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b="1" dirty="0"/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792885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F8C9B2-E04E-4F3A-B8D5-4100D8EA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Descriptive Statistics for Numerical and Categorical Features and key insights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19170-8B55-4091-A0D4-A5BE10DE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181A8-8369-4713-AE03-3C9149E5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7276D-DD18-4390-9820-FC8C687F9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70529E3-2ED1-4719-AD61-B735F2D0C12D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382591418"/>
              </p:ext>
            </p:extLst>
          </p:nvPr>
        </p:nvGraphicFramePr>
        <p:xfrm>
          <a:off x="1679120" y="3484615"/>
          <a:ext cx="8833760" cy="2531916"/>
        </p:xfrm>
        <a:graphic>
          <a:graphicData uri="http://schemas.openxmlformats.org/drawingml/2006/table">
            <a:tbl>
              <a:tblPr/>
              <a:tblGrid>
                <a:gridCol w="4416880">
                  <a:extLst>
                    <a:ext uri="{9D8B030D-6E8A-4147-A177-3AD203B41FA5}">
                      <a16:colId xmlns:a16="http://schemas.microsoft.com/office/drawing/2014/main" val="182593223"/>
                    </a:ext>
                  </a:extLst>
                </a:gridCol>
                <a:gridCol w="4416880">
                  <a:extLst>
                    <a:ext uri="{9D8B030D-6E8A-4147-A177-3AD203B41FA5}">
                      <a16:colId xmlns:a16="http://schemas.microsoft.com/office/drawing/2014/main" val="2557057131"/>
                    </a:ext>
                  </a:extLst>
                </a:gridCol>
              </a:tblGrid>
              <a:tr h="219351">
                <a:tc>
                  <a:txBody>
                    <a:bodyPr/>
                    <a:lstStyle/>
                    <a:p>
                      <a:r>
                        <a:rPr lang="en-US" sz="1100" b="1"/>
                        <a:t>Category</a:t>
                      </a:r>
                      <a:endParaRPr lang="en-US" sz="1100"/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Insights</a:t>
                      </a:r>
                      <a:endParaRPr lang="en-US" sz="1100" dirty="0"/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310129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US" sz="1100" b="1"/>
                        <a:t>Age &amp; Gender</a:t>
                      </a:r>
                      <a:endParaRPr lang="en-US" sz="1100"/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Age range: 29–77 years Avg. age: ~54.4 Male patients: ~68%</a:t>
                      </a:r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6708022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US" sz="1100" b="1"/>
                        <a:t>Chest Pain Type</a:t>
                      </a:r>
                      <a:endParaRPr lang="en-US" sz="1100"/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Most have cp = 3 or 4 (asymptomatic or atypical angina)</a:t>
                      </a:r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5841570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US" sz="1100" b="1"/>
                        <a:t>Vital Signs</a:t>
                      </a:r>
                      <a:endParaRPr lang="en-US" sz="1100"/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Avg. BP: ~131.6 mmHg Cholesterol outliers: up to 564 mg/dl</a:t>
                      </a:r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851843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US" sz="1100" b="1"/>
                        <a:t>Fasting Blood Sugar</a:t>
                      </a:r>
                      <a:endParaRPr lang="en-US" sz="1100"/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~15% have </a:t>
                      </a:r>
                      <a:r>
                        <a:rPr lang="en-US" sz="1100" dirty="0" err="1"/>
                        <a:t>fbs</a:t>
                      </a:r>
                      <a:r>
                        <a:rPr lang="en-US" sz="1100" dirty="0"/>
                        <a:t> &gt; 120 mg/dl Majority have normal levels</a:t>
                      </a:r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5317791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US" sz="1100" b="1"/>
                        <a:t>Heart-Related Measures</a:t>
                      </a:r>
                      <a:endParaRPr lang="en-US" sz="1100"/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Avg. max heart rate (thalach): ~150 bpm Most don’t have exang</a:t>
                      </a:r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6000628"/>
                  </a:ext>
                </a:extLst>
              </a:tr>
              <a:tr h="383864">
                <a:tc>
                  <a:txBody>
                    <a:bodyPr/>
                    <a:lstStyle/>
                    <a:p>
                      <a:r>
                        <a:rPr lang="en-US" sz="1100" b="1"/>
                        <a:t>ST &amp; ECG Observations</a:t>
                      </a:r>
                      <a:endParaRPr lang="en-US" sz="1100"/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Oldpeak</a:t>
                      </a:r>
                      <a:r>
                        <a:rPr lang="en-US" sz="1100" dirty="0"/>
                        <a:t> is skewed with outliers Slope mostly flat/</a:t>
                      </a:r>
                      <a:r>
                        <a:rPr lang="en-US" sz="1100" dirty="0" err="1"/>
                        <a:t>downsloping</a:t>
                      </a:r>
                      <a:r>
                        <a:rPr lang="en-US" sz="1100" dirty="0"/>
                        <a:t> ECG spans all categories</a:t>
                      </a:r>
                    </a:p>
                  </a:txBody>
                  <a:tcPr marL="54838" marR="54838" marT="27419" marB="2741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1078815"/>
                  </a:ext>
                </a:extLst>
              </a:tr>
            </a:tbl>
          </a:graphicData>
        </a:graphic>
      </p:graphicFrame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761EED3A-6D51-4C4B-AF47-BD625288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10" y="1207371"/>
            <a:ext cx="10484389" cy="204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564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ED0-696A-429B-A1C8-78AE3CF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Structure Overview</a:t>
            </a:r>
            <a:br>
              <a:rPr lang="en-US" b="1" dirty="0"/>
            </a:br>
            <a:r>
              <a:rPr lang="en-US" b="1" dirty="0"/>
              <a:t>and Key insights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65D45-3435-4A72-98B5-618AFE0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51BD-CD17-4567-8390-62A437A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54BC-3CB3-448C-B9AD-E8586AC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607A972-632B-420A-A6A0-24FCAEAEAFFE}"/>
              </a:ext>
            </a:extLst>
          </p:cNvPr>
          <p:cNvSpPr>
            <a:spLocks noGrp="1" noChangeArrowheads="1"/>
          </p:cNvSpPr>
          <p:nvPr>
            <p:ph sz="quarter" idx="16"/>
          </p:nvPr>
        </p:nvSpPr>
        <p:spPr bwMode="auto">
          <a:xfrm>
            <a:off x="838200" y="1886754"/>
            <a:ext cx="620169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 columns have complete values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have missing values with 298 and 300 non-null entries, respectively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features are stored 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float64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even for categorical variables like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fbs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were of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type due to non-numeric entries (e.g., "?") — later replaced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(target) column is correctly identified as an integer type for classification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Content Placeholder 18">
            <a:extLst>
              <a:ext uri="{FF2B5EF4-FFF2-40B4-BE49-F238E27FC236}">
                <a16:creationId xmlns:a16="http://schemas.microsoft.com/office/drawing/2014/main" id="{1AA1EB95-36BF-4D07-89A3-194A53D19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361" y="1690688"/>
            <a:ext cx="3496864" cy="388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424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B0ED0-696A-429B-A1C8-78AE3CFA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Target Variable Binarization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65D45-3435-4A72-98B5-618AFE054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9951BD-CD17-4567-8390-62A437A90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54BC-3CB3-448C-B9AD-E8586ACE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88F8D8E-C292-473E-ABEA-156637B70A8F}"/>
              </a:ext>
            </a:extLst>
          </p:cNvPr>
          <p:cNvSpPr>
            <a:spLocks noGrp="1" noChangeArrowheads="1"/>
          </p:cNvSpPr>
          <p:nvPr>
            <p:ph sz="quarter" idx="16"/>
          </p:nvPr>
        </p:nvSpPr>
        <p:spPr bwMode="auto">
          <a:xfrm>
            <a:off x="838200" y="1947905"/>
            <a:ext cx="6651180" cy="357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Original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column had values ranging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 to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Variable(Result):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No heart disease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1–4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Different levels of heart disease severity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Goal: Convert this into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 classification problem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Transformed target values into: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No Disease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 Disease Present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made the task simpler and enhanced result interpretation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64198E-D492-4B29-A5E3-2D2613333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380" y="2103642"/>
            <a:ext cx="4308649" cy="29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880187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845F9-C5F4-4AA5-BA9E-EC2182E91488}">
  <ds:schemaRefs>
    <ds:schemaRef ds:uri="16c05727-aa75-4e4a-9b5f-8a80a1165891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dcmitype/"/>
    <ds:schemaRef ds:uri="230e9df3-be65-4c73-a93b-d1236ebd677e"/>
    <ds:schemaRef ds:uri="http://www.w3.org/XML/1998/namespace"/>
    <ds:schemaRef ds:uri="71af3243-3dd4-4a8d-8c0d-dd76da1f02a5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1609</Words>
  <Application>Microsoft Office PowerPoint</Application>
  <PresentationFormat>Widescreen</PresentationFormat>
  <Paragraphs>279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Arial Unicode MS</vt:lpstr>
      <vt:lpstr>Calibri</vt:lpstr>
      <vt:lpstr>Tenorite</vt:lpstr>
      <vt:lpstr>Monoline</vt:lpstr>
      <vt:lpstr>Manav Gupta</vt:lpstr>
      <vt:lpstr>INTRODUCTION</vt:lpstr>
      <vt:lpstr>Skills</vt:lpstr>
      <vt:lpstr>SUBMISSION OVERVIEW</vt:lpstr>
      <vt:lpstr>Heart Disease Prediction </vt:lpstr>
      <vt:lpstr>Exploratory Data Analysis</vt:lpstr>
      <vt:lpstr>Descriptive Statistics for Numerical and Categorical Features and key insights </vt:lpstr>
      <vt:lpstr>Dataset Structure Overview and Key insights</vt:lpstr>
      <vt:lpstr>Target Variable Binarization</vt:lpstr>
      <vt:lpstr>graphical analysis Target Variable Distribution </vt:lpstr>
      <vt:lpstr>Key Insights from graphical analysis</vt:lpstr>
      <vt:lpstr>graphical analysis Feature Correlation Heatmap </vt:lpstr>
      <vt:lpstr>Key Insights from Feature Correlation Heatmap</vt:lpstr>
      <vt:lpstr>Data Preprocessing and Feature Engineering</vt:lpstr>
      <vt:lpstr>Data Preprocessing and Feature Engineering</vt:lpstr>
      <vt:lpstr>Model Training and Development</vt:lpstr>
      <vt:lpstr>Traditional model trained</vt:lpstr>
      <vt:lpstr>Deep learning mlp models basic mlp model</vt:lpstr>
      <vt:lpstr>Deep learning mlp models deep mlp model</vt:lpstr>
      <vt:lpstr>Model Training and Development</vt:lpstr>
      <vt:lpstr>Model Evaluation and Comparison</vt:lpstr>
      <vt:lpstr>Confusion Matrices</vt:lpstr>
      <vt:lpstr>Confusion Matrices</vt:lpstr>
      <vt:lpstr>Training Loss Curve for mlp models</vt:lpstr>
      <vt:lpstr>Best Performing Models</vt:lpstr>
      <vt:lpstr>Feature importance</vt:lpstr>
      <vt:lpstr>Best-Performing Model Selection </vt:lpstr>
      <vt:lpstr>Relevance of Clinical Evidence Data in Determining Insurance Premium and Coverage Using Machine Learning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2023-07-24T01:11:48Z</dcterms:created>
  <dcterms:modified xsi:type="dcterms:W3CDTF">2025-07-08T10:41:24Z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