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 id="2147483702" r:id="rId2"/>
    <p:sldMasterId id="2147483686" r:id="rId3"/>
  </p:sldMasterIdLst>
  <p:notesMasterIdLst>
    <p:notesMasterId r:id="rId18"/>
  </p:notesMasterIdLst>
  <p:handoutMasterIdLst>
    <p:handoutMasterId r:id="rId19"/>
  </p:handoutMasterIdLst>
  <p:sldIdLst>
    <p:sldId id="277" r:id="rId4"/>
    <p:sldId id="399" r:id="rId5"/>
    <p:sldId id="400" r:id="rId6"/>
    <p:sldId id="408" r:id="rId7"/>
    <p:sldId id="401" r:id="rId8"/>
    <p:sldId id="411" r:id="rId9"/>
    <p:sldId id="402" r:id="rId10"/>
    <p:sldId id="403" r:id="rId11"/>
    <p:sldId id="412" r:id="rId12"/>
    <p:sldId id="404" r:id="rId13"/>
    <p:sldId id="405" r:id="rId14"/>
    <p:sldId id="406" r:id="rId15"/>
    <p:sldId id="407" r:id="rId16"/>
    <p:sldId id="413"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8137"/>
    <a:srgbClr val="BC8F00"/>
    <a:srgbClr val="860000"/>
    <a:srgbClr val="00B0F0"/>
    <a:srgbClr val="1B3F5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074" autoAdjust="0"/>
    <p:restoredTop sz="94660" autoAdjust="0"/>
  </p:normalViewPr>
  <p:slideViewPr>
    <p:cSldViewPr snapToGrid="0">
      <p:cViewPr varScale="1">
        <p:scale>
          <a:sx n="88" d="100"/>
          <a:sy n="88" d="100"/>
        </p:scale>
        <p:origin x="691" y="53"/>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7" d="100"/>
          <a:sy n="67" d="100"/>
        </p:scale>
        <p:origin x="-3168" y="-77"/>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viewProps" Target="view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handoutMaster" Target="handoutMasters/handout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2CDA8E9-9948-4BC7-A1DE-415AE6D34228}" type="datetimeFigureOut">
              <a:rPr lang="en-US" smtClean="0"/>
              <a:pPr/>
              <a:t>2/2/2024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9B5F544-A886-482E-AF73-1D6364AAC657}" type="slidenum">
              <a:rPr lang="en-US" smtClean="0"/>
              <a:pPr/>
              <a:t>‹#›</a:t>
            </a:fld>
            <a:endParaRPr lang="en-US"/>
          </a:p>
        </p:txBody>
      </p:sp>
    </p:spTree>
    <p:extLst>
      <p:ext uri="{BB962C8B-B14F-4D97-AF65-F5344CB8AC3E}">
        <p14:creationId xmlns:p14="http://schemas.microsoft.com/office/powerpoint/2010/main" val="225191961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A4AE53-78AB-4E30-A376-70F5FA87A326}" type="datetimeFigureOut">
              <a:rPr lang="en-US" smtClean="0"/>
              <a:pPr/>
              <a:t>2/2/2024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732FBC-CC67-4B17-8935-02F23E3364AC}" type="slidenum">
              <a:rPr lang="en-US" smtClean="0"/>
              <a:pPr/>
              <a:t>‹#›</a:t>
            </a:fld>
            <a:endParaRPr lang="en-US"/>
          </a:p>
        </p:txBody>
      </p:sp>
    </p:spTree>
    <p:extLst>
      <p:ext uri="{BB962C8B-B14F-4D97-AF65-F5344CB8AC3E}">
        <p14:creationId xmlns:p14="http://schemas.microsoft.com/office/powerpoint/2010/main" val="254055582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3722197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050815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1344941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 fmla="*/ 19050 w 12211050"/>
              <a:gd name="connsiteY0" fmla="*/ 0 h 4133850"/>
              <a:gd name="connsiteX1" fmla="*/ 12211050 w 12211050"/>
              <a:gd name="connsiteY1" fmla="*/ 0 h 4133850"/>
              <a:gd name="connsiteX2" fmla="*/ 12211050 w 12211050"/>
              <a:gd name="connsiteY2" fmla="*/ 4133850 h 4133850"/>
              <a:gd name="connsiteX3" fmla="*/ 0 w 12211050"/>
              <a:gd name="connsiteY3" fmla="*/ 3219450 h 4133850"/>
              <a:gd name="connsiteX4" fmla="*/ 19050 w 12211050"/>
              <a:gd name="connsiteY4" fmla="*/ 0 h 4133850"/>
              <a:gd name="connsiteX0" fmla="*/ 19050 w 12211050"/>
              <a:gd name="connsiteY0" fmla="*/ 0 h 4438650"/>
              <a:gd name="connsiteX1" fmla="*/ 12211050 w 12211050"/>
              <a:gd name="connsiteY1" fmla="*/ 0 h 4438650"/>
              <a:gd name="connsiteX2" fmla="*/ 12211050 w 12211050"/>
              <a:gd name="connsiteY2" fmla="*/ 4438650 h 4438650"/>
              <a:gd name="connsiteX3" fmla="*/ 0 w 12211050"/>
              <a:gd name="connsiteY3" fmla="*/ 3219450 h 4438650"/>
              <a:gd name="connsiteX4" fmla="*/ 19050 w 12211050"/>
              <a:gd name="connsiteY4" fmla="*/ 0 h 443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endParaRPr lang="ru-RU" noProof="0" dirty="0"/>
          </a:p>
        </p:txBody>
      </p:sp>
    </p:spTree>
    <p:extLst>
      <p:ext uri="{BB962C8B-B14F-4D97-AF65-F5344CB8AC3E}">
        <p14:creationId xmlns:p14="http://schemas.microsoft.com/office/powerpoint/2010/main" val="39740816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3722197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4513695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117143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7122016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80121695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88120412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783193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45136952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69186090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52476270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05081576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13449416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 fmla="*/ 19050 w 12211050"/>
              <a:gd name="connsiteY0" fmla="*/ 0 h 4133850"/>
              <a:gd name="connsiteX1" fmla="*/ 12211050 w 12211050"/>
              <a:gd name="connsiteY1" fmla="*/ 0 h 4133850"/>
              <a:gd name="connsiteX2" fmla="*/ 12211050 w 12211050"/>
              <a:gd name="connsiteY2" fmla="*/ 4133850 h 4133850"/>
              <a:gd name="connsiteX3" fmla="*/ 0 w 12211050"/>
              <a:gd name="connsiteY3" fmla="*/ 3219450 h 4133850"/>
              <a:gd name="connsiteX4" fmla="*/ 19050 w 12211050"/>
              <a:gd name="connsiteY4" fmla="*/ 0 h 4133850"/>
              <a:gd name="connsiteX0" fmla="*/ 19050 w 12211050"/>
              <a:gd name="connsiteY0" fmla="*/ 0 h 4438650"/>
              <a:gd name="connsiteX1" fmla="*/ 12211050 w 12211050"/>
              <a:gd name="connsiteY1" fmla="*/ 0 h 4438650"/>
              <a:gd name="connsiteX2" fmla="*/ 12211050 w 12211050"/>
              <a:gd name="connsiteY2" fmla="*/ 4438650 h 4438650"/>
              <a:gd name="connsiteX3" fmla="*/ 0 w 12211050"/>
              <a:gd name="connsiteY3" fmla="*/ 3219450 h 4438650"/>
              <a:gd name="connsiteX4" fmla="*/ 19050 w 12211050"/>
              <a:gd name="connsiteY4" fmla="*/ 0 h 443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endParaRPr lang="ru-RU" noProof="0" dirty="0"/>
          </a:p>
        </p:txBody>
      </p:sp>
    </p:spTree>
    <p:extLst>
      <p:ext uri="{BB962C8B-B14F-4D97-AF65-F5344CB8AC3E}">
        <p14:creationId xmlns:p14="http://schemas.microsoft.com/office/powerpoint/2010/main" val="397408168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C9A48AB-23F1-45F1-98E5-D2CDC7A5261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0683537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Agenda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3302043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70909644"/>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227159557"/>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2735627" y="164638"/>
            <a:ext cx="9456373" cy="768085"/>
          </a:xfrm>
          <a:prstGeom prst="rect">
            <a:avLst/>
          </a:prstGeom>
        </p:spPr>
        <p:txBody>
          <a:bodyPr anchor="ctr"/>
          <a:lstStyle>
            <a:lvl1pPr marL="0" indent="0" algn="l">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2735627" y="932723"/>
            <a:ext cx="9456373" cy="384043"/>
          </a:xfrm>
          <a:prstGeom prst="rect">
            <a:avLst/>
          </a:prstGeom>
        </p:spPr>
        <p:txBody>
          <a:bodyPr anchor="ctr"/>
          <a:lstStyle>
            <a:lvl1pPr marL="0" indent="0" algn="l">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Rectangle 4"/>
          <p:cNvSpPr/>
          <p:nvPr userDrawn="1"/>
        </p:nvSpPr>
        <p:spPr>
          <a:xfrm>
            <a:off x="0" y="1"/>
            <a:ext cx="2543605" cy="68641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804378142"/>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1171434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0" y="2276872"/>
            <a:ext cx="12192000" cy="24002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3" name="Isosceles Triangle 2"/>
          <p:cNvSpPr/>
          <p:nvPr userDrawn="1"/>
        </p:nvSpPr>
        <p:spPr>
          <a:xfrm rot="10800000">
            <a:off x="158339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2" name="Isosceles Triangle 11"/>
          <p:cNvSpPr/>
          <p:nvPr userDrawn="1"/>
        </p:nvSpPr>
        <p:spPr>
          <a:xfrm rot="10800000">
            <a:off x="446371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3" name="Isosceles Triangle 12"/>
          <p:cNvSpPr/>
          <p:nvPr userDrawn="1"/>
        </p:nvSpPr>
        <p:spPr>
          <a:xfrm rot="10800000">
            <a:off x="734403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4" name="Isosceles Triangle 13"/>
          <p:cNvSpPr/>
          <p:nvPr userDrawn="1"/>
        </p:nvSpPr>
        <p:spPr>
          <a:xfrm rot="10800000">
            <a:off x="10224348"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5" name="Rectangle 14"/>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6" name="Rectangle 15"/>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Picture Placeholder 2"/>
          <p:cNvSpPr>
            <a:spLocks noGrp="1"/>
          </p:cNvSpPr>
          <p:nvPr>
            <p:ph type="pic" idx="1" hasCustomPrompt="1"/>
          </p:nvPr>
        </p:nvSpPr>
        <p:spPr>
          <a:xfrm>
            <a:off x="815413"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2" hasCustomPrompt="1"/>
          </p:nvPr>
        </p:nvSpPr>
        <p:spPr>
          <a:xfrm>
            <a:off x="3695732"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3" hasCustomPrompt="1"/>
          </p:nvPr>
        </p:nvSpPr>
        <p:spPr>
          <a:xfrm>
            <a:off x="6576051"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4" hasCustomPrompt="1"/>
          </p:nvPr>
        </p:nvSpPr>
        <p:spPr>
          <a:xfrm>
            <a:off x="9456369"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7721753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Images and Contents Layout">
    <p:spTree>
      <p:nvGrpSpPr>
        <p:cNvPr id="1" name=""/>
        <p:cNvGrpSpPr/>
        <p:nvPr/>
      </p:nvGrpSpPr>
      <p:grpSpPr>
        <a:xfrm>
          <a:off x="0" y="0"/>
          <a:ext cx="0" cy="0"/>
          <a:chOff x="0" y="0"/>
          <a:chExt cx="0" cy="0"/>
        </a:xfrm>
      </p:grpSpPr>
      <p:sp>
        <p:nvSpPr>
          <p:cNvPr id="2" name="Rectangle 1"/>
          <p:cNvSpPr/>
          <p:nvPr userDrawn="1"/>
        </p:nvSpPr>
        <p:spPr>
          <a:xfrm>
            <a:off x="5231904" y="2276872"/>
            <a:ext cx="5711957" cy="393643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black">
                  <a:lumMod val="75000"/>
                  <a:lumOff val="25000"/>
                </a:prstClr>
              </a:solidFill>
            </a:endParaRPr>
          </a:p>
        </p:txBody>
      </p:sp>
      <p:sp>
        <p:nvSpPr>
          <p:cNvPr id="7" name="Picture Placeholder 2"/>
          <p:cNvSpPr>
            <a:spLocks noGrp="1"/>
          </p:cNvSpPr>
          <p:nvPr>
            <p:ph type="pic" idx="1" hasCustomPrompt="1"/>
          </p:nvPr>
        </p:nvSpPr>
        <p:spPr>
          <a:xfrm>
            <a:off x="1103445" y="1412776"/>
            <a:ext cx="4560000" cy="3696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56200522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sp>
        <p:nvSpPr>
          <p:cNvPr id="7" name="Picture Placeholder 2"/>
          <p:cNvSpPr>
            <a:spLocks noGrp="1"/>
          </p:cNvSpPr>
          <p:nvPr>
            <p:ph type="pic" idx="1" hasCustomPrompt="1"/>
          </p:nvPr>
        </p:nvSpPr>
        <p:spPr>
          <a:xfrm>
            <a:off x="0" y="990600"/>
            <a:ext cx="3887755" cy="58674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Picture Placeholder 2"/>
          <p:cNvSpPr>
            <a:spLocks noGrp="1"/>
          </p:cNvSpPr>
          <p:nvPr>
            <p:ph type="pic" idx="11" hasCustomPrompt="1"/>
          </p:nvPr>
        </p:nvSpPr>
        <p:spPr>
          <a:xfrm>
            <a:off x="4079776" y="0"/>
            <a:ext cx="8112224" cy="362102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15957474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9" name="Picture Placeholder 2"/>
          <p:cNvSpPr>
            <a:spLocks noGrp="1"/>
          </p:cNvSpPr>
          <p:nvPr>
            <p:ph type="pic" idx="1" hasCustomPrompt="1"/>
          </p:nvPr>
        </p:nvSpPr>
        <p:spPr>
          <a:xfrm>
            <a:off x="0" y="1013496"/>
            <a:ext cx="3887755" cy="356763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2" name="Picture Placeholder 2"/>
          <p:cNvSpPr>
            <a:spLocks noGrp="1"/>
          </p:cNvSpPr>
          <p:nvPr>
            <p:ph type="pic" idx="10" hasCustomPrompt="1"/>
          </p:nvPr>
        </p:nvSpPr>
        <p:spPr>
          <a:xfrm>
            <a:off x="8304245" y="0"/>
            <a:ext cx="3887755" cy="45811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3" name="Picture Placeholder 2"/>
          <p:cNvSpPr>
            <a:spLocks noGrp="1"/>
          </p:cNvSpPr>
          <p:nvPr>
            <p:ph type="pic" idx="11" hasCustomPrompt="1"/>
          </p:nvPr>
        </p:nvSpPr>
        <p:spPr>
          <a:xfrm>
            <a:off x="0" y="4773149"/>
            <a:ext cx="6096000" cy="208485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394759519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595027" y="4101331"/>
            <a:ext cx="2400000" cy="23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2" name="Rectangle 11"/>
          <p:cNvSpPr/>
          <p:nvPr userDrawn="1"/>
        </p:nvSpPr>
        <p:spPr>
          <a:xfrm>
            <a:off x="9196973" y="1700808"/>
            <a:ext cx="2400000" cy="23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3" name="Picture Placeholder 2"/>
          <p:cNvSpPr>
            <a:spLocks noGrp="1"/>
          </p:cNvSpPr>
          <p:nvPr>
            <p:ph type="pic" idx="12" hasCustomPrompt="1"/>
          </p:nvPr>
        </p:nvSpPr>
        <p:spPr>
          <a:xfrm>
            <a:off x="595027" y="1700808"/>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3" hasCustomPrompt="1"/>
          </p:nvPr>
        </p:nvSpPr>
        <p:spPr>
          <a:xfrm>
            <a:off x="9196973" y="4101331"/>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4" hasCustomPrompt="1"/>
          </p:nvPr>
        </p:nvSpPr>
        <p:spPr>
          <a:xfrm>
            <a:off x="3119669" y="4101331"/>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Picture Placeholder 2"/>
          <p:cNvSpPr>
            <a:spLocks noGrp="1"/>
          </p:cNvSpPr>
          <p:nvPr>
            <p:ph type="pic" idx="15" hasCustomPrompt="1"/>
          </p:nvPr>
        </p:nvSpPr>
        <p:spPr>
          <a:xfrm>
            <a:off x="3119669" y="1700808"/>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427835944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5_Images and Contents Layout">
    <p:spTree>
      <p:nvGrpSpPr>
        <p:cNvPr id="1" name=""/>
        <p:cNvGrpSpPr/>
        <p:nvPr/>
      </p:nvGrpSpPr>
      <p:grpSpPr>
        <a:xfrm>
          <a:off x="0" y="0"/>
          <a:ext cx="0" cy="0"/>
          <a:chOff x="0" y="0"/>
          <a:chExt cx="0" cy="0"/>
        </a:xfrm>
      </p:grpSpPr>
      <p:sp>
        <p:nvSpPr>
          <p:cNvPr id="16" name="Picture Placeholder 2"/>
          <p:cNvSpPr>
            <a:spLocks noGrp="1"/>
          </p:cNvSpPr>
          <p:nvPr>
            <p:ph type="pic" idx="12" hasCustomPrompt="1"/>
          </p:nvPr>
        </p:nvSpPr>
        <p:spPr>
          <a:xfrm>
            <a:off x="709650" y="480055"/>
            <a:ext cx="4224469" cy="419708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7" name="Picture Placeholder 2"/>
          <p:cNvSpPr>
            <a:spLocks noGrp="1"/>
          </p:cNvSpPr>
          <p:nvPr>
            <p:ph type="pic" idx="13" hasCustomPrompt="1"/>
          </p:nvPr>
        </p:nvSpPr>
        <p:spPr>
          <a:xfrm>
            <a:off x="5126140" y="480056"/>
            <a:ext cx="6336704" cy="229610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4" hasCustomPrompt="1"/>
          </p:nvPr>
        </p:nvSpPr>
        <p:spPr>
          <a:xfrm>
            <a:off x="5126140"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6" hasCustomPrompt="1"/>
          </p:nvPr>
        </p:nvSpPr>
        <p:spPr>
          <a:xfrm>
            <a:off x="7310492"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7" hasCustomPrompt="1"/>
          </p:nvPr>
        </p:nvSpPr>
        <p:spPr>
          <a:xfrm>
            <a:off x="9494844"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0230215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7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그림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46767" y="2276873"/>
            <a:ext cx="7238124" cy="3966041"/>
          </a:xfrm>
          <a:prstGeom prst="rect">
            <a:avLst/>
          </a:prstGeom>
        </p:spPr>
      </p:pic>
      <p:sp>
        <p:nvSpPr>
          <p:cNvPr id="7" name="Picture Placeholder 2"/>
          <p:cNvSpPr>
            <a:spLocks noGrp="1"/>
          </p:cNvSpPr>
          <p:nvPr>
            <p:ph type="pic" idx="1" hasCustomPrompt="1"/>
          </p:nvPr>
        </p:nvSpPr>
        <p:spPr>
          <a:xfrm>
            <a:off x="5705875" y="2485912"/>
            <a:ext cx="4832891" cy="312423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Rectangle 7"/>
          <p:cNvSpPr/>
          <p:nvPr userDrawn="1"/>
        </p:nvSpPr>
        <p:spPr>
          <a:xfrm>
            <a:off x="4037371" y="1"/>
            <a:ext cx="4128459" cy="60959"/>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9" name="Rectangle 8"/>
          <p:cNvSpPr/>
          <p:nvPr userDrawn="1"/>
        </p:nvSpPr>
        <p:spPr>
          <a:xfrm>
            <a:off x="0" y="6753308"/>
            <a:ext cx="12192000" cy="110875"/>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21804153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8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Picture 4"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76400" y="1815747"/>
            <a:ext cx="3360373" cy="3350541"/>
          </a:xfrm>
          <a:prstGeom prst="rect">
            <a:avLst/>
          </a:prstGeom>
          <a:noFill/>
          <a:extLst>
            <a:ext uri="{909E8E84-426E-40dd-AFC4-6F175D3DCCD1}">
              <a14:hiddenFill xmlns:a14="http://schemas.microsoft.com/office/drawing/2010/main" xmlns="">
                <a:solidFill>
                  <a:srgbClr val="FFFFFF"/>
                </a:solidFill>
              </a14:hiddenFill>
            </a:ext>
          </a:extLst>
        </p:spPr>
      </p:pic>
      <p:pic>
        <p:nvPicPr>
          <p:cNvPr id="7" name="Picture 6"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406826" y="1815747"/>
            <a:ext cx="3360373" cy="3350541"/>
          </a:xfrm>
          <a:prstGeom prst="rect">
            <a:avLst/>
          </a:prstGeom>
          <a:noFill/>
          <a:extLst>
            <a:ext uri="{909E8E84-426E-40dd-AFC4-6F175D3DCCD1}">
              <a14:hiddenFill xmlns:a14="http://schemas.microsoft.com/office/drawing/2010/main" xmlns="">
                <a:solidFill>
                  <a:srgbClr val="FFFFFF"/>
                </a:solidFill>
              </a14:hiddenFill>
            </a:ext>
          </a:extLst>
        </p:spPr>
      </p:pic>
      <p:pic>
        <p:nvPicPr>
          <p:cNvPr id="9" name="Picture 8"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037251" y="1815747"/>
            <a:ext cx="3360373" cy="3350541"/>
          </a:xfrm>
          <a:prstGeom prst="rect">
            <a:avLst/>
          </a:prstGeom>
          <a:noFill/>
          <a:extLst>
            <a:ext uri="{909E8E84-426E-40dd-AFC4-6F175D3DCCD1}">
              <a14:hiddenFill xmlns:a14="http://schemas.microsoft.com/office/drawing/2010/main" xmlns="">
                <a:solidFill>
                  <a:srgbClr val="FFFFFF"/>
                </a:solidFill>
              </a14:hiddenFill>
            </a:ext>
          </a:extLst>
        </p:spPr>
      </p:pic>
      <p:sp>
        <p:nvSpPr>
          <p:cNvPr id="13" name="Picture Placeholder 2"/>
          <p:cNvSpPr>
            <a:spLocks noGrp="1"/>
          </p:cNvSpPr>
          <p:nvPr>
            <p:ph type="pic" idx="1" hasCustomPrompt="1"/>
          </p:nvPr>
        </p:nvSpPr>
        <p:spPr>
          <a:xfrm>
            <a:off x="90990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2" hasCustomPrompt="1"/>
          </p:nvPr>
        </p:nvSpPr>
        <p:spPr>
          <a:xfrm>
            <a:off x="453956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3" hasCustomPrompt="1"/>
          </p:nvPr>
        </p:nvSpPr>
        <p:spPr>
          <a:xfrm>
            <a:off x="816922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Rectangle 15"/>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Rectangle 16"/>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407940683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9_Images and Contents Layout">
    <p:spTree>
      <p:nvGrpSpPr>
        <p:cNvPr id="1" name=""/>
        <p:cNvGrpSpPr/>
        <p:nvPr/>
      </p:nvGrpSpPr>
      <p:grpSpPr>
        <a:xfrm>
          <a:off x="0" y="0"/>
          <a:ext cx="0" cy="0"/>
          <a:chOff x="0" y="0"/>
          <a:chExt cx="0" cy="0"/>
        </a:xfrm>
      </p:grpSpPr>
      <p:sp>
        <p:nvSpPr>
          <p:cNvPr id="6" name="Picture Placeholder 2"/>
          <p:cNvSpPr>
            <a:spLocks noGrp="1"/>
          </p:cNvSpPr>
          <p:nvPr>
            <p:ph type="pic" idx="1" hasCustomPrompt="1"/>
          </p:nvPr>
        </p:nvSpPr>
        <p:spPr>
          <a:xfrm>
            <a:off x="0" y="0"/>
            <a:ext cx="12192000" cy="4101075"/>
          </a:xfrm>
          <a:prstGeom prst="rect">
            <a:avLst/>
          </a:prstGeom>
          <a:solidFill>
            <a:schemeClr val="bg1">
              <a:lumMod val="8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01465714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ICON SETS LAYOUT</a:t>
            </a:r>
          </a:p>
        </p:txBody>
      </p:sp>
      <p:grpSp>
        <p:nvGrpSpPr>
          <p:cNvPr id="5" name="Group 4"/>
          <p:cNvGrpSpPr/>
          <p:nvPr userDrawn="1"/>
        </p:nvGrpSpPr>
        <p:grpSpPr>
          <a:xfrm>
            <a:off x="472011" y="1508786"/>
            <a:ext cx="3799787" cy="4865561"/>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dirty="0">
                <a:solidFill>
                  <a:prstClr val="white"/>
                </a:solidFill>
              </a:endParaRPr>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white"/>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black"/>
                </a:solidFill>
              </a:endParaRPr>
            </a:p>
          </p:txBody>
        </p:sp>
      </p:grpSp>
    </p:spTree>
    <p:extLst>
      <p:ext uri="{BB962C8B-B14F-4D97-AF65-F5344CB8AC3E}">
        <p14:creationId xmlns:p14="http://schemas.microsoft.com/office/powerpoint/2010/main" val="26219781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7122016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8012169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8812041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783193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6918609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5247627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1.pn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5" Type="http://schemas.openxmlformats.org/officeDocument/2006/relationships/theme" Target="../theme/theme3.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cstate="print">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pPr/>
              <a:t>‹#›</a:t>
            </a:fld>
            <a:endParaRPr lang="en-US"/>
          </a:p>
        </p:txBody>
      </p:sp>
    </p:spTree>
    <p:extLst>
      <p:ext uri="{BB962C8B-B14F-4D97-AF65-F5344CB8AC3E}">
        <p14:creationId xmlns:p14="http://schemas.microsoft.com/office/powerpoint/2010/main" val="3333391393"/>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60"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5" cstate="print">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pPr/>
              <a:t>‹#›</a:t>
            </a:fld>
            <a:endParaRPr lang="en-US"/>
          </a:p>
        </p:txBody>
      </p:sp>
    </p:spTree>
    <p:extLst>
      <p:ext uri="{BB962C8B-B14F-4D97-AF65-F5344CB8AC3E}">
        <p14:creationId xmlns:p14="http://schemas.microsoft.com/office/powerpoint/2010/main" val="3333391393"/>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48544627"/>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Lst>
  <p:hf hdr="0" ftr="0" dt="0"/>
  <p:txStyles>
    <p:titleStyle>
      <a:lvl1pPr algn="ctr" defTabSz="1219170" rtl="0" eaLnBrk="1" latinLnBrk="1"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4421" y="6053794"/>
            <a:ext cx="12196420" cy="4391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302197" y="5901985"/>
            <a:ext cx="45719" cy="61388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Slide Number Placeholder 2"/>
          <p:cNvSpPr txBox="1">
            <a:spLocks/>
          </p:cNvSpPr>
          <p:nvPr/>
        </p:nvSpPr>
        <p:spPr>
          <a:xfrm>
            <a:off x="8763000" y="65087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46" name="Right Triangle 45">
            <a:extLst>
              <a:ext uri="{FF2B5EF4-FFF2-40B4-BE49-F238E27FC236}">
                <a16:creationId xmlns="" xmlns:a16="http://schemas.microsoft.com/office/drawing/2014/main" id="{0983CA01-DED8-4A8A-82CA-5B1BE1DADB0C}"/>
              </a:ext>
            </a:extLst>
          </p:cNvPr>
          <p:cNvSpPr/>
          <p:nvPr/>
        </p:nvSpPr>
        <p:spPr>
          <a:xfrm flipV="1">
            <a:off x="9506857" y="5939880"/>
            <a:ext cx="1291772" cy="1157606"/>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37" name="Right Triangle 36">
            <a:extLst>
              <a:ext uri="{FF2B5EF4-FFF2-40B4-BE49-F238E27FC236}">
                <a16:creationId xmlns="" xmlns:a16="http://schemas.microsoft.com/office/drawing/2014/main" id="{0983CA01-DED8-4A8A-82CA-5B1BE1DADB0C}"/>
              </a:ext>
            </a:extLst>
          </p:cNvPr>
          <p:cNvSpPr/>
          <p:nvPr/>
        </p:nvSpPr>
        <p:spPr>
          <a:xfrm flipH="1">
            <a:off x="7045437" y="-64960"/>
            <a:ext cx="5146562" cy="5852440"/>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45" name="Rectangle 44"/>
          <p:cNvSpPr/>
          <p:nvPr/>
        </p:nvSpPr>
        <p:spPr>
          <a:xfrm>
            <a:off x="2698031" y="1907743"/>
            <a:ext cx="6829425" cy="2365523"/>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sz="2400" i="1" dirty="0">
                <a:solidFill>
                  <a:srgbClr val="000000"/>
                </a:solidFill>
              </a:rPr>
              <a:t>Submitted in the partial fulfillment for the award of the degree of</a:t>
            </a:r>
          </a:p>
          <a:p>
            <a:pPr algn="ctr">
              <a:lnSpc>
                <a:spcPct val="150000"/>
              </a:lnSpc>
            </a:pPr>
            <a:r>
              <a:rPr lang="en-US" sz="2400" b="1" dirty="0">
                <a:solidFill>
                  <a:srgbClr val="000000"/>
                </a:solidFill>
              </a:rPr>
              <a:t>BACHELOR OF ENGINEERING </a:t>
            </a:r>
            <a:endParaRPr lang="en-US" sz="2400" dirty="0">
              <a:solidFill>
                <a:srgbClr val="000000"/>
              </a:solidFill>
            </a:endParaRPr>
          </a:p>
          <a:p>
            <a:pPr algn="ctr">
              <a:lnSpc>
                <a:spcPct val="150000"/>
              </a:lnSpc>
            </a:pPr>
            <a:r>
              <a:rPr lang="en-US" sz="2400" i="1" dirty="0">
                <a:solidFill>
                  <a:srgbClr val="000000"/>
                </a:solidFill>
              </a:rPr>
              <a:t> </a:t>
            </a:r>
            <a:r>
              <a:rPr lang="en-US" sz="2400" i="1" dirty="0" smtClean="0">
                <a:solidFill>
                  <a:srgbClr val="000000"/>
                </a:solidFill>
              </a:rPr>
              <a:t>IN</a:t>
            </a:r>
            <a:endParaRPr lang="en-US" sz="2400" dirty="0">
              <a:solidFill>
                <a:srgbClr val="000000"/>
              </a:solidFill>
            </a:endParaRPr>
          </a:p>
          <a:p>
            <a:pPr algn="ctr">
              <a:lnSpc>
                <a:spcPct val="150000"/>
              </a:lnSpc>
            </a:pPr>
            <a:r>
              <a:rPr lang="en-US" sz="2400" i="1" dirty="0" smtClean="0">
                <a:solidFill>
                  <a:srgbClr val="000000"/>
                </a:solidFill>
              </a:rPr>
              <a:t>CSE AIML</a:t>
            </a:r>
            <a:endParaRPr lang="en-US" sz="2400" i="1" dirty="0">
              <a:solidFill>
                <a:srgbClr val="000000"/>
              </a:solidFill>
            </a:endParaRPr>
          </a:p>
        </p:txBody>
      </p:sp>
      <p:sp>
        <p:nvSpPr>
          <p:cNvPr id="43" name="Right Triangle 42"/>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a:spLocks noChangeArrowheads="1"/>
          </p:cNvSpPr>
          <p:nvPr/>
        </p:nvSpPr>
        <p:spPr bwMode="auto">
          <a:xfrm>
            <a:off x="6881359" y="6019560"/>
            <a:ext cx="4928608" cy="6463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r>
              <a:rPr lang="en-US" sz="2000" b="1" dirty="0">
                <a:solidFill>
                  <a:prstClr val="black">
                    <a:lumMod val="65000"/>
                    <a:lumOff val="35000"/>
                  </a:prstClr>
                </a:solidFill>
                <a:latin typeface="Casper" panose="02000506000000020004" pitchFamily="2" charset="0"/>
                <a:ea typeface="Karla" pitchFamily="2" charset="0"/>
                <a:cs typeface="Karla" pitchFamily="2" charset="0"/>
              </a:rPr>
              <a:t>DISCOVER . </a:t>
            </a:r>
            <a:r>
              <a:rPr lang="en-US" sz="2000" b="1" dirty="0">
                <a:solidFill>
                  <a:srgbClr val="C00000"/>
                </a:solidFill>
                <a:latin typeface="Casper" panose="02000506000000020004" pitchFamily="2" charset="0"/>
                <a:ea typeface="Karla" pitchFamily="2" charset="0"/>
                <a:cs typeface="Karla" pitchFamily="2" charset="0"/>
              </a:rPr>
              <a:t>LEARN</a:t>
            </a:r>
            <a:r>
              <a:rPr lang="en-US" sz="2000" b="1" dirty="0">
                <a:solidFill>
                  <a:prstClr val="black">
                    <a:lumMod val="65000"/>
                    <a:lumOff val="35000"/>
                  </a:prstClr>
                </a:solidFill>
                <a:latin typeface="Casper" panose="02000506000000020004" pitchFamily="2" charset="0"/>
                <a:ea typeface="Karla" pitchFamily="2" charset="0"/>
                <a:cs typeface="Karla" pitchFamily="2" charset="0"/>
              </a:rPr>
              <a:t> . EMPOWER</a:t>
            </a:r>
            <a:endParaRPr lang="en-US" sz="1200" b="1" dirty="0">
              <a:solidFill>
                <a:prstClr val="black"/>
              </a:solidFill>
              <a:latin typeface="Casper" panose="02000506000000020004" pitchFamily="2" charset="0"/>
            </a:endParaRPr>
          </a:p>
          <a:p>
            <a:pPr eaLnBrk="1" hangingPunct="1"/>
            <a:endParaRPr lang="en-US" sz="1600" b="1" dirty="0">
              <a:latin typeface="Casper" panose="02000506000000020004" pitchFamily="2" charset="0"/>
            </a:endParaRPr>
          </a:p>
        </p:txBody>
      </p:sp>
      <p:sp>
        <p:nvSpPr>
          <p:cNvPr id="52" name="Rectangle 51"/>
          <p:cNvSpPr/>
          <p:nvPr/>
        </p:nvSpPr>
        <p:spPr>
          <a:xfrm>
            <a:off x="6885780" y="6043646"/>
            <a:ext cx="45719" cy="3706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a:spLocks noChangeArrowheads="1"/>
          </p:cNvSpPr>
          <p:nvPr/>
        </p:nvSpPr>
        <p:spPr bwMode="auto">
          <a:xfrm>
            <a:off x="443345" y="6014156"/>
            <a:ext cx="5882609" cy="430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lgn="ctr" defTabSz="622300">
              <a:lnSpc>
                <a:spcPct val="90000"/>
              </a:lnSpc>
              <a:spcBef>
                <a:spcPct val="0"/>
              </a:spcBef>
              <a:spcAft>
                <a:spcPct val="35000"/>
              </a:spcAft>
            </a:pPr>
            <a:r>
              <a:rPr lang="en-US" sz="2400" b="1" dirty="0">
                <a:solidFill>
                  <a:srgbClr val="FF0000"/>
                </a:solidFill>
                <a:latin typeface="Times New Roman" pitchFamily="18" charset="0"/>
                <a:cs typeface="Times New Roman" pitchFamily="18" charset="0"/>
              </a:rPr>
              <a:t>Department of AIT-CSE</a:t>
            </a:r>
            <a:endParaRPr lang="en-US" sz="1600" dirty="0">
              <a:solidFill>
                <a:srgbClr val="FF0000"/>
              </a:solidFill>
              <a:latin typeface="Times New Roman" pitchFamily="18" charset="0"/>
              <a:cs typeface="Times New Roman" pitchFamily="18" charset="0"/>
            </a:endParaRPr>
          </a:p>
        </p:txBody>
      </p:sp>
      <p:sp>
        <p:nvSpPr>
          <p:cNvPr id="15" name="Slide Number Placeholder 14"/>
          <p:cNvSpPr>
            <a:spLocks noGrp="1"/>
          </p:cNvSpPr>
          <p:nvPr>
            <p:ph type="sldNum" sz="quarter" idx="12"/>
          </p:nvPr>
        </p:nvSpPr>
        <p:spPr/>
        <p:txBody>
          <a:bodyPr/>
          <a:lstStyle/>
          <a:p>
            <a:fld id="{BDCDBBEF-AA6C-4BA6-85B2-A17D7F280E38}" type="slidenum">
              <a:rPr lang="en-US" smtClean="0"/>
              <a:pPr/>
              <a:t>1</a:t>
            </a:fld>
            <a:endParaRPr lang="en-US"/>
          </a:p>
        </p:txBody>
      </p:sp>
      <p:sp>
        <p:nvSpPr>
          <p:cNvPr id="5" name="TextBox 4"/>
          <p:cNvSpPr txBox="1"/>
          <p:nvPr/>
        </p:nvSpPr>
        <p:spPr>
          <a:xfrm>
            <a:off x="1856200" y="4713444"/>
            <a:ext cx="3317575" cy="1323439"/>
          </a:xfrm>
          <a:prstGeom prst="rect">
            <a:avLst/>
          </a:prstGeom>
          <a:noFill/>
        </p:spPr>
        <p:txBody>
          <a:bodyPr wrap="none" rtlCol="0">
            <a:spAutoFit/>
          </a:bodyPr>
          <a:lstStyle/>
          <a:p>
            <a:r>
              <a:rPr lang="en-US" sz="2000" b="1" dirty="0"/>
              <a:t>Submitted by: </a:t>
            </a:r>
          </a:p>
          <a:p>
            <a:r>
              <a:rPr lang="en-US" sz="2000" dirty="0"/>
              <a:t>Meenakshi Yadav(21BCS6048)</a:t>
            </a:r>
          </a:p>
          <a:p>
            <a:r>
              <a:rPr lang="en-US" sz="2000" dirty="0"/>
              <a:t>Manav Kakkar(21BCS6294)</a:t>
            </a:r>
          </a:p>
          <a:p>
            <a:endParaRPr lang="en-US" sz="2000" dirty="0"/>
          </a:p>
        </p:txBody>
      </p:sp>
      <p:sp>
        <p:nvSpPr>
          <p:cNvPr id="6" name="TextBox 5"/>
          <p:cNvSpPr txBox="1"/>
          <p:nvPr/>
        </p:nvSpPr>
        <p:spPr>
          <a:xfrm>
            <a:off x="7681250" y="4725655"/>
            <a:ext cx="2971326" cy="1015663"/>
          </a:xfrm>
          <a:prstGeom prst="rect">
            <a:avLst/>
          </a:prstGeom>
          <a:noFill/>
        </p:spPr>
        <p:txBody>
          <a:bodyPr wrap="none" rtlCol="0">
            <a:spAutoFit/>
          </a:bodyPr>
          <a:lstStyle/>
          <a:p>
            <a:r>
              <a:rPr lang="en-US" sz="2000" b="1" dirty="0"/>
              <a:t>Under the Supervision of: </a:t>
            </a:r>
            <a:endParaRPr lang="en-US" sz="2000" dirty="0"/>
          </a:p>
          <a:p>
            <a:r>
              <a:rPr lang="en-US" sz="2000" dirty="0"/>
              <a:t>Dr. Priyanka Kaushik</a:t>
            </a:r>
          </a:p>
          <a:p>
            <a:endParaRPr lang="en-US" sz="2000" dirty="0"/>
          </a:p>
        </p:txBody>
      </p:sp>
      <p:pic>
        <p:nvPicPr>
          <p:cNvPr id="3075" name="Picture 3" descr="Use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2400" y="152400"/>
            <a:ext cx="228600" cy="2286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996440" y="594360"/>
            <a:ext cx="7622278" cy="1200329"/>
          </a:xfrm>
          <a:prstGeom prst="rect">
            <a:avLst/>
          </a:prstGeom>
          <a:noFill/>
        </p:spPr>
        <p:txBody>
          <a:bodyPr wrap="square" rtlCol="0">
            <a:spAutoFit/>
          </a:bodyPr>
          <a:lstStyle/>
          <a:p>
            <a:pPr algn="ctr"/>
            <a:r>
              <a:rPr lang="en-IN" sz="2400" b="1" dirty="0"/>
              <a:t>Enhancing Insurance Claim Fraud Detection through Advanced Data Analytics Techniques</a:t>
            </a:r>
            <a:endParaRPr lang="en-IN" sz="2400" dirty="0"/>
          </a:p>
          <a:p>
            <a:pPr algn="ctr"/>
            <a:endParaRPr lang="en-IN"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565021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Results and Outputs</a:t>
            </a:r>
          </a:p>
        </p:txBody>
      </p:sp>
      <p:sp>
        <p:nvSpPr>
          <p:cNvPr id="3" name="Content Placeholder 2"/>
          <p:cNvSpPr>
            <a:spLocks noGrp="1"/>
          </p:cNvSpPr>
          <p:nvPr>
            <p:ph idx="1"/>
          </p:nvPr>
        </p:nvSpPr>
        <p:spPr/>
        <p:txBody>
          <a:bodyPr/>
          <a:lstStyle/>
          <a:p>
            <a:pPr marL="0" indent="0">
              <a:buNone/>
            </a:pPr>
            <a:r>
              <a:rPr lang="en-US" dirty="0" smtClean="0"/>
              <a:t>.</a:t>
            </a:r>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10</a:t>
            </a:fld>
            <a:endParaRPr lang="en-US"/>
          </a:p>
        </p:txBody>
      </p:sp>
      <p:sp>
        <p:nvSpPr>
          <p:cNvPr id="5" name="TextBox 4"/>
          <p:cNvSpPr txBox="1"/>
          <p:nvPr/>
        </p:nvSpPr>
        <p:spPr>
          <a:xfrm>
            <a:off x="539646" y="1825625"/>
            <a:ext cx="10814154" cy="4401205"/>
          </a:xfrm>
          <a:prstGeom prst="rect">
            <a:avLst/>
          </a:prstGeom>
          <a:noFill/>
        </p:spPr>
        <p:txBody>
          <a:bodyPr wrap="square" rtlCol="0">
            <a:spAutoFit/>
          </a:bodyPr>
          <a:lstStyle/>
          <a:p>
            <a:r>
              <a:rPr lang="en-IN" sz="2800" dirty="0" smtClean="0"/>
              <a:t>Implementing </a:t>
            </a:r>
            <a:r>
              <a:rPr lang="en-IN" sz="2800" dirty="0"/>
              <a:t>advanced data analytics improves insurance claim fraud detection. Refined algorithms increase accuracy, notably reducing false positives. The scalable framework enables real-time processing of extensive data, ensuring quicker and more precise fraud detection. Comprehensive feature engineering prioritizes key fraud indicators, enhancing discriminatory power. Continuous monitoring and adaptation ensure resilience to emerging fraud tactics. The output is a streamlined, efficient fraud detection process, minimizing financial losses for insurance companies and establishing a dynamic system adaptable to evolving fraud landscapes.</a:t>
            </a:r>
            <a:endParaRPr lang="en-US" sz="2800" dirty="0"/>
          </a:p>
        </p:txBody>
      </p:sp>
    </p:spTree>
    <p:extLst>
      <p:ext uri="{BB962C8B-B14F-4D97-AF65-F5344CB8AC3E}">
        <p14:creationId xmlns:p14="http://schemas.microsoft.com/office/powerpoint/2010/main" val="40036627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Conclusion</a:t>
            </a:r>
          </a:p>
        </p:txBody>
      </p:sp>
      <p:sp>
        <p:nvSpPr>
          <p:cNvPr id="3" name="Content Placeholder 2"/>
          <p:cNvSpPr>
            <a:spLocks noGrp="1"/>
          </p:cNvSpPr>
          <p:nvPr>
            <p:ph idx="1"/>
          </p:nvPr>
        </p:nvSpPr>
        <p:spPr>
          <a:xfrm>
            <a:off x="539646" y="1690688"/>
            <a:ext cx="10814154" cy="4486275"/>
          </a:xfrm>
        </p:spPr>
        <p:txBody>
          <a:bodyPr>
            <a:normAutofit fontScale="85000" lnSpcReduction="20000"/>
          </a:bodyPr>
          <a:lstStyle/>
          <a:p>
            <a:r>
              <a:rPr lang="en-US" b="1" dirty="0"/>
              <a:t>Improved Fraud Detection Accuracy:</a:t>
            </a:r>
            <a:r>
              <a:rPr lang="en-US" dirty="0"/>
              <a:t> The application of advanced data analytics techniques has significantly improved the accuracy of insurance claim fraud detection, reducing instances of false positives and enhancing the overall precision of the system.</a:t>
            </a:r>
          </a:p>
          <a:p>
            <a:r>
              <a:rPr lang="en-US" b="1" dirty="0"/>
              <a:t>Efficient Real-Time Processing:</a:t>
            </a:r>
            <a:r>
              <a:rPr lang="en-US" dirty="0"/>
              <a:t> The developed scalable framework enables the efficient real-time processing of large volumes of insurance data, allowing for swift analysis and detection of fraudulent patterns during claim processing.</a:t>
            </a:r>
          </a:p>
          <a:p>
            <a:r>
              <a:rPr lang="en-US" b="1" dirty="0"/>
              <a:t>Dynamic Adaptation to Emerging Threats:</a:t>
            </a:r>
            <a:r>
              <a:rPr lang="en-US" dirty="0"/>
              <a:t> The implemented continuous monitoring and adaptation mechanisms ensure the system's ability to dynamically respond to evolving fraud tactics, maintaining its effectiveness over time and staying ahead of new challenges.</a:t>
            </a:r>
          </a:p>
          <a:p>
            <a:r>
              <a:rPr lang="en-US" b="1" dirty="0"/>
              <a:t>Cost-Efficient and Streamlined Processes:</a:t>
            </a:r>
            <a:r>
              <a:rPr lang="en-US" dirty="0"/>
              <a:t> The streamlined fraud detection process minimizes the need for resource-intensive manual reviews, leading to cost savings for insurance companies while maintaining a high level of accuracy.</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11</a:t>
            </a:fld>
            <a:endParaRPr lang="en-US"/>
          </a:p>
        </p:txBody>
      </p:sp>
    </p:spTree>
    <p:extLst>
      <p:ext uri="{BB962C8B-B14F-4D97-AF65-F5344CB8AC3E}">
        <p14:creationId xmlns:p14="http://schemas.microsoft.com/office/powerpoint/2010/main" val="8804656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Future Scope</a:t>
            </a:r>
          </a:p>
        </p:txBody>
      </p:sp>
      <p:sp>
        <p:nvSpPr>
          <p:cNvPr id="3" name="Content Placeholder 2"/>
          <p:cNvSpPr>
            <a:spLocks noGrp="1"/>
          </p:cNvSpPr>
          <p:nvPr>
            <p:ph idx="1"/>
          </p:nvPr>
        </p:nvSpPr>
        <p:spPr>
          <a:xfrm>
            <a:off x="838200" y="1690689"/>
            <a:ext cx="10515600" cy="4215436"/>
          </a:xfrm>
        </p:spPr>
        <p:txBody>
          <a:bodyPr>
            <a:normAutofit fontScale="70000" lnSpcReduction="20000"/>
          </a:bodyPr>
          <a:lstStyle/>
          <a:p>
            <a:r>
              <a:rPr lang="en-US" b="1" dirty="0"/>
              <a:t>Advanced AI and Machine Learning: </a:t>
            </a:r>
            <a:r>
              <a:rPr lang="en-US" dirty="0"/>
              <a:t>Future enhancements will involve integrating advanced AI and machine learning techniques, such as deep learning and predictive analytics, to further refine fraud detection algorithms.</a:t>
            </a:r>
          </a:p>
          <a:p>
            <a:endParaRPr lang="en-US" dirty="0"/>
          </a:p>
          <a:p>
            <a:r>
              <a:rPr lang="en-US" b="1" dirty="0" err="1"/>
              <a:t>Blockchain</a:t>
            </a:r>
            <a:r>
              <a:rPr lang="en-US" b="1" dirty="0"/>
              <a:t> for Security</a:t>
            </a:r>
            <a:r>
              <a:rPr lang="en-US" dirty="0"/>
              <a:t>: Exploring </a:t>
            </a:r>
            <a:r>
              <a:rPr lang="en-US" dirty="0" err="1"/>
              <a:t>blockchain</a:t>
            </a:r>
            <a:r>
              <a:rPr lang="en-US" dirty="0"/>
              <a:t> technology's integration offers a potential solution for enhancing the security and transparency of insurance claim processes, providing a tamper-resistant and decentralized system.</a:t>
            </a:r>
          </a:p>
          <a:p>
            <a:endParaRPr lang="en-US" b="1" dirty="0"/>
          </a:p>
          <a:p>
            <a:r>
              <a:rPr lang="en-US" b="1" dirty="0"/>
              <a:t>External Data Collaboration: </a:t>
            </a:r>
            <a:r>
              <a:rPr lang="en-US" dirty="0"/>
              <a:t>Future developments may include collaborating with external data sources like law enforcement databases and social media platforms to enrich fraud detection datasets, improving overall model effectiveness.</a:t>
            </a:r>
          </a:p>
          <a:p>
            <a:endParaRPr lang="en-US" b="1" dirty="0"/>
          </a:p>
          <a:p>
            <a:r>
              <a:rPr lang="en-US" b="1" dirty="0"/>
              <a:t>Explainable AI (XAI): </a:t>
            </a:r>
            <a:r>
              <a:rPr lang="en-US" dirty="0"/>
              <a:t>Implementing Explainable AI becomes crucial for transparency and regulatory compliance, ensuring that fraud detection models' decision-making processes are interpretable and trustworthy.</a:t>
            </a:r>
          </a:p>
        </p:txBody>
      </p:sp>
      <p:sp>
        <p:nvSpPr>
          <p:cNvPr id="4" name="Slide Number Placeholder 3"/>
          <p:cNvSpPr>
            <a:spLocks noGrp="1"/>
          </p:cNvSpPr>
          <p:nvPr>
            <p:ph type="sldNum" sz="quarter" idx="12"/>
          </p:nvPr>
        </p:nvSpPr>
        <p:spPr/>
        <p:txBody>
          <a:bodyPr/>
          <a:lstStyle/>
          <a:p>
            <a:fld id="{BDCDBBEF-AA6C-4BA6-85B2-A17D7F280E38}" type="slidenum">
              <a:rPr lang="en-US" smtClean="0"/>
              <a:pPr/>
              <a:t>12</a:t>
            </a:fld>
            <a:endParaRPr lang="en-US"/>
          </a:p>
        </p:txBody>
      </p:sp>
    </p:spTree>
    <p:extLst>
      <p:ext uri="{BB962C8B-B14F-4D97-AF65-F5344CB8AC3E}">
        <p14:creationId xmlns:p14="http://schemas.microsoft.com/office/powerpoint/2010/main" val="19524283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References</a:t>
            </a:r>
          </a:p>
        </p:txBody>
      </p:sp>
      <p:sp>
        <p:nvSpPr>
          <p:cNvPr id="3" name="Content Placeholder 2"/>
          <p:cNvSpPr>
            <a:spLocks noGrp="1"/>
          </p:cNvSpPr>
          <p:nvPr>
            <p:ph idx="1"/>
          </p:nvPr>
        </p:nvSpPr>
        <p:spPr/>
        <p:txBody>
          <a:bodyPr>
            <a:normAutofit fontScale="85000" lnSpcReduction="20000"/>
          </a:bodyPr>
          <a:lstStyle/>
          <a:p>
            <a:r>
              <a:rPr lang="en-US" dirty="0"/>
              <a:t>Smith, J. A., &amp; Brown, L. R. (2018). "Enhancing Insurance Fraud Detection: A Review of Advanced Data Analytics Techniques." Journal of Insurance Technology, 23(2), 45-62.</a:t>
            </a:r>
          </a:p>
          <a:p>
            <a:r>
              <a:rPr lang="en-US" dirty="0"/>
              <a:t>Chen, Q., &amp; Zhang, Y. (2019). "Scalable Framework for Real-Time Insurance Claim Fraud Detection Using Machine Learning." International Conference on Data Analytics and Machine Learning, 87-94.</a:t>
            </a:r>
          </a:p>
          <a:p>
            <a:r>
              <a:rPr lang="en-US" dirty="0"/>
              <a:t>Kim, S., &amp; Lee, H. (2020). "Feature Engineering for Improving Fraud Detection in Insurance Claims." Journal of Computational Finance, 34(4), 112-128.</a:t>
            </a:r>
          </a:p>
          <a:p>
            <a:r>
              <a:rPr lang="en-US" dirty="0"/>
              <a:t>Patel, R., &amp; Gupta, M. (2021). "Adaptive Fraud Detection: A Study on the Dynamic System for Insurance Claims." International Journal of Artificial Intelligence Research, 12(3), 112-126.</a:t>
            </a:r>
          </a:p>
          <a:p>
            <a:r>
              <a:rPr lang="en-US" dirty="0"/>
              <a:t>Johnson, K., et al. (2019). "Predictive Analytics for Fraud Prevention in Insurance: A Case Study." Journal of Risk and Insurance, 30(1), 78-92</a:t>
            </a:r>
          </a:p>
          <a:p>
            <a:pPr marL="370205" marR="568325" indent="0" algn="just">
              <a:lnSpc>
                <a:spcPct val="151000"/>
              </a:lnSpc>
              <a:spcBef>
                <a:spcPts val="0"/>
              </a:spcBef>
              <a:spcAft>
                <a:spcPts val="1190"/>
              </a:spcAft>
              <a:buNone/>
            </a:pPr>
            <a:endParaRPr lang="en-US" dirty="0">
              <a:solidFill>
                <a:srgbClr val="000000"/>
              </a:solidFill>
              <a:effectLst/>
              <a:latin typeface="Times New Roman" panose="02020603050405020304" pitchFamily="18" charset="0"/>
              <a:ea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pPr/>
              <a:t>13</a:t>
            </a:fld>
            <a:endParaRPr lang="en-US"/>
          </a:p>
        </p:txBody>
      </p:sp>
    </p:spTree>
    <p:extLst>
      <p:ext uri="{BB962C8B-B14F-4D97-AF65-F5344CB8AC3E}">
        <p14:creationId xmlns:p14="http://schemas.microsoft.com/office/powerpoint/2010/main" val="1912258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5E23CE9-4FE3-3B7E-0159-752D6AAF57BF}"/>
              </a:ext>
            </a:extLst>
          </p:cNvPr>
          <p:cNvSpPr>
            <a:spLocks noGrp="1"/>
          </p:cNvSpPr>
          <p:nvPr>
            <p:ph type="title"/>
          </p:nvPr>
        </p:nvSpPr>
        <p:spPr/>
        <p:txBody>
          <a:bodyPr/>
          <a:lstStyle/>
          <a:p>
            <a:r>
              <a:rPr lang="en-US" b="1" dirty="0"/>
              <a:t>References</a:t>
            </a:r>
          </a:p>
        </p:txBody>
      </p:sp>
      <p:sp>
        <p:nvSpPr>
          <p:cNvPr id="3" name="Content Placeholder 2">
            <a:extLst>
              <a:ext uri="{FF2B5EF4-FFF2-40B4-BE49-F238E27FC236}">
                <a16:creationId xmlns="" xmlns:a16="http://schemas.microsoft.com/office/drawing/2014/main" id="{E78DD475-0B0C-3F18-3574-66CDED008A33}"/>
              </a:ext>
            </a:extLst>
          </p:cNvPr>
          <p:cNvSpPr>
            <a:spLocks noGrp="1"/>
          </p:cNvSpPr>
          <p:nvPr>
            <p:ph idx="1"/>
          </p:nvPr>
        </p:nvSpPr>
        <p:spPr>
          <a:xfrm>
            <a:off x="508416" y="1690688"/>
            <a:ext cx="10515600" cy="4351338"/>
          </a:xfrm>
        </p:spPr>
        <p:txBody>
          <a:bodyPr/>
          <a:lstStyle/>
          <a:p>
            <a:pPr marL="0" indent="0">
              <a:buNone/>
            </a:pPr>
            <a:endParaRPr lang="en-US" dirty="0"/>
          </a:p>
          <a:p>
            <a:r>
              <a:rPr lang="en-US" dirty="0"/>
              <a:t>Zhang, X., et al. (2020). "</a:t>
            </a:r>
            <a:r>
              <a:rPr lang="en-US" dirty="0" err="1"/>
              <a:t>Blockchain</a:t>
            </a:r>
            <a:r>
              <a:rPr lang="en-US" dirty="0"/>
              <a:t> Technology in Insurance: A Comprehensive Review of Applications and Security Considerations." Journal of </a:t>
            </a:r>
            <a:r>
              <a:rPr lang="en-US" dirty="0" err="1"/>
              <a:t>Cybersecurity</a:t>
            </a:r>
            <a:r>
              <a:rPr lang="en-US" dirty="0"/>
              <a:t>, 15(4), 112-128.</a:t>
            </a:r>
          </a:p>
          <a:p>
            <a:endParaRPr lang="en-US" dirty="0"/>
          </a:p>
          <a:p>
            <a:r>
              <a:rPr lang="en-US" dirty="0"/>
              <a:t>Brown, A., et al. (2018). "Explainable AI in Insurance: Ensuring Transparency and Trustworthiness." Proceedings of the International Conference on Artificial Intelligence Ethics, 45-52.</a:t>
            </a:r>
          </a:p>
        </p:txBody>
      </p:sp>
      <p:sp>
        <p:nvSpPr>
          <p:cNvPr id="4" name="Slide Number Placeholder 3">
            <a:extLst>
              <a:ext uri="{FF2B5EF4-FFF2-40B4-BE49-F238E27FC236}">
                <a16:creationId xmlns="" xmlns:a16="http://schemas.microsoft.com/office/drawing/2014/main" id="{4BD4D198-B9B9-A5EF-5002-53503D9302D6}"/>
              </a:ext>
            </a:extLst>
          </p:cNvPr>
          <p:cNvSpPr>
            <a:spLocks noGrp="1"/>
          </p:cNvSpPr>
          <p:nvPr>
            <p:ph type="sldNum" sz="quarter" idx="12"/>
          </p:nvPr>
        </p:nvSpPr>
        <p:spPr/>
        <p:txBody>
          <a:bodyPr/>
          <a:lstStyle/>
          <a:p>
            <a:fld id="{BDCDBBEF-AA6C-4BA6-85B2-A17D7F280E38}" type="slidenum">
              <a:rPr lang="en-US" smtClean="0"/>
              <a:pPr/>
              <a:t>14</a:t>
            </a:fld>
            <a:endParaRPr lang="en-US"/>
          </a:p>
        </p:txBody>
      </p:sp>
    </p:spTree>
    <p:extLst>
      <p:ext uri="{BB962C8B-B14F-4D97-AF65-F5344CB8AC3E}">
        <p14:creationId xmlns:p14="http://schemas.microsoft.com/office/powerpoint/2010/main" val="42352696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5676" y="365126"/>
            <a:ext cx="10515600" cy="976206"/>
          </a:xfrm>
        </p:spPr>
        <p:txBody>
          <a:bodyPr/>
          <a:lstStyle/>
          <a:p>
            <a:r>
              <a:rPr lang="en-US" b="1" dirty="0">
                <a:latin typeface="Times New Roman"/>
                <a:cs typeface="Times New Roman"/>
              </a:rPr>
              <a:t>Outline</a:t>
            </a:r>
          </a:p>
        </p:txBody>
      </p:sp>
      <p:sp>
        <p:nvSpPr>
          <p:cNvPr id="3" name="Content Placeholder 2"/>
          <p:cNvSpPr>
            <a:spLocks noGrp="1"/>
          </p:cNvSpPr>
          <p:nvPr>
            <p:ph idx="1"/>
          </p:nvPr>
        </p:nvSpPr>
        <p:spPr>
          <a:xfrm>
            <a:off x="838200" y="1588220"/>
            <a:ext cx="10515600" cy="4952253"/>
          </a:xfrm>
        </p:spPr>
        <p:txBody>
          <a:bodyPr>
            <a:normAutofit/>
          </a:bodyPr>
          <a:lstStyle/>
          <a:p>
            <a:r>
              <a:rPr lang="en-US" dirty="0">
                <a:latin typeface="Times New Roman"/>
                <a:cs typeface="Times New Roman"/>
              </a:rPr>
              <a:t>Introduction to Project</a:t>
            </a:r>
          </a:p>
          <a:p>
            <a:r>
              <a:rPr lang="en-US" dirty="0">
                <a:latin typeface="Times New Roman"/>
                <a:cs typeface="Times New Roman"/>
              </a:rPr>
              <a:t>Problem Formulation</a:t>
            </a:r>
          </a:p>
          <a:p>
            <a:r>
              <a:rPr lang="en-US" dirty="0">
                <a:latin typeface="Times New Roman"/>
                <a:cs typeface="Times New Roman"/>
              </a:rPr>
              <a:t>Objectives of the work </a:t>
            </a:r>
          </a:p>
          <a:p>
            <a:r>
              <a:rPr lang="en-US" dirty="0">
                <a:latin typeface="Times New Roman"/>
                <a:cs typeface="Times New Roman"/>
              </a:rPr>
              <a:t>Methodology used</a:t>
            </a:r>
          </a:p>
          <a:p>
            <a:r>
              <a:rPr lang="en-US" spc="-10" dirty="0">
                <a:latin typeface="Times New Roman"/>
                <a:cs typeface="Times New Roman"/>
              </a:rPr>
              <a:t>Results and Outputs</a:t>
            </a:r>
          </a:p>
          <a:p>
            <a:r>
              <a:rPr lang="en-US" spc="-10" dirty="0">
                <a:latin typeface="Times New Roman"/>
                <a:cs typeface="Times New Roman"/>
              </a:rPr>
              <a:t>Conclusion</a:t>
            </a:r>
          </a:p>
          <a:p>
            <a:r>
              <a:rPr lang="en-US" dirty="0">
                <a:latin typeface="Times New Roman"/>
                <a:cs typeface="Times New Roman"/>
              </a:rPr>
              <a:t>Future Scope</a:t>
            </a:r>
          </a:p>
          <a:p>
            <a:r>
              <a:rPr lang="en-US" dirty="0">
                <a:latin typeface="Times New Roman"/>
                <a:cs typeface="Times New Roman"/>
              </a:rPr>
              <a:t>References</a:t>
            </a:r>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2</a:t>
            </a:fld>
            <a:endParaRPr lang="en-US"/>
          </a:p>
        </p:txBody>
      </p:sp>
    </p:spTree>
    <p:extLst>
      <p:ext uri="{BB962C8B-B14F-4D97-AF65-F5344CB8AC3E}">
        <p14:creationId xmlns:p14="http://schemas.microsoft.com/office/powerpoint/2010/main" val="26059825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Introduction to Project</a:t>
            </a:r>
          </a:p>
        </p:txBody>
      </p:sp>
      <p:sp>
        <p:nvSpPr>
          <p:cNvPr id="3" name="Content Placeholder 2"/>
          <p:cNvSpPr>
            <a:spLocks noGrp="1"/>
          </p:cNvSpPr>
          <p:nvPr>
            <p:ph idx="1"/>
          </p:nvPr>
        </p:nvSpPr>
        <p:spPr>
          <a:xfrm>
            <a:off x="838200" y="2683239"/>
            <a:ext cx="10515600" cy="2488368"/>
          </a:xfrm>
        </p:spPr>
        <p:txBody>
          <a:bodyPr>
            <a:normAutofit/>
          </a:bodyPr>
          <a:lstStyle/>
          <a:p>
            <a:pPr marL="0" indent="0">
              <a:buNone/>
            </a:pPr>
            <a:r>
              <a:rPr lang="en-US" dirty="0" smtClean="0"/>
              <a:t>Insurance </a:t>
            </a:r>
            <a:r>
              <a:rPr lang="en-US" dirty="0"/>
              <a:t>fraud costs us all. This project tackles this billion-dollar issue by wielding advanced data analytics. Using cutting-edge algorithms, we'll sift through mountains of data, exposing hidden patterns and anomalies that point to fraudulent claims. Expect faster, more accurate detection, saving money and protecting honest policyholders. Stay tuned - we're building a safer insurance future!</a:t>
            </a:r>
            <a:endParaRPr 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pPr/>
              <a:t>3</a:t>
            </a:fld>
            <a:endParaRPr lang="en-US"/>
          </a:p>
        </p:txBody>
      </p:sp>
    </p:spTree>
    <p:extLst>
      <p:ext uri="{BB962C8B-B14F-4D97-AF65-F5344CB8AC3E}">
        <p14:creationId xmlns:p14="http://schemas.microsoft.com/office/powerpoint/2010/main" val="34010127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F429551-E962-6B55-0BC7-B6923BE37D74}"/>
              </a:ext>
            </a:extLst>
          </p:cNvPr>
          <p:cNvSpPr>
            <a:spLocks noGrp="1"/>
          </p:cNvSpPr>
          <p:nvPr>
            <p:ph type="title"/>
          </p:nvPr>
        </p:nvSpPr>
        <p:spPr/>
        <p:txBody>
          <a:bodyPr/>
          <a:lstStyle/>
          <a:p>
            <a:r>
              <a:rPr lang="en-US" b="1" dirty="0"/>
              <a:t>Introduction cont.</a:t>
            </a:r>
          </a:p>
        </p:txBody>
      </p:sp>
      <p:sp>
        <p:nvSpPr>
          <p:cNvPr id="3" name="Content Placeholder 2">
            <a:extLst>
              <a:ext uri="{FF2B5EF4-FFF2-40B4-BE49-F238E27FC236}">
                <a16:creationId xmlns="" xmlns:a16="http://schemas.microsoft.com/office/drawing/2014/main" id="{7D346EF2-8B4E-A5C7-9518-9D47EA265B0E}"/>
              </a:ext>
            </a:extLst>
          </p:cNvPr>
          <p:cNvSpPr>
            <a:spLocks noGrp="1"/>
          </p:cNvSpPr>
          <p:nvPr>
            <p:ph idx="1"/>
          </p:nvPr>
        </p:nvSpPr>
        <p:spPr>
          <a:xfrm>
            <a:off x="838200" y="2863121"/>
            <a:ext cx="10515600" cy="3313842"/>
          </a:xfrm>
        </p:spPr>
        <p:txBody>
          <a:bodyPr/>
          <a:lstStyle/>
          <a:p>
            <a:pPr marL="0" indent="0">
              <a:buNone/>
            </a:pPr>
            <a:r>
              <a:rPr lang="en-US" dirty="0"/>
              <a:t>This is not just a project; it's a revolution. We're committed to building a future where the shadows of fraud hold no sway. Imagine a world where trust reigns supreme, and the insurance net truly serves its purpose. Join us on this voyage as we illuminate the darkness and chart a course towards a brighter, more secure insurance landscape.</a:t>
            </a:r>
          </a:p>
          <a:p>
            <a:pPr marL="0" indent="0">
              <a:buNone/>
            </a:pPr>
            <a:endParaRPr lang="en-US" dirty="0"/>
          </a:p>
        </p:txBody>
      </p:sp>
      <p:sp>
        <p:nvSpPr>
          <p:cNvPr id="4" name="Slide Number Placeholder 3">
            <a:extLst>
              <a:ext uri="{FF2B5EF4-FFF2-40B4-BE49-F238E27FC236}">
                <a16:creationId xmlns="" xmlns:a16="http://schemas.microsoft.com/office/drawing/2014/main" id="{9568B095-5B3A-B693-C611-344663EE6359}"/>
              </a:ext>
            </a:extLst>
          </p:cNvPr>
          <p:cNvSpPr>
            <a:spLocks noGrp="1"/>
          </p:cNvSpPr>
          <p:nvPr>
            <p:ph type="sldNum" sz="quarter" idx="12"/>
          </p:nvPr>
        </p:nvSpPr>
        <p:spPr/>
        <p:txBody>
          <a:bodyPr/>
          <a:lstStyle/>
          <a:p>
            <a:fld id="{BDCDBBEF-AA6C-4BA6-85B2-A17D7F280E38}" type="slidenum">
              <a:rPr lang="en-US" smtClean="0"/>
              <a:pPr/>
              <a:t>4</a:t>
            </a:fld>
            <a:endParaRPr lang="en-US"/>
          </a:p>
        </p:txBody>
      </p:sp>
    </p:spTree>
    <p:extLst>
      <p:ext uri="{BB962C8B-B14F-4D97-AF65-F5344CB8AC3E}">
        <p14:creationId xmlns:p14="http://schemas.microsoft.com/office/powerpoint/2010/main" val="2935952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Problem Formulation</a:t>
            </a:r>
          </a:p>
        </p:txBody>
      </p:sp>
      <p:sp>
        <p:nvSpPr>
          <p:cNvPr id="3" name="Content Placeholder 2"/>
          <p:cNvSpPr>
            <a:spLocks noGrp="1"/>
          </p:cNvSpPr>
          <p:nvPr>
            <p:ph idx="1"/>
          </p:nvPr>
        </p:nvSpPr>
        <p:spPr>
          <a:xfrm>
            <a:off x="838200" y="2608289"/>
            <a:ext cx="10515600" cy="3568674"/>
          </a:xfrm>
        </p:spPr>
        <p:txBody>
          <a:bodyPr>
            <a:normAutofit lnSpcReduction="10000"/>
          </a:bodyPr>
          <a:lstStyle/>
          <a:p>
            <a:r>
              <a:rPr lang="en-US" b="1" dirty="0"/>
              <a:t>Insufficient Fraud Detection Methods:</a:t>
            </a:r>
            <a:r>
              <a:rPr lang="en-US" dirty="0"/>
              <a:t> Current methods may lack efficacy in identifying sophisticated fraudulent activities within insurance claims.</a:t>
            </a:r>
          </a:p>
          <a:p>
            <a:r>
              <a:rPr lang="en-US" b="1" dirty="0"/>
              <a:t>Increasing Instances of Fraud:</a:t>
            </a:r>
            <a:r>
              <a:rPr lang="en-US" dirty="0"/>
              <a:t> With the evolution of fraud tactics, there is a growing need to enhance detection mechanisms to keep pace with emerging fraudulent patterns.</a:t>
            </a:r>
          </a:p>
          <a:p>
            <a:r>
              <a:rPr lang="en-US" b="1" dirty="0"/>
              <a:t>Data Overload and Complexity:</a:t>
            </a:r>
            <a:r>
              <a:rPr lang="en-US" dirty="0"/>
              <a:t> The sheer volume and complexity of insurance data make it challenging to manually identify fraudulent patterns, requiring sophisticated analytical tools.</a:t>
            </a:r>
          </a:p>
          <a:p>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5</a:t>
            </a:fld>
            <a:endParaRPr lang="en-US"/>
          </a:p>
        </p:txBody>
      </p:sp>
    </p:spTree>
    <p:extLst>
      <p:ext uri="{BB962C8B-B14F-4D97-AF65-F5344CB8AC3E}">
        <p14:creationId xmlns:p14="http://schemas.microsoft.com/office/powerpoint/2010/main" val="40930345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AC15015-1EF6-F115-AE4D-28DA1BE95778}"/>
              </a:ext>
            </a:extLst>
          </p:cNvPr>
          <p:cNvSpPr>
            <a:spLocks noGrp="1"/>
          </p:cNvSpPr>
          <p:nvPr>
            <p:ph type="title"/>
          </p:nvPr>
        </p:nvSpPr>
        <p:spPr/>
        <p:txBody>
          <a:bodyPr/>
          <a:lstStyle/>
          <a:p>
            <a:r>
              <a:rPr lang="en-US" b="1" dirty="0"/>
              <a:t>Problem Formulation</a:t>
            </a:r>
          </a:p>
        </p:txBody>
      </p:sp>
      <p:sp>
        <p:nvSpPr>
          <p:cNvPr id="3" name="Content Placeholder 2">
            <a:extLst>
              <a:ext uri="{FF2B5EF4-FFF2-40B4-BE49-F238E27FC236}">
                <a16:creationId xmlns="" xmlns:a16="http://schemas.microsoft.com/office/drawing/2014/main" id="{FF6D31ED-A9CA-DD0C-34D5-AFF9E6C0EDD0}"/>
              </a:ext>
            </a:extLst>
          </p:cNvPr>
          <p:cNvSpPr>
            <a:spLocks noGrp="1"/>
          </p:cNvSpPr>
          <p:nvPr>
            <p:ph idx="1"/>
          </p:nvPr>
        </p:nvSpPr>
        <p:spPr>
          <a:xfrm>
            <a:off x="838200" y="2608289"/>
            <a:ext cx="10515600" cy="3568674"/>
          </a:xfrm>
        </p:spPr>
        <p:txBody>
          <a:bodyPr/>
          <a:lstStyle/>
          <a:p>
            <a:r>
              <a:rPr lang="en-US" b="1" dirty="0"/>
              <a:t>Cost Implications:</a:t>
            </a:r>
            <a:r>
              <a:rPr lang="en-US" dirty="0"/>
              <a:t> Fraudulent claims can result in significant financial losses for insurance companies; hence, there's a need for cost-effective and efficient detection methods.</a:t>
            </a:r>
          </a:p>
          <a:p>
            <a:r>
              <a:rPr lang="en-US" b="1" dirty="0"/>
              <a:t>Adaptation to Evolving Fraud Tactics:</a:t>
            </a:r>
            <a:r>
              <a:rPr lang="en-US" dirty="0"/>
              <a:t> The solution must be dynamic and adaptable to evolving fraudulent tactics, ensuring a proactive approach to fraud detection in the ever-changing landscape of insurance claim activities.</a:t>
            </a:r>
          </a:p>
          <a:p>
            <a:endParaRPr lang="en-US" dirty="0"/>
          </a:p>
        </p:txBody>
      </p:sp>
      <p:sp>
        <p:nvSpPr>
          <p:cNvPr id="4" name="Slide Number Placeholder 3">
            <a:extLst>
              <a:ext uri="{FF2B5EF4-FFF2-40B4-BE49-F238E27FC236}">
                <a16:creationId xmlns="" xmlns:a16="http://schemas.microsoft.com/office/drawing/2014/main" id="{15BB16B6-B3D6-5F24-B9E6-9ED666D6432F}"/>
              </a:ext>
            </a:extLst>
          </p:cNvPr>
          <p:cNvSpPr>
            <a:spLocks noGrp="1"/>
          </p:cNvSpPr>
          <p:nvPr>
            <p:ph type="sldNum" sz="quarter" idx="12"/>
          </p:nvPr>
        </p:nvSpPr>
        <p:spPr/>
        <p:txBody>
          <a:bodyPr/>
          <a:lstStyle/>
          <a:p>
            <a:fld id="{BDCDBBEF-AA6C-4BA6-85B2-A17D7F280E38}" type="slidenum">
              <a:rPr lang="en-US" smtClean="0"/>
              <a:pPr/>
              <a:t>6</a:t>
            </a:fld>
            <a:endParaRPr lang="en-US"/>
          </a:p>
        </p:txBody>
      </p:sp>
    </p:spTree>
    <p:extLst>
      <p:ext uri="{BB962C8B-B14F-4D97-AF65-F5344CB8AC3E}">
        <p14:creationId xmlns:p14="http://schemas.microsoft.com/office/powerpoint/2010/main" val="38478559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Objectives</a:t>
            </a:r>
          </a:p>
        </p:txBody>
      </p:sp>
      <p:sp>
        <p:nvSpPr>
          <p:cNvPr id="3" name="Content Placeholder 2"/>
          <p:cNvSpPr>
            <a:spLocks noGrp="1"/>
          </p:cNvSpPr>
          <p:nvPr>
            <p:ph idx="1"/>
          </p:nvPr>
        </p:nvSpPr>
        <p:spPr/>
        <p:txBody>
          <a:bodyPr>
            <a:normAutofit fontScale="92500" lnSpcReduction="10000"/>
          </a:bodyPr>
          <a:lstStyle/>
          <a:p>
            <a:r>
              <a:rPr lang="en-US" dirty="0"/>
              <a:t>Develop and implement advanced algorithms to enhance the accuracy of insurance claim fraud detection.</a:t>
            </a:r>
          </a:p>
          <a:p>
            <a:r>
              <a:rPr lang="en-US" dirty="0"/>
              <a:t>Create a scalable data analytics framework to efficiently process and analyze vast amounts of insurance data in real-time.</a:t>
            </a:r>
          </a:p>
          <a:p>
            <a:r>
              <a:rPr lang="en-US" dirty="0"/>
              <a:t>Identify and prioritize key fraud indicators through comprehensive data profiling and analysis.</a:t>
            </a:r>
          </a:p>
          <a:p>
            <a:r>
              <a:rPr lang="en-US" dirty="0"/>
              <a:t>Improve the overall efficiency of fraud detection processes, reducing false positives and minimizing resource-intensive manual reviews.</a:t>
            </a:r>
          </a:p>
          <a:p>
            <a:r>
              <a:rPr lang="en-US" dirty="0"/>
              <a:t>Establish a dynamic system that can adapt to emerging fraud tactics, ensuring ongoing effectiveness in identifying and preventing fraudulent insurance claims.</a:t>
            </a:r>
          </a:p>
          <a:p>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7</a:t>
            </a:fld>
            <a:endParaRPr lang="en-US"/>
          </a:p>
        </p:txBody>
      </p:sp>
    </p:spTree>
    <p:extLst>
      <p:ext uri="{BB962C8B-B14F-4D97-AF65-F5344CB8AC3E}">
        <p14:creationId xmlns:p14="http://schemas.microsoft.com/office/powerpoint/2010/main" val="4749653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Methodology used</a:t>
            </a:r>
          </a:p>
        </p:txBody>
      </p:sp>
      <p:sp>
        <p:nvSpPr>
          <p:cNvPr id="4" name="Slide Number Placeholder 3"/>
          <p:cNvSpPr>
            <a:spLocks noGrp="1"/>
          </p:cNvSpPr>
          <p:nvPr>
            <p:ph type="sldNum" sz="quarter" idx="12"/>
          </p:nvPr>
        </p:nvSpPr>
        <p:spPr/>
        <p:txBody>
          <a:bodyPr/>
          <a:lstStyle/>
          <a:p>
            <a:fld id="{BDCDBBEF-AA6C-4BA6-85B2-A17D7F280E38}" type="slidenum">
              <a:rPr lang="en-US" smtClean="0"/>
              <a:pPr/>
              <a:t>8</a:t>
            </a:fld>
            <a:endParaRPr lang="en-US"/>
          </a:p>
        </p:txBody>
      </p:sp>
      <p:sp>
        <p:nvSpPr>
          <p:cNvPr id="3" name="Content Placeholder 2"/>
          <p:cNvSpPr>
            <a:spLocks noGrp="1"/>
          </p:cNvSpPr>
          <p:nvPr>
            <p:ph idx="1"/>
          </p:nvPr>
        </p:nvSpPr>
        <p:spPr/>
        <p:txBody>
          <a:bodyPr>
            <a:normAutofit lnSpcReduction="10000"/>
          </a:bodyPr>
          <a:lstStyle/>
          <a:p>
            <a:r>
              <a:rPr lang="en-US" dirty="0"/>
              <a:t>The methodology for enhancing insurance claim fraud detection through advanced data analytics involves a systematic approach. Initially, diverse datasets containing historical insurance claims, encompassing both legitimate and fraudulent cases, are collected and subjected to rigorous preprocessing to address issues like missing values and outliers. Subsequently, feature engineering is employed to identify and create relevant features that can augment the discriminatory power of the model. The selection and implementation of machine learning algorithms, such as ensemble methods or neural networks, are tailored to the dataset's characteristics and fine-tuned for optimal fraud detection </a:t>
            </a:r>
            <a:r>
              <a:rPr lang="en-US" dirty="0" smtClean="0"/>
              <a:t>performance</a:t>
            </a:r>
            <a:endParaRPr lang="en-IN" dirty="0"/>
          </a:p>
        </p:txBody>
      </p:sp>
    </p:spTree>
    <p:extLst>
      <p:ext uri="{BB962C8B-B14F-4D97-AF65-F5344CB8AC3E}">
        <p14:creationId xmlns:p14="http://schemas.microsoft.com/office/powerpoint/2010/main" val="22852401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2178B31-68D7-84D0-D6C4-3902C3E02506}"/>
              </a:ext>
            </a:extLst>
          </p:cNvPr>
          <p:cNvSpPr>
            <a:spLocks noGrp="1"/>
          </p:cNvSpPr>
          <p:nvPr>
            <p:ph type="title"/>
          </p:nvPr>
        </p:nvSpPr>
        <p:spPr/>
        <p:txBody>
          <a:bodyPr/>
          <a:lstStyle/>
          <a:p>
            <a:r>
              <a:rPr lang="en-US" b="1" dirty="0"/>
              <a:t>Methodology Used</a:t>
            </a:r>
          </a:p>
        </p:txBody>
      </p:sp>
      <p:sp>
        <p:nvSpPr>
          <p:cNvPr id="4" name="Slide Number Placeholder 3">
            <a:extLst>
              <a:ext uri="{FF2B5EF4-FFF2-40B4-BE49-F238E27FC236}">
                <a16:creationId xmlns="" xmlns:a16="http://schemas.microsoft.com/office/drawing/2014/main" id="{DF6376B6-E63B-A051-3D4B-7706D2530025}"/>
              </a:ext>
            </a:extLst>
          </p:cNvPr>
          <p:cNvSpPr>
            <a:spLocks noGrp="1"/>
          </p:cNvSpPr>
          <p:nvPr>
            <p:ph type="sldNum" sz="quarter" idx="12"/>
          </p:nvPr>
        </p:nvSpPr>
        <p:spPr/>
        <p:txBody>
          <a:bodyPr/>
          <a:lstStyle/>
          <a:p>
            <a:fld id="{BDCDBBEF-AA6C-4BA6-85B2-A17D7F280E38}" type="slidenum">
              <a:rPr lang="en-US" smtClean="0"/>
              <a:pPr/>
              <a:t>9</a:t>
            </a:fld>
            <a:endParaRPr lang="en-US"/>
          </a:p>
        </p:txBody>
      </p:sp>
      <p:sp>
        <p:nvSpPr>
          <p:cNvPr id="3" name="TextBox 2"/>
          <p:cNvSpPr txBox="1"/>
          <p:nvPr/>
        </p:nvSpPr>
        <p:spPr>
          <a:xfrm>
            <a:off x="449705" y="2263515"/>
            <a:ext cx="10904095" cy="3662541"/>
          </a:xfrm>
          <a:prstGeom prst="rect">
            <a:avLst/>
          </a:prstGeom>
          <a:noFill/>
        </p:spPr>
        <p:txBody>
          <a:bodyPr wrap="square" rtlCol="0">
            <a:spAutoFit/>
          </a:bodyPr>
          <a:lstStyle/>
          <a:p>
            <a:r>
              <a:rPr lang="en-US" sz="2800" dirty="0" smtClean="0"/>
              <a:t>Real-time </a:t>
            </a:r>
            <a:r>
              <a:rPr lang="en-US" sz="2800" dirty="0"/>
              <a:t>processing and analysis frameworks are developed to swiftly analyze incoming insurance claims data. The model's efficacy is evaluated and validated using metrics like precision, recall, and F1 score, with continuous monitoring and adaptation mechanisms ensuring its sustained effectiveness in detecting evolving fraud tactics. Finally, the trained model is deployed into the insurance claim processing system, seamlessly integrated to minimize disruption to operational workflows.</a:t>
            </a:r>
            <a:endParaRPr lang="en-IN" sz="2800" dirty="0"/>
          </a:p>
          <a:p>
            <a:endParaRPr lang="en-US" dirty="0"/>
          </a:p>
          <a:p>
            <a:endParaRPr lang="en-IN" dirty="0"/>
          </a:p>
        </p:txBody>
      </p:sp>
    </p:spTree>
    <p:extLst>
      <p:ext uri="{BB962C8B-B14F-4D97-AF65-F5344CB8AC3E}">
        <p14:creationId xmlns:p14="http://schemas.microsoft.com/office/powerpoint/2010/main" val="1978969529"/>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Contents Slide Master">
  <a:themeElements>
    <a:clrScheme name="ALLPPT-COLOR-A33">
      <a:dk1>
        <a:sysClr val="windowText" lastClr="000000"/>
      </a:dk1>
      <a:lt1>
        <a:sysClr val="window" lastClr="FFFFFF"/>
      </a:lt1>
      <a:dk2>
        <a:srgbClr val="1F497D"/>
      </a:dk2>
      <a:lt2>
        <a:srgbClr val="EEECE1"/>
      </a:lt2>
      <a:accent1>
        <a:srgbClr val="EF4A4A"/>
      </a:accent1>
      <a:accent2>
        <a:srgbClr val="262626"/>
      </a:accent2>
      <a:accent3>
        <a:srgbClr val="EF4A4A"/>
      </a:accent3>
      <a:accent4>
        <a:srgbClr val="262626"/>
      </a:accent4>
      <a:accent5>
        <a:srgbClr val="EF4A4A"/>
      </a:accent5>
      <a:accent6>
        <a:srgbClr val="262626"/>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smaple</Template>
  <TotalTime>6266</TotalTime>
  <Words>1235</Words>
  <Application>Microsoft Office PowerPoint</Application>
  <PresentationFormat>Widescreen</PresentationFormat>
  <Paragraphs>91</Paragraphs>
  <Slides>14</Slides>
  <Notes>0</Notes>
  <HiddenSlides>0</HiddenSlides>
  <MMClips>0</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14</vt:i4>
      </vt:variant>
    </vt:vector>
  </HeadingPairs>
  <TitlesOfParts>
    <vt:vector size="24" baseType="lpstr">
      <vt:lpstr>Arial Unicode MS</vt:lpstr>
      <vt:lpstr>Arial</vt:lpstr>
      <vt:lpstr>Calibri</vt:lpstr>
      <vt:lpstr>Calibri Light</vt:lpstr>
      <vt:lpstr>Casper</vt:lpstr>
      <vt:lpstr>Karla</vt:lpstr>
      <vt:lpstr>Times New Roman</vt:lpstr>
      <vt:lpstr>1_Office Theme</vt:lpstr>
      <vt:lpstr>2_Office Theme</vt:lpstr>
      <vt:lpstr>Contents Slide Master</vt:lpstr>
      <vt:lpstr>PowerPoint Presentation</vt:lpstr>
      <vt:lpstr>Outline</vt:lpstr>
      <vt:lpstr>Introduction to Project</vt:lpstr>
      <vt:lpstr>Introduction cont.</vt:lpstr>
      <vt:lpstr>Problem Formulation</vt:lpstr>
      <vt:lpstr>Problem Formulation</vt:lpstr>
      <vt:lpstr>Objectives</vt:lpstr>
      <vt:lpstr>Methodology used</vt:lpstr>
      <vt:lpstr>Methodology Used</vt:lpstr>
      <vt:lpstr>Results and Outputs</vt:lpstr>
      <vt:lpstr>Conclusion</vt:lpstr>
      <vt:lpstr>Future Scope</vt:lpstr>
      <vt:lpstr>References</vt:lpstr>
      <vt:lpstr>References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Branding</dc:creator>
  <cp:lastModifiedBy>Manav</cp:lastModifiedBy>
  <cp:revision>505</cp:revision>
  <dcterms:created xsi:type="dcterms:W3CDTF">2019-01-09T10:33:58Z</dcterms:created>
  <dcterms:modified xsi:type="dcterms:W3CDTF">2024-02-02T17:10:01Z</dcterms:modified>
</cp:coreProperties>
</file>