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74" r:id="rId21"/>
    <p:sldId id="275" r:id="rId22"/>
    <p:sldId id="276" r:id="rId23"/>
    <p:sldId id="283" r:id="rId24"/>
    <p:sldId id="277" r:id="rId25"/>
    <p:sldId id="279" r:id="rId26"/>
    <p:sldId id="278"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0.17236</cdr:x>
      <cdr:y>0</cdr:y>
    </cdr:from>
    <cdr:to>
      <cdr:x>1</cdr:x>
      <cdr:y>0.87844</cdr:y>
    </cdr:to>
    <cdr:pic>
      <cdr:nvPicPr>
        <cdr:cNvPr id="2" name="chart">
          <a:extLst xmlns:a="http://schemas.openxmlformats.org/drawingml/2006/main">
            <a:ext uri="{FF2B5EF4-FFF2-40B4-BE49-F238E27FC236}">
              <a16:creationId xmlns:a16="http://schemas.microsoft.com/office/drawing/2014/main" id="{3824895C-96EF-441D-97E5-B7175697B88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081537" y="-713565"/>
          <a:ext cx="5193336" cy="337365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8AF73-00E4-459C-BE0C-E29853BF3F88}" type="datetimeFigureOut">
              <a:rPr lang="en-IN" smtClean="0"/>
              <a:t>26-04-2022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E1F1B-75CA-43BE-9A0A-3625D58F9E6C}" type="slidenum">
              <a:rPr lang="en-IN" smtClean="0"/>
              <a:t>‹#›</a:t>
            </a:fld>
            <a:endParaRPr lang="en-IN"/>
          </a:p>
        </p:txBody>
      </p:sp>
    </p:spTree>
    <p:extLst>
      <p:ext uri="{BB962C8B-B14F-4D97-AF65-F5344CB8AC3E}">
        <p14:creationId xmlns:p14="http://schemas.microsoft.com/office/powerpoint/2010/main" val="232678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EE1F1B-75CA-43BE-9A0A-3625D58F9E6C}" type="slidenum">
              <a:rPr lang="en-IN" smtClean="0"/>
              <a:t>2</a:t>
            </a:fld>
            <a:endParaRPr lang="en-IN"/>
          </a:p>
        </p:txBody>
      </p:sp>
    </p:spTree>
    <p:extLst>
      <p:ext uri="{BB962C8B-B14F-4D97-AF65-F5344CB8AC3E}">
        <p14:creationId xmlns:p14="http://schemas.microsoft.com/office/powerpoint/2010/main" val="52943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87AF55-E4CD-4761-98EF-B5EBDBD95AC5}"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379881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87AF55-E4CD-4761-98EF-B5EBDBD95AC5}"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199845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87AF55-E4CD-4761-98EF-B5EBDBD95AC5}"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66498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87AF55-E4CD-4761-98EF-B5EBDBD95AC5}"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40441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7AF55-E4CD-4761-98EF-B5EBDBD95AC5}"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28711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87AF55-E4CD-4761-98EF-B5EBDBD95AC5}"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260136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87AF55-E4CD-4761-98EF-B5EBDBD95AC5}" type="datetimeFigureOut">
              <a:rPr lang="en-IN" smtClean="0"/>
              <a:t>26-04-2022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153363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87AF55-E4CD-4761-98EF-B5EBDBD95AC5}" type="datetimeFigureOut">
              <a:rPr lang="en-IN" smtClean="0"/>
              <a:t>26-04-2022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15835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7AF55-E4CD-4761-98EF-B5EBDBD95AC5}" type="datetimeFigureOut">
              <a:rPr lang="en-IN" smtClean="0"/>
              <a:t>26-04-2022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11018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87AF55-E4CD-4761-98EF-B5EBDBD95AC5}"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215918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87AF55-E4CD-4761-98EF-B5EBDBD95AC5}"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54845A-CB51-441D-9DB7-A46744E5E611}" type="slidenum">
              <a:rPr lang="en-IN" smtClean="0"/>
              <a:t>‹#›</a:t>
            </a:fld>
            <a:endParaRPr lang="en-IN"/>
          </a:p>
        </p:txBody>
      </p:sp>
    </p:spTree>
    <p:extLst>
      <p:ext uri="{BB962C8B-B14F-4D97-AF65-F5344CB8AC3E}">
        <p14:creationId xmlns:p14="http://schemas.microsoft.com/office/powerpoint/2010/main" val="119200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7AF55-E4CD-4761-98EF-B5EBDBD95AC5}" type="datetimeFigureOut">
              <a:rPr lang="en-IN" smtClean="0"/>
              <a:t>26-04-2022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845A-CB51-441D-9DB7-A46744E5E611}" type="slidenum">
              <a:rPr lang="en-IN" smtClean="0"/>
              <a:t>‹#›</a:t>
            </a:fld>
            <a:endParaRPr lang="en-IN"/>
          </a:p>
        </p:txBody>
      </p:sp>
    </p:spTree>
    <p:extLst>
      <p:ext uri="{BB962C8B-B14F-4D97-AF65-F5344CB8AC3E}">
        <p14:creationId xmlns:p14="http://schemas.microsoft.com/office/powerpoint/2010/main" val="16959798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nKq4e94GeTY" TargetMode="External"/><Relationship Id="rId2" Type="http://schemas.openxmlformats.org/officeDocument/2006/relationships/hyperlink" Target="https://www.youtube.com/watch?v=p7XkZleu9a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788"/>
            <a:ext cx="12015989" cy="6735651"/>
          </a:xfrm>
          <a:prstGeom prst="rect">
            <a:avLst/>
          </a:prstGeom>
        </p:spPr>
      </p:pic>
      <p:sp>
        <p:nvSpPr>
          <p:cNvPr id="2" name="Title 1"/>
          <p:cNvSpPr>
            <a:spLocks noGrp="1"/>
          </p:cNvSpPr>
          <p:nvPr>
            <p:ph type="ctrTitle"/>
          </p:nvPr>
        </p:nvSpPr>
        <p:spPr/>
        <p:txBody>
          <a:bodyPr>
            <a:normAutofit/>
          </a:bodyPr>
          <a:lstStyle/>
          <a:p>
            <a:r>
              <a:rPr lang="en-US" sz="9600" b="1" dirty="0">
                <a:solidFill>
                  <a:srgbClr val="FFFF00"/>
                </a:solidFill>
              </a:rPr>
              <a:t>NOISE POLLUTION </a:t>
            </a:r>
            <a:endParaRPr lang="en-IN" sz="9600" b="1" dirty="0">
              <a:solidFill>
                <a:srgbClr val="FFFF00"/>
              </a:solidFill>
            </a:endParaRPr>
          </a:p>
        </p:txBody>
      </p:sp>
      <p:sp>
        <p:nvSpPr>
          <p:cNvPr id="3" name="Subtitle 2"/>
          <p:cNvSpPr>
            <a:spLocks noGrp="1"/>
          </p:cNvSpPr>
          <p:nvPr>
            <p:ph type="subTitle" idx="1"/>
          </p:nvPr>
        </p:nvSpPr>
        <p:spPr/>
        <p:txBody>
          <a:bodyPr>
            <a:normAutofit/>
          </a:bodyPr>
          <a:lstStyle/>
          <a:p>
            <a:r>
              <a:rPr lang="en-US" sz="4800" dirty="0">
                <a:solidFill>
                  <a:srgbClr val="FFFF00"/>
                </a:solidFill>
              </a:rPr>
              <a:t>Sources , Causes, Effects and Remedial measures</a:t>
            </a:r>
            <a:endParaRPr lang="en-IN" sz="4800" dirty="0">
              <a:solidFill>
                <a:srgbClr val="FFFF00"/>
              </a:solidFill>
            </a:endParaRPr>
          </a:p>
        </p:txBody>
      </p:sp>
      <p:sp>
        <p:nvSpPr>
          <p:cNvPr id="5" name="TextBox 4"/>
          <p:cNvSpPr txBox="1"/>
          <p:nvPr/>
        </p:nvSpPr>
        <p:spPr>
          <a:xfrm>
            <a:off x="6221506" y="5275729"/>
            <a:ext cx="4897254" cy="132343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r"/>
            <a:r>
              <a:rPr lang="en-US" sz="2000" dirty="0">
                <a:solidFill>
                  <a:schemeClr val="bg1"/>
                </a:solidFill>
              </a:rPr>
              <a:t>Presented by:  </a:t>
            </a:r>
          </a:p>
          <a:p>
            <a:pPr algn="r"/>
            <a:r>
              <a:rPr lang="en-US" sz="2000" dirty="0">
                <a:solidFill>
                  <a:schemeClr val="bg1"/>
                </a:solidFill>
              </a:rPr>
              <a:t>Shubham Panchal ( 10167 )</a:t>
            </a:r>
          </a:p>
          <a:p>
            <a:pPr algn="r"/>
            <a:r>
              <a:rPr lang="en-US" sz="2000" dirty="0">
                <a:solidFill>
                  <a:schemeClr val="bg1"/>
                </a:solidFill>
              </a:rPr>
              <a:t>                          Vishal Patil ( 10168 )</a:t>
            </a:r>
          </a:p>
          <a:p>
            <a:pPr algn="r"/>
            <a:r>
              <a:rPr lang="en-US" sz="2000" dirty="0">
                <a:solidFill>
                  <a:schemeClr val="bg1"/>
                </a:solidFill>
              </a:rPr>
              <a:t>                         Kaustubh </a:t>
            </a:r>
            <a:r>
              <a:rPr lang="en-US" sz="2000" dirty="0" err="1">
                <a:solidFill>
                  <a:schemeClr val="bg1"/>
                </a:solidFill>
              </a:rPr>
              <a:t>Netke</a:t>
            </a:r>
            <a:r>
              <a:rPr lang="en-US" sz="2000" dirty="0">
                <a:solidFill>
                  <a:schemeClr val="bg1"/>
                </a:solidFill>
              </a:rPr>
              <a:t>  ( 10169 )</a:t>
            </a:r>
            <a:endParaRPr lang="en-IN" sz="3200" dirty="0">
              <a:solidFill>
                <a:schemeClr val="bg1"/>
              </a:solidFill>
            </a:endParaRPr>
          </a:p>
        </p:txBody>
      </p:sp>
    </p:spTree>
    <p:extLst>
      <p:ext uri="{BB962C8B-B14F-4D97-AF65-F5344CB8AC3E}">
        <p14:creationId xmlns:p14="http://schemas.microsoft.com/office/powerpoint/2010/main" val="269104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78839" y="0"/>
            <a:ext cx="3743846" cy="6928834"/>
          </a:xfrm>
          <a:prstGeom prst="rect">
            <a:avLst/>
          </a:prstGeom>
        </p:spPr>
      </p:pic>
      <p:sp>
        <p:nvSpPr>
          <p:cNvPr id="5" name="TextBox 4"/>
          <p:cNvSpPr txBox="1"/>
          <p:nvPr/>
        </p:nvSpPr>
        <p:spPr>
          <a:xfrm>
            <a:off x="1705440" y="295709"/>
            <a:ext cx="5280338" cy="523220"/>
          </a:xfrm>
          <a:prstGeom prst="rect">
            <a:avLst/>
          </a:prstGeom>
          <a:noFill/>
        </p:spPr>
        <p:txBody>
          <a:bodyPr wrap="square" rtlCol="0">
            <a:spAutoFit/>
          </a:bodyPr>
          <a:lstStyle/>
          <a:p>
            <a:r>
              <a:rPr lang="en-US" sz="2800" b="1" dirty="0">
                <a:solidFill>
                  <a:srgbClr val="FF0000"/>
                </a:solidFill>
              </a:rPr>
              <a:t>Effects of noise pollution </a:t>
            </a:r>
            <a:endParaRPr lang="en-IN" sz="2800" b="1" dirty="0">
              <a:solidFill>
                <a:srgbClr val="FF0000"/>
              </a:solidFill>
            </a:endParaRPr>
          </a:p>
        </p:txBody>
      </p:sp>
      <p:sp>
        <p:nvSpPr>
          <p:cNvPr id="6" name="TextBox 5"/>
          <p:cNvSpPr txBox="1"/>
          <p:nvPr/>
        </p:nvSpPr>
        <p:spPr>
          <a:xfrm>
            <a:off x="257577" y="953036"/>
            <a:ext cx="7057622" cy="3539430"/>
          </a:xfrm>
          <a:prstGeom prst="rect">
            <a:avLst/>
          </a:prstGeom>
          <a:noFill/>
        </p:spPr>
        <p:txBody>
          <a:bodyPr wrap="square" rtlCol="0">
            <a:spAutoFit/>
          </a:bodyPr>
          <a:lstStyle/>
          <a:p>
            <a:pPr algn="just"/>
            <a:r>
              <a:rPr lang="en-US" sz="2800" dirty="0"/>
              <a:t> Noise has always been with the human civilization but it was never so obvious, so intense, so varied &amp; so pervasive as it is seen in the last of this century. Noise pollution makes men more irritable. The effect of noise pollution is multifaceted &amp; inter related. The effects of Noise Pollution on Human Being, Animal and property are as follows:</a:t>
            </a:r>
            <a:endParaRPr lang="en-IN" sz="2800" dirty="0"/>
          </a:p>
        </p:txBody>
      </p:sp>
      <p:sp>
        <p:nvSpPr>
          <p:cNvPr id="7" name="Rectangle 6"/>
          <p:cNvSpPr/>
          <p:nvPr/>
        </p:nvSpPr>
        <p:spPr>
          <a:xfrm>
            <a:off x="472225" y="4492466"/>
            <a:ext cx="7074794" cy="2246769"/>
          </a:xfrm>
          <a:prstGeom prst="rect">
            <a:avLst/>
          </a:prstGeom>
        </p:spPr>
        <p:txBody>
          <a:bodyPr wrap="square">
            <a:spAutoFit/>
          </a:bodyPr>
          <a:lstStyle/>
          <a:p>
            <a:r>
              <a:rPr lang="en-US" sz="2800" dirty="0">
                <a:solidFill>
                  <a:srgbClr val="FF0000"/>
                </a:solidFill>
              </a:rPr>
              <a:t>1) It decreases the efficiency of a man:- </a:t>
            </a:r>
            <a:r>
              <a:rPr lang="en-US" sz="2800" dirty="0"/>
              <a:t>Regarding the impact of noise on human efficiency there are number of experiments which print out the fact that human efficiency increases with noise reduction</a:t>
            </a:r>
            <a:endParaRPr lang="en-IN" sz="2800" dirty="0"/>
          </a:p>
        </p:txBody>
      </p:sp>
    </p:spTree>
    <p:extLst>
      <p:ext uri="{BB962C8B-B14F-4D97-AF65-F5344CB8AC3E}">
        <p14:creationId xmlns:p14="http://schemas.microsoft.com/office/powerpoint/2010/main" val="427662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96" y="159741"/>
            <a:ext cx="7190704" cy="1815882"/>
          </a:xfrm>
          <a:prstGeom prst="rect">
            <a:avLst/>
          </a:prstGeom>
        </p:spPr>
        <p:txBody>
          <a:bodyPr wrap="square">
            <a:spAutoFit/>
          </a:bodyPr>
          <a:lstStyle/>
          <a:p>
            <a:r>
              <a:rPr lang="en-US" sz="2800" dirty="0"/>
              <a:t> A study by Sinha &amp; Sinha in India suggested that reducing industrial booths could improve the quality of their work. Thus human efficiency is related with noise.</a:t>
            </a:r>
            <a:endParaRPr lang="en-IN" sz="2800" dirty="0"/>
          </a:p>
        </p:txBody>
      </p:sp>
      <p:sp>
        <p:nvSpPr>
          <p:cNvPr id="5" name="Rectangle 4"/>
          <p:cNvSpPr/>
          <p:nvPr/>
        </p:nvSpPr>
        <p:spPr>
          <a:xfrm>
            <a:off x="253283" y="2094533"/>
            <a:ext cx="7911921" cy="4401205"/>
          </a:xfrm>
          <a:prstGeom prst="rect">
            <a:avLst/>
          </a:prstGeom>
        </p:spPr>
        <p:txBody>
          <a:bodyPr wrap="square">
            <a:spAutoFit/>
          </a:bodyPr>
          <a:lstStyle/>
          <a:p>
            <a:r>
              <a:rPr lang="en-US" sz="2800" dirty="0">
                <a:solidFill>
                  <a:srgbClr val="FF0000"/>
                </a:solidFill>
              </a:rPr>
              <a:t>2) Lack of concentration:-</a:t>
            </a:r>
            <a:r>
              <a:rPr lang="en-US" sz="2800" dirty="0"/>
              <a:t> For better quality of work there should be concentration , Noise causes lack of concentration. In big cities , mostly all the offices are on main road. The noise of traffic or the loud speakers of different types of horns divert the attention of the people working in offices.</a:t>
            </a:r>
          </a:p>
          <a:p>
            <a:r>
              <a:rPr lang="en-US" sz="2800" dirty="0">
                <a:solidFill>
                  <a:srgbClr val="FF0000"/>
                </a:solidFill>
              </a:rPr>
              <a:t>3) Fatigue:</a:t>
            </a:r>
            <a:r>
              <a:rPr lang="en-US" sz="2800" dirty="0"/>
              <a:t>- Because of Noise Pollution, people cannot concentrate on their work. Thus they have to give their more time for completing the work and they feel tiring</a:t>
            </a:r>
            <a:r>
              <a:rPr lang="en-US" dirty="0"/>
              <a:t>.</a:t>
            </a:r>
            <a:endParaRPr lang="en-IN" dirty="0"/>
          </a:p>
        </p:txBody>
      </p:sp>
      <p:pic>
        <p:nvPicPr>
          <p:cNvPr id="8" name="Picture 7"/>
          <p:cNvPicPr>
            <a:picLocks noChangeAspect="1"/>
          </p:cNvPicPr>
          <p:nvPr/>
        </p:nvPicPr>
        <p:blipFill>
          <a:blip r:embed="rId2"/>
          <a:stretch>
            <a:fillRect/>
          </a:stretch>
        </p:blipFill>
        <p:spPr>
          <a:xfrm>
            <a:off x="8340922" y="1489053"/>
            <a:ext cx="3709411" cy="2683703"/>
          </a:xfrm>
          <a:prstGeom prst="rect">
            <a:avLst/>
          </a:prstGeom>
        </p:spPr>
      </p:pic>
    </p:spTree>
    <p:extLst>
      <p:ext uri="{BB962C8B-B14F-4D97-AF65-F5344CB8AC3E}">
        <p14:creationId xmlns:p14="http://schemas.microsoft.com/office/powerpoint/2010/main" val="83872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28391" y="351415"/>
            <a:ext cx="6318713" cy="3549400"/>
          </a:xfrm>
          <a:prstGeom prst="rect">
            <a:avLst/>
          </a:prstGeom>
        </p:spPr>
      </p:pic>
      <p:pic>
        <p:nvPicPr>
          <p:cNvPr id="7" name="Picture 6"/>
          <p:cNvPicPr>
            <a:picLocks noChangeAspect="1"/>
          </p:cNvPicPr>
          <p:nvPr/>
        </p:nvPicPr>
        <p:blipFill>
          <a:blip r:embed="rId3"/>
          <a:stretch>
            <a:fillRect/>
          </a:stretch>
        </p:blipFill>
        <p:spPr>
          <a:xfrm>
            <a:off x="0" y="1087718"/>
            <a:ext cx="5393635" cy="4240797"/>
          </a:xfrm>
          <a:prstGeom prst="rect">
            <a:avLst/>
          </a:prstGeom>
        </p:spPr>
      </p:pic>
      <p:sp>
        <p:nvSpPr>
          <p:cNvPr id="8" name="TextBox 7"/>
          <p:cNvSpPr txBox="1"/>
          <p:nvPr/>
        </p:nvSpPr>
        <p:spPr>
          <a:xfrm>
            <a:off x="556591" y="5328515"/>
            <a:ext cx="4837044" cy="400110"/>
          </a:xfrm>
          <a:prstGeom prst="rect">
            <a:avLst/>
          </a:prstGeom>
          <a:noFill/>
        </p:spPr>
        <p:txBody>
          <a:bodyPr wrap="square" rtlCol="0">
            <a:spAutoFit/>
          </a:bodyPr>
          <a:lstStyle/>
          <a:p>
            <a:r>
              <a:rPr lang="en-US" sz="2000" b="1" dirty="0">
                <a:solidFill>
                  <a:srgbClr val="FF0000"/>
                </a:solidFill>
              </a:rPr>
              <a:t>WHO pyramid of effects of noise pollution </a:t>
            </a:r>
            <a:endParaRPr lang="en-IN" sz="2000" b="1" dirty="0">
              <a:solidFill>
                <a:srgbClr val="FF0000"/>
              </a:solidFill>
            </a:endParaRPr>
          </a:p>
        </p:txBody>
      </p:sp>
      <p:sp>
        <p:nvSpPr>
          <p:cNvPr id="9" name="TextBox 8"/>
          <p:cNvSpPr txBox="1"/>
          <p:nvPr/>
        </p:nvSpPr>
        <p:spPr>
          <a:xfrm>
            <a:off x="6533322" y="3976404"/>
            <a:ext cx="5658678" cy="400110"/>
          </a:xfrm>
          <a:prstGeom prst="rect">
            <a:avLst/>
          </a:prstGeom>
          <a:noFill/>
        </p:spPr>
        <p:txBody>
          <a:bodyPr wrap="square" rtlCol="0">
            <a:spAutoFit/>
          </a:bodyPr>
          <a:lstStyle/>
          <a:p>
            <a:r>
              <a:rPr lang="en-US" sz="2000" b="1" dirty="0">
                <a:solidFill>
                  <a:srgbClr val="00B0F0"/>
                </a:solidFill>
              </a:rPr>
              <a:t>Effects of Noise Pollution on humans</a:t>
            </a:r>
            <a:endParaRPr lang="en-IN" sz="2000" b="1" dirty="0">
              <a:solidFill>
                <a:srgbClr val="00B0F0"/>
              </a:solidFill>
            </a:endParaRPr>
          </a:p>
        </p:txBody>
      </p:sp>
      <p:pic>
        <p:nvPicPr>
          <p:cNvPr id="6" name="Picture 5">
            <a:extLst>
              <a:ext uri="{FF2B5EF4-FFF2-40B4-BE49-F238E27FC236}">
                <a16:creationId xmlns:a16="http://schemas.microsoft.com/office/drawing/2014/main" id="{581E3F6C-CB8D-4C3E-BCAF-7C2D3B2C993E}"/>
              </a:ext>
            </a:extLst>
          </p:cNvPr>
          <p:cNvPicPr>
            <a:picLocks noChangeAspect="1"/>
          </p:cNvPicPr>
          <p:nvPr/>
        </p:nvPicPr>
        <p:blipFill>
          <a:blip r:embed="rId4"/>
          <a:stretch>
            <a:fillRect/>
          </a:stretch>
        </p:blipFill>
        <p:spPr>
          <a:xfrm>
            <a:off x="5393635" y="4729859"/>
            <a:ext cx="6324639" cy="1866498"/>
          </a:xfrm>
          <a:prstGeom prst="rect">
            <a:avLst/>
          </a:prstGeom>
        </p:spPr>
      </p:pic>
    </p:spTree>
    <p:extLst>
      <p:ext uri="{BB962C8B-B14F-4D97-AF65-F5344CB8AC3E}">
        <p14:creationId xmlns:p14="http://schemas.microsoft.com/office/powerpoint/2010/main" val="209517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744" y="1252539"/>
            <a:ext cx="10516511" cy="4352921"/>
          </a:xfrm>
          <a:prstGeom prst="rect">
            <a:avLst/>
          </a:prstGeom>
        </p:spPr>
      </p:pic>
      <p:sp>
        <p:nvSpPr>
          <p:cNvPr id="5" name="Rectangle 4"/>
          <p:cNvSpPr/>
          <p:nvPr/>
        </p:nvSpPr>
        <p:spPr>
          <a:xfrm>
            <a:off x="369194" y="249480"/>
            <a:ext cx="10217240" cy="3754874"/>
          </a:xfrm>
          <a:prstGeom prst="rect">
            <a:avLst/>
          </a:prstGeom>
        </p:spPr>
        <p:txBody>
          <a:bodyPr wrap="square">
            <a:spAutoFit/>
          </a:bodyPr>
          <a:lstStyle/>
          <a:p>
            <a:r>
              <a:rPr lang="en-US" sz="2600" dirty="0">
                <a:solidFill>
                  <a:srgbClr val="FF0000"/>
                </a:solidFill>
              </a:rPr>
              <a:t>4) Abortion is caused: </a:t>
            </a:r>
            <a:r>
              <a:rPr lang="en-US" sz="2600" dirty="0"/>
              <a:t>- There should be cool and calm atmosphere during the pregnancy. Unpleasant sounds make a lady of </a:t>
            </a:r>
            <a:r>
              <a:rPr lang="en-US" sz="2600" dirty="0" err="1"/>
              <a:t>irritative</a:t>
            </a:r>
            <a:r>
              <a:rPr lang="en-US" sz="2600" dirty="0"/>
              <a:t> nature. Sudden Noise causes abortion in females.</a:t>
            </a:r>
          </a:p>
          <a:p>
            <a:endParaRPr lang="en-US" sz="2600" dirty="0"/>
          </a:p>
          <a:p>
            <a:r>
              <a:rPr lang="en-US" sz="2600" dirty="0">
                <a:solidFill>
                  <a:srgbClr val="FF0000"/>
                </a:solidFill>
              </a:rPr>
              <a:t>5) It causes Blood Pressure: - </a:t>
            </a:r>
            <a:r>
              <a:rPr lang="en-US" sz="2600" dirty="0"/>
              <a:t>Noise Pollution causes certain diseases in human. It attacks on the person’s peace of mind. The noises are recognized as major contributing factors in accelerating the already existing tensions of modern living. These tensions result in certain </a:t>
            </a:r>
            <a:r>
              <a:rPr lang="en-US" sz="2800" dirty="0"/>
              <a:t>disease like blood pressure or mental illness etc.</a:t>
            </a:r>
            <a:endParaRPr lang="en-IN" sz="2800" dirty="0"/>
          </a:p>
        </p:txBody>
      </p:sp>
      <p:sp>
        <p:nvSpPr>
          <p:cNvPr id="6" name="Rectangle 5"/>
          <p:cNvSpPr/>
          <p:nvPr/>
        </p:nvSpPr>
        <p:spPr>
          <a:xfrm>
            <a:off x="369193" y="4180344"/>
            <a:ext cx="10985061" cy="2492990"/>
          </a:xfrm>
          <a:prstGeom prst="rect">
            <a:avLst/>
          </a:prstGeom>
        </p:spPr>
        <p:txBody>
          <a:bodyPr wrap="square">
            <a:spAutoFit/>
          </a:bodyPr>
          <a:lstStyle/>
          <a:p>
            <a:pPr algn="just"/>
            <a:r>
              <a:rPr lang="en-US" sz="2600" dirty="0">
                <a:solidFill>
                  <a:srgbClr val="FF0000"/>
                </a:solidFill>
              </a:rPr>
              <a:t>6) Temporary of permanent Deafness:- </a:t>
            </a:r>
            <a:r>
              <a:rPr lang="en-US" sz="2600" dirty="0"/>
              <a:t>The effect of nose on audition is well recognized. Mechanics , locomotive drivers, telephone operators etc. All have their hearing . Impairment as a result of noise at the place of work. Physicist, physicians &amp; psychologists are of the view that continued exposure to noise level above. 80 to 100 </a:t>
            </a:r>
            <a:r>
              <a:rPr lang="en-US" sz="2600" dirty="0" err="1"/>
              <a:t>db</a:t>
            </a:r>
            <a:r>
              <a:rPr lang="en-US" sz="2600" dirty="0"/>
              <a:t> is unsafe, Loud noise causes temporary or permanent deafness</a:t>
            </a:r>
            <a:endParaRPr lang="en-IN" sz="2600" dirty="0"/>
          </a:p>
        </p:txBody>
      </p:sp>
    </p:spTree>
    <p:extLst>
      <p:ext uri="{BB962C8B-B14F-4D97-AF65-F5344CB8AC3E}">
        <p14:creationId xmlns:p14="http://schemas.microsoft.com/office/powerpoint/2010/main" val="1717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768" y="207468"/>
            <a:ext cx="10152845" cy="6001643"/>
          </a:xfrm>
          <a:prstGeom prst="rect">
            <a:avLst/>
          </a:prstGeom>
        </p:spPr>
        <p:txBody>
          <a:bodyPr wrap="square">
            <a:spAutoFit/>
          </a:bodyPr>
          <a:lstStyle/>
          <a:p>
            <a:pPr algn="just"/>
            <a:r>
              <a:rPr lang="en-US" sz="2400" dirty="0">
                <a:solidFill>
                  <a:srgbClr val="FF0000"/>
                </a:solidFill>
              </a:rPr>
              <a:t>7) EFFECT ON VEGETATION POOR QUALITY OF CROPS:- </a:t>
            </a:r>
            <a:r>
              <a:rPr lang="en-US" sz="2400" dirty="0"/>
              <a:t>Now is well known to all that plants are similar to human being. They are also as sensitive as man. There should be cool &amp; peaceful environment for their better growth. Noise pollution causes poor quality of crops in a pleasant atmosphere.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solidFill>
                  <a:srgbClr val="FF0000"/>
                </a:solidFill>
              </a:rPr>
              <a:t>8) EFFECT ON ANIMAL:- </a:t>
            </a:r>
            <a:r>
              <a:rPr lang="en-US" sz="2400" dirty="0"/>
              <a:t>Noise pollution damage the nervous system of animal. Animal looses the control of its mind. They become dangerous.</a:t>
            </a:r>
          </a:p>
          <a:p>
            <a:pPr algn="just"/>
            <a:endParaRPr lang="en-US" sz="2400" dirty="0"/>
          </a:p>
          <a:p>
            <a:pPr algn="just"/>
            <a:r>
              <a:rPr lang="en-US" sz="2400" dirty="0">
                <a:solidFill>
                  <a:srgbClr val="FF0000"/>
                </a:solidFill>
              </a:rPr>
              <a:t>9) EFFECT ON PROPERTY:- </a:t>
            </a:r>
            <a:r>
              <a:rPr lang="en-US" sz="2400" dirty="0"/>
              <a:t>Loud noise is very dangerous to buildings, bridges and monuments. It creates waves which struck the walls and put the building in danger condition. It weakens the edifice of buildings.</a:t>
            </a:r>
            <a:endParaRPr lang="en-IN" sz="2400" dirty="0"/>
          </a:p>
        </p:txBody>
      </p:sp>
      <p:pic>
        <p:nvPicPr>
          <p:cNvPr id="3" name="Picture 2">
            <a:extLst>
              <a:ext uri="{FF2B5EF4-FFF2-40B4-BE49-F238E27FC236}">
                <a16:creationId xmlns:a16="http://schemas.microsoft.com/office/drawing/2014/main" id="{4176E0EC-4920-41F7-9047-E563FA51D8E4}"/>
              </a:ext>
            </a:extLst>
          </p:cNvPr>
          <p:cNvPicPr>
            <a:picLocks noChangeAspect="1"/>
          </p:cNvPicPr>
          <p:nvPr/>
        </p:nvPicPr>
        <p:blipFill>
          <a:blip r:embed="rId2"/>
          <a:stretch>
            <a:fillRect/>
          </a:stretch>
        </p:blipFill>
        <p:spPr>
          <a:xfrm>
            <a:off x="2293549" y="2082851"/>
            <a:ext cx="5658145" cy="1346149"/>
          </a:xfrm>
          <a:prstGeom prst="rect">
            <a:avLst/>
          </a:prstGeom>
        </p:spPr>
      </p:pic>
    </p:spTree>
    <p:extLst>
      <p:ext uri="{BB962C8B-B14F-4D97-AF65-F5344CB8AC3E}">
        <p14:creationId xmlns:p14="http://schemas.microsoft.com/office/powerpoint/2010/main" val="96935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031" y="0"/>
            <a:ext cx="11178862" cy="584775"/>
          </a:xfrm>
          <a:prstGeom prst="rect">
            <a:avLst/>
          </a:prstGeom>
          <a:noFill/>
        </p:spPr>
        <p:txBody>
          <a:bodyPr wrap="square" rtlCol="0">
            <a:spAutoFit/>
          </a:bodyPr>
          <a:lstStyle/>
          <a:p>
            <a:r>
              <a:rPr lang="en-US" sz="3200" b="1" dirty="0">
                <a:solidFill>
                  <a:srgbClr val="FF0000"/>
                </a:solidFill>
              </a:rPr>
              <a:t>WHAT ARE REMEDIAL MEASURES FOR NOISE POLLUTION ?</a:t>
            </a:r>
            <a:endParaRPr lang="en-IN" sz="3200" b="1" dirty="0">
              <a:solidFill>
                <a:srgbClr val="FF0000"/>
              </a:solidFill>
            </a:endParaRPr>
          </a:p>
        </p:txBody>
      </p:sp>
      <p:sp>
        <p:nvSpPr>
          <p:cNvPr id="6" name="TextBox 5"/>
          <p:cNvSpPr txBox="1"/>
          <p:nvPr/>
        </p:nvSpPr>
        <p:spPr>
          <a:xfrm>
            <a:off x="386365" y="772733"/>
            <a:ext cx="9028091" cy="523220"/>
          </a:xfrm>
          <a:prstGeom prst="rect">
            <a:avLst/>
          </a:prstGeom>
          <a:noFill/>
        </p:spPr>
        <p:txBody>
          <a:bodyPr wrap="square" rtlCol="0">
            <a:spAutoFit/>
          </a:bodyPr>
          <a:lstStyle/>
          <a:p>
            <a:r>
              <a:rPr lang="en-US" sz="2800" dirty="0"/>
              <a:t>Got tired of lot of theory let’s go through a video!</a:t>
            </a:r>
            <a:endParaRPr lang="en-IN" sz="2800" dirty="0"/>
          </a:p>
        </p:txBody>
      </p:sp>
      <p:sp>
        <p:nvSpPr>
          <p:cNvPr id="10" name="TextBox 9"/>
          <p:cNvSpPr txBox="1"/>
          <p:nvPr/>
        </p:nvSpPr>
        <p:spPr>
          <a:xfrm>
            <a:off x="605307" y="1519707"/>
            <a:ext cx="5499279" cy="584775"/>
          </a:xfrm>
          <a:prstGeom prst="rect">
            <a:avLst/>
          </a:prstGeom>
          <a:noFill/>
        </p:spPr>
        <p:txBody>
          <a:bodyPr wrap="square" rtlCol="0">
            <a:spAutoFit/>
          </a:bodyPr>
          <a:lstStyle/>
          <a:p>
            <a:r>
              <a:rPr lang="en-US" sz="3200" dirty="0"/>
              <a:t>Click </a:t>
            </a:r>
            <a:r>
              <a:rPr lang="en-US" sz="3200" dirty="0">
                <a:hlinkClick r:id="rId2"/>
              </a:rPr>
              <a:t>here</a:t>
            </a:r>
            <a:r>
              <a:rPr lang="en-US" sz="3200" dirty="0"/>
              <a:t> </a:t>
            </a:r>
            <a:endParaRPr lang="en-IN" sz="3200" dirty="0"/>
          </a:p>
        </p:txBody>
      </p:sp>
      <p:sp>
        <p:nvSpPr>
          <p:cNvPr id="11" name="TextBox 10"/>
          <p:cNvSpPr txBox="1"/>
          <p:nvPr/>
        </p:nvSpPr>
        <p:spPr>
          <a:xfrm>
            <a:off x="386365" y="2665926"/>
            <a:ext cx="10315978" cy="954107"/>
          </a:xfrm>
          <a:prstGeom prst="rect">
            <a:avLst/>
          </a:prstGeom>
          <a:noFill/>
        </p:spPr>
        <p:txBody>
          <a:bodyPr wrap="square" rtlCol="0">
            <a:spAutoFit/>
          </a:bodyPr>
          <a:lstStyle/>
          <a:p>
            <a:r>
              <a:rPr lang="en-US" sz="2800" dirty="0"/>
              <a:t>Let’s see what engineers from across the globe doing to tackle the problem.</a:t>
            </a:r>
            <a:endParaRPr lang="en-IN" sz="2800" dirty="0"/>
          </a:p>
        </p:txBody>
      </p:sp>
      <p:sp>
        <p:nvSpPr>
          <p:cNvPr id="12" name="TextBox 11"/>
          <p:cNvSpPr txBox="1"/>
          <p:nvPr/>
        </p:nvSpPr>
        <p:spPr>
          <a:xfrm>
            <a:off x="605307" y="3966693"/>
            <a:ext cx="3631842" cy="584775"/>
          </a:xfrm>
          <a:prstGeom prst="rect">
            <a:avLst/>
          </a:prstGeom>
          <a:noFill/>
        </p:spPr>
        <p:txBody>
          <a:bodyPr wrap="square" rtlCol="0">
            <a:spAutoFit/>
          </a:bodyPr>
          <a:lstStyle/>
          <a:p>
            <a:r>
              <a:rPr lang="en-US" sz="3200" dirty="0"/>
              <a:t>Click </a:t>
            </a:r>
            <a:r>
              <a:rPr lang="en-US" sz="3200" dirty="0">
                <a:hlinkClick r:id="rId3"/>
              </a:rPr>
              <a:t>here</a:t>
            </a:r>
            <a:endParaRPr lang="en-IN" sz="3200" dirty="0"/>
          </a:p>
        </p:txBody>
      </p:sp>
    </p:spTree>
    <p:extLst>
      <p:ext uri="{BB962C8B-B14F-4D97-AF65-F5344CB8AC3E}">
        <p14:creationId xmlns:p14="http://schemas.microsoft.com/office/powerpoint/2010/main" val="164511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073" y="516975"/>
            <a:ext cx="7267977" cy="2677656"/>
          </a:xfrm>
          <a:prstGeom prst="rect">
            <a:avLst/>
          </a:prstGeom>
        </p:spPr>
        <p:txBody>
          <a:bodyPr wrap="square">
            <a:spAutoFit/>
          </a:bodyPr>
          <a:lstStyle/>
          <a:p>
            <a:r>
              <a:rPr lang="en-US" sz="2800" dirty="0">
                <a:solidFill>
                  <a:srgbClr val="FF0000"/>
                </a:solidFill>
              </a:rPr>
              <a:t>1) Turn off Appliances at Home and offices :</a:t>
            </a:r>
          </a:p>
          <a:p>
            <a:pPr algn="just"/>
            <a:r>
              <a:rPr lang="en-US" sz="2800" dirty="0"/>
              <a:t>Turn off home office appliances</a:t>
            </a:r>
          </a:p>
          <a:p>
            <a:pPr algn="just"/>
            <a:r>
              <a:rPr lang="en-US" sz="2800" dirty="0"/>
              <a:t>We can turn off home and office appliances when not in use such as TV, games, computers etc. it can create unnecessary stress on ears. We can save electricity also when we turn them off.</a:t>
            </a:r>
            <a:endParaRPr lang="en-IN" sz="2800" dirty="0"/>
          </a:p>
        </p:txBody>
      </p:sp>
      <p:sp>
        <p:nvSpPr>
          <p:cNvPr id="5" name="TextBox 4"/>
          <p:cNvSpPr txBox="1"/>
          <p:nvPr/>
        </p:nvSpPr>
        <p:spPr>
          <a:xfrm>
            <a:off x="382073" y="0"/>
            <a:ext cx="2743200" cy="584775"/>
          </a:xfrm>
          <a:prstGeom prst="rect">
            <a:avLst/>
          </a:prstGeom>
          <a:noFill/>
        </p:spPr>
        <p:txBody>
          <a:bodyPr wrap="square" rtlCol="0">
            <a:spAutoFit/>
          </a:bodyPr>
          <a:lstStyle/>
          <a:p>
            <a:r>
              <a:rPr lang="en-US" sz="3200" b="1" dirty="0">
                <a:solidFill>
                  <a:srgbClr val="FF0000"/>
                </a:solidFill>
              </a:rPr>
              <a:t>SOLUTIONS </a:t>
            </a:r>
            <a:endParaRPr lang="en-IN" sz="3200" b="1" dirty="0">
              <a:solidFill>
                <a:srgbClr val="FF0000"/>
              </a:solidFill>
            </a:endParaRPr>
          </a:p>
        </p:txBody>
      </p:sp>
      <p:pic>
        <p:nvPicPr>
          <p:cNvPr id="6" name="Picture 5"/>
          <p:cNvPicPr>
            <a:picLocks noChangeAspect="1"/>
          </p:cNvPicPr>
          <p:nvPr/>
        </p:nvPicPr>
        <p:blipFill>
          <a:blip r:embed="rId2"/>
          <a:stretch>
            <a:fillRect/>
          </a:stretch>
        </p:blipFill>
        <p:spPr>
          <a:xfrm>
            <a:off x="8245563" y="741378"/>
            <a:ext cx="3333750" cy="2228850"/>
          </a:xfrm>
          <a:prstGeom prst="rect">
            <a:avLst/>
          </a:prstGeom>
        </p:spPr>
      </p:pic>
      <p:sp>
        <p:nvSpPr>
          <p:cNvPr id="7" name="Rectangle 6"/>
          <p:cNvSpPr/>
          <p:nvPr/>
        </p:nvSpPr>
        <p:spPr>
          <a:xfrm>
            <a:off x="268307" y="3711606"/>
            <a:ext cx="9425190" cy="2246769"/>
          </a:xfrm>
          <a:prstGeom prst="rect">
            <a:avLst/>
          </a:prstGeom>
        </p:spPr>
        <p:txBody>
          <a:bodyPr wrap="square">
            <a:spAutoFit/>
          </a:bodyPr>
          <a:lstStyle/>
          <a:p>
            <a:pPr algn="just"/>
            <a:r>
              <a:rPr lang="en-US" sz="2800" dirty="0">
                <a:solidFill>
                  <a:srgbClr val="FF0000"/>
                </a:solidFill>
              </a:rPr>
              <a:t>2) Allowing higher noise levels only during certain time of the day:</a:t>
            </a:r>
          </a:p>
          <a:p>
            <a:pPr algn="just"/>
            <a:r>
              <a:rPr lang="en-US" sz="2800" dirty="0"/>
              <a:t>Using loudspeakers or any other devices which produce high levels of sound should be prohibited for a certain period in a day, like in the </a:t>
            </a:r>
            <a:r>
              <a:rPr lang="en-US" sz="2800" dirty="0" err="1"/>
              <a:t>nightime</a:t>
            </a:r>
            <a:r>
              <a:rPr lang="en-US" sz="2800" dirty="0"/>
              <a:t>.</a:t>
            </a:r>
            <a:endParaRPr lang="en-IN" sz="2800" dirty="0"/>
          </a:p>
        </p:txBody>
      </p:sp>
    </p:spTree>
    <p:extLst>
      <p:ext uri="{BB962C8B-B14F-4D97-AF65-F5344CB8AC3E}">
        <p14:creationId xmlns:p14="http://schemas.microsoft.com/office/powerpoint/2010/main" val="278511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921" y="156366"/>
            <a:ext cx="7628586" cy="2677656"/>
          </a:xfrm>
          <a:prstGeom prst="rect">
            <a:avLst/>
          </a:prstGeom>
        </p:spPr>
        <p:txBody>
          <a:bodyPr wrap="square">
            <a:spAutoFit/>
          </a:bodyPr>
          <a:lstStyle/>
          <a:p>
            <a:pPr algn="just"/>
            <a:r>
              <a:rPr lang="en-US" sz="2800" dirty="0">
                <a:solidFill>
                  <a:srgbClr val="FF0000"/>
                </a:solidFill>
              </a:rPr>
              <a:t>3) Use Earplugs/Earmuffs :</a:t>
            </a:r>
          </a:p>
          <a:p>
            <a:pPr algn="just"/>
            <a:r>
              <a:rPr lang="en-US" sz="2800" dirty="0"/>
              <a:t>Use of earplugs or earmuffs can bring down loud noises to a manageable level. Earplugs are small inserts that fit into our ear canal. And earmuffs fit over the entire outer ear to form an air seal keeping ears safe from loud noises.</a:t>
            </a:r>
            <a:endParaRPr lang="en-IN" sz="2800" dirty="0"/>
          </a:p>
        </p:txBody>
      </p:sp>
      <p:pic>
        <p:nvPicPr>
          <p:cNvPr id="5" name="Picture 4"/>
          <p:cNvPicPr>
            <a:picLocks noChangeAspect="1"/>
          </p:cNvPicPr>
          <p:nvPr/>
        </p:nvPicPr>
        <p:blipFill>
          <a:blip r:embed="rId2"/>
          <a:stretch>
            <a:fillRect/>
          </a:stretch>
        </p:blipFill>
        <p:spPr>
          <a:xfrm>
            <a:off x="8980532" y="409708"/>
            <a:ext cx="2674848" cy="2586109"/>
          </a:xfrm>
          <a:prstGeom prst="rect">
            <a:avLst/>
          </a:prstGeom>
        </p:spPr>
      </p:pic>
      <p:sp>
        <p:nvSpPr>
          <p:cNvPr id="6" name="Rectangle 5"/>
          <p:cNvSpPr/>
          <p:nvPr/>
        </p:nvSpPr>
        <p:spPr>
          <a:xfrm>
            <a:off x="291921" y="3266718"/>
            <a:ext cx="8066467" cy="2246769"/>
          </a:xfrm>
          <a:prstGeom prst="rect">
            <a:avLst/>
          </a:prstGeom>
        </p:spPr>
        <p:txBody>
          <a:bodyPr wrap="square">
            <a:spAutoFit/>
          </a:bodyPr>
          <a:lstStyle/>
          <a:p>
            <a:endParaRPr lang="en-US" sz="2800" dirty="0"/>
          </a:p>
          <a:p>
            <a:r>
              <a:rPr lang="en-US" sz="2800" dirty="0">
                <a:solidFill>
                  <a:srgbClr val="FF0000"/>
                </a:solidFill>
              </a:rPr>
              <a:t>4) Lower the  Volume :</a:t>
            </a:r>
          </a:p>
          <a:p>
            <a:r>
              <a:rPr lang="en-US" sz="2800" dirty="0"/>
              <a:t>We can listen to songs, radios, TVs in lower volume when listening from headphones or speakers. Higher volume can damage our eardrum.</a:t>
            </a:r>
            <a:endParaRPr lang="en-IN" sz="2800" dirty="0"/>
          </a:p>
        </p:txBody>
      </p:sp>
      <p:pic>
        <p:nvPicPr>
          <p:cNvPr id="8" name="Picture 7"/>
          <p:cNvPicPr>
            <a:picLocks noChangeAspect="1"/>
          </p:cNvPicPr>
          <p:nvPr/>
        </p:nvPicPr>
        <p:blipFill>
          <a:blip r:embed="rId3"/>
          <a:stretch>
            <a:fillRect/>
          </a:stretch>
        </p:blipFill>
        <p:spPr>
          <a:xfrm>
            <a:off x="8851743" y="3629266"/>
            <a:ext cx="2906668" cy="2906668"/>
          </a:xfrm>
          <a:prstGeom prst="rect">
            <a:avLst/>
          </a:prstGeom>
        </p:spPr>
      </p:pic>
    </p:spTree>
    <p:extLst>
      <p:ext uri="{BB962C8B-B14F-4D97-AF65-F5344CB8AC3E}">
        <p14:creationId xmlns:p14="http://schemas.microsoft.com/office/powerpoint/2010/main" val="139301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378" y="956325"/>
            <a:ext cx="10516511" cy="4352921"/>
          </a:xfrm>
          <a:prstGeom prst="rect">
            <a:avLst/>
          </a:prstGeom>
        </p:spPr>
      </p:pic>
      <p:sp>
        <p:nvSpPr>
          <p:cNvPr id="5" name="Rectangle 4"/>
          <p:cNvSpPr/>
          <p:nvPr/>
        </p:nvSpPr>
        <p:spPr>
          <a:xfrm>
            <a:off x="451378" y="240183"/>
            <a:ext cx="7044126" cy="1815882"/>
          </a:xfrm>
          <a:prstGeom prst="rect">
            <a:avLst/>
          </a:prstGeom>
        </p:spPr>
        <p:txBody>
          <a:bodyPr wrap="square">
            <a:spAutoFit/>
          </a:bodyPr>
          <a:lstStyle/>
          <a:p>
            <a:r>
              <a:rPr lang="en-US" sz="2800" dirty="0">
                <a:solidFill>
                  <a:srgbClr val="FF0000"/>
                </a:solidFill>
              </a:rPr>
              <a:t>5) Stay away from Noisy area :</a:t>
            </a:r>
          </a:p>
          <a:p>
            <a:r>
              <a:rPr lang="en-US" sz="2800" dirty="0"/>
              <a:t>Noise producing industries, airports, vehicles should be far from residential areas as it is very dangerous for infants and senior citizens.</a:t>
            </a:r>
            <a:endParaRPr lang="en-IN" sz="2800" dirty="0"/>
          </a:p>
        </p:txBody>
      </p:sp>
      <p:pic>
        <p:nvPicPr>
          <p:cNvPr id="6" name="Picture 5"/>
          <p:cNvPicPr>
            <a:picLocks noChangeAspect="1"/>
          </p:cNvPicPr>
          <p:nvPr/>
        </p:nvPicPr>
        <p:blipFill>
          <a:blip r:embed="rId3"/>
          <a:stretch>
            <a:fillRect/>
          </a:stretch>
        </p:blipFill>
        <p:spPr>
          <a:xfrm>
            <a:off x="7774211" y="240183"/>
            <a:ext cx="4213339" cy="2803786"/>
          </a:xfrm>
          <a:prstGeom prst="rect">
            <a:avLst/>
          </a:prstGeom>
        </p:spPr>
      </p:pic>
      <p:sp>
        <p:nvSpPr>
          <p:cNvPr id="7" name="Rectangle 6"/>
          <p:cNvSpPr/>
          <p:nvPr/>
        </p:nvSpPr>
        <p:spPr>
          <a:xfrm>
            <a:off x="419488" y="2287717"/>
            <a:ext cx="6599497" cy="4401205"/>
          </a:xfrm>
          <a:prstGeom prst="rect">
            <a:avLst/>
          </a:prstGeom>
        </p:spPr>
        <p:txBody>
          <a:bodyPr wrap="square">
            <a:spAutoFit/>
          </a:bodyPr>
          <a:lstStyle/>
          <a:p>
            <a:pPr algn="just"/>
            <a:r>
              <a:rPr lang="en-US" sz="2800" dirty="0">
                <a:solidFill>
                  <a:srgbClr val="FF0000"/>
                </a:solidFill>
              </a:rPr>
              <a:t>6) Follow the Limits of Noise level :</a:t>
            </a:r>
          </a:p>
          <a:p>
            <a:pPr algn="just"/>
            <a:r>
              <a:rPr lang="en-US" sz="2800" dirty="0"/>
              <a:t>Community law should check the use of loudspeakers, outdoor parties as well as political public announcements.</a:t>
            </a:r>
          </a:p>
          <a:p>
            <a:pPr algn="just"/>
            <a:endParaRPr lang="en-US" sz="2800" dirty="0"/>
          </a:p>
          <a:p>
            <a:pPr algn="just"/>
            <a:r>
              <a:rPr lang="en-US" sz="2800" dirty="0">
                <a:solidFill>
                  <a:srgbClr val="FF0000"/>
                </a:solidFill>
              </a:rPr>
              <a:t>7) Control Noise level near sensitive areas :</a:t>
            </a:r>
          </a:p>
          <a:p>
            <a:pPr algn="just"/>
            <a:r>
              <a:rPr lang="en-US" sz="2800" dirty="0"/>
              <a:t>There should be control on noise level (Silent zones) near schools, traffic signals, hospitals. Place noise limits boards near sensitive areas.</a:t>
            </a:r>
            <a:endParaRPr lang="en-IN" sz="2800" dirty="0"/>
          </a:p>
        </p:txBody>
      </p:sp>
      <p:pic>
        <p:nvPicPr>
          <p:cNvPr id="8" name="Picture 7"/>
          <p:cNvPicPr>
            <a:picLocks noChangeAspect="1"/>
          </p:cNvPicPr>
          <p:nvPr/>
        </p:nvPicPr>
        <p:blipFill>
          <a:blip r:embed="rId4"/>
          <a:stretch>
            <a:fillRect/>
          </a:stretch>
        </p:blipFill>
        <p:spPr>
          <a:xfrm>
            <a:off x="7914805" y="3760110"/>
            <a:ext cx="3959516" cy="2965815"/>
          </a:xfrm>
          <a:prstGeom prst="rect">
            <a:avLst/>
          </a:prstGeom>
        </p:spPr>
      </p:pic>
    </p:spTree>
    <p:extLst>
      <p:ext uri="{BB962C8B-B14F-4D97-AF65-F5344CB8AC3E}">
        <p14:creationId xmlns:p14="http://schemas.microsoft.com/office/powerpoint/2010/main" val="291696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C91E8-5C87-454F-8876-06AE4B0C877E}"/>
              </a:ext>
            </a:extLst>
          </p:cNvPr>
          <p:cNvPicPr>
            <a:picLocks noChangeAspect="1"/>
          </p:cNvPicPr>
          <p:nvPr/>
        </p:nvPicPr>
        <p:blipFill>
          <a:blip r:embed="rId2"/>
          <a:stretch>
            <a:fillRect/>
          </a:stretch>
        </p:blipFill>
        <p:spPr>
          <a:xfrm>
            <a:off x="612689" y="1766379"/>
            <a:ext cx="10215574" cy="4383410"/>
          </a:xfrm>
          <a:prstGeom prst="rect">
            <a:avLst/>
          </a:prstGeom>
        </p:spPr>
      </p:pic>
      <p:sp>
        <p:nvSpPr>
          <p:cNvPr id="4" name="TextBox 3">
            <a:extLst>
              <a:ext uri="{FF2B5EF4-FFF2-40B4-BE49-F238E27FC236}">
                <a16:creationId xmlns:a16="http://schemas.microsoft.com/office/drawing/2014/main" id="{27147B60-C9FF-409A-AB23-6F43B5E9ABAC}"/>
              </a:ext>
            </a:extLst>
          </p:cNvPr>
          <p:cNvSpPr txBox="1"/>
          <p:nvPr/>
        </p:nvSpPr>
        <p:spPr>
          <a:xfrm>
            <a:off x="612689" y="631120"/>
            <a:ext cx="5549153" cy="707886"/>
          </a:xfrm>
          <a:prstGeom prst="rect">
            <a:avLst/>
          </a:prstGeom>
          <a:noFill/>
        </p:spPr>
        <p:txBody>
          <a:bodyPr wrap="square" rtlCol="0">
            <a:spAutoFit/>
          </a:bodyPr>
          <a:lstStyle/>
          <a:p>
            <a:r>
              <a:rPr lang="en-IN" sz="4000" dirty="0"/>
              <a:t>In Pune, …</a:t>
            </a:r>
          </a:p>
        </p:txBody>
      </p:sp>
    </p:spTree>
    <p:extLst>
      <p:ext uri="{BB962C8B-B14F-4D97-AF65-F5344CB8AC3E}">
        <p14:creationId xmlns:p14="http://schemas.microsoft.com/office/powerpoint/2010/main" val="242892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429960" y="289908"/>
            <a:ext cx="3395628" cy="2543443"/>
          </a:xfrm>
          <a:prstGeom prst="rect">
            <a:avLst/>
          </a:prstGeom>
        </p:spPr>
      </p:pic>
      <p:sp>
        <p:nvSpPr>
          <p:cNvPr id="5" name="TextBox 4"/>
          <p:cNvSpPr txBox="1"/>
          <p:nvPr/>
        </p:nvSpPr>
        <p:spPr>
          <a:xfrm>
            <a:off x="386366" y="289908"/>
            <a:ext cx="7585657" cy="6124754"/>
          </a:xfrm>
          <a:prstGeom prst="rect">
            <a:avLst/>
          </a:prstGeom>
          <a:noFill/>
        </p:spPr>
        <p:txBody>
          <a:bodyPr wrap="square" rtlCol="0">
            <a:spAutoFit/>
          </a:bodyPr>
          <a:lstStyle/>
          <a:p>
            <a:pPr algn="just"/>
            <a:endParaRPr lang="en-US" sz="2800" dirty="0"/>
          </a:p>
          <a:p>
            <a:pPr algn="just"/>
            <a:r>
              <a:rPr lang="en-US" sz="2800" dirty="0"/>
              <a:t>Have you ever got </a:t>
            </a:r>
            <a:r>
              <a:rPr lang="en-US" sz="2800" b="1" dirty="0">
                <a:solidFill>
                  <a:srgbClr val="FF0000"/>
                </a:solidFill>
              </a:rPr>
              <a:t>anxious</a:t>
            </a:r>
            <a:r>
              <a:rPr lang="en-US" sz="2800" dirty="0"/>
              <a:t> after hearing the harsh sound of  vehicles in traffic or drilling  sound from  municipality construction site or high volume speakers  of Brass Band or DJ?</a:t>
            </a:r>
          </a:p>
          <a:p>
            <a:r>
              <a:rPr lang="en-US" sz="2800" dirty="0"/>
              <a:t>        </a:t>
            </a:r>
          </a:p>
          <a:p>
            <a:pPr algn="just"/>
            <a:r>
              <a:rPr lang="en-US" sz="2800" dirty="0"/>
              <a:t>              </a:t>
            </a:r>
          </a:p>
          <a:p>
            <a:pPr algn="just"/>
            <a:endParaRPr lang="en-US" sz="2800" dirty="0"/>
          </a:p>
          <a:p>
            <a:pPr algn="just"/>
            <a:r>
              <a:rPr lang="en-US" sz="2800" dirty="0"/>
              <a:t>            If yes then you can understand how </a:t>
            </a:r>
            <a:r>
              <a:rPr lang="en-US" sz="2800" b="1" dirty="0">
                <a:solidFill>
                  <a:srgbClr val="FF0000"/>
                </a:solidFill>
              </a:rPr>
              <a:t>BIG PROBLEM</a:t>
            </a:r>
            <a:r>
              <a:rPr lang="en-US" sz="2800" dirty="0"/>
              <a:t> the </a:t>
            </a:r>
            <a:r>
              <a:rPr lang="en-US" sz="2800" b="1" dirty="0">
                <a:solidFill>
                  <a:srgbClr val="FF0000"/>
                </a:solidFill>
              </a:rPr>
              <a:t>NOISE POLLUTION</a:t>
            </a:r>
            <a:r>
              <a:rPr lang="en-US" sz="2800" dirty="0"/>
              <a:t> is and how it affects our day – to – day life and that’s why we need to study it and not just study but apply our knowledge to solve it as a responsible </a:t>
            </a:r>
            <a:r>
              <a:rPr lang="en-US" sz="2800" b="1" dirty="0">
                <a:solidFill>
                  <a:srgbClr val="FF0000"/>
                </a:solidFill>
              </a:rPr>
              <a:t>ENGINEER</a:t>
            </a:r>
            <a:r>
              <a:rPr lang="en-US" sz="2800" dirty="0"/>
              <a:t> of society!  </a:t>
            </a:r>
            <a:endParaRPr lang="en-IN" sz="2800" dirty="0"/>
          </a:p>
        </p:txBody>
      </p:sp>
      <p:pic>
        <p:nvPicPr>
          <p:cNvPr id="6" name="Picture 5"/>
          <p:cNvPicPr>
            <a:picLocks noChangeAspect="1"/>
          </p:cNvPicPr>
          <p:nvPr/>
        </p:nvPicPr>
        <p:blipFill>
          <a:blip r:embed="rId4"/>
          <a:stretch>
            <a:fillRect/>
          </a:stretch>
        </p:blipFill>
        <p:spPr>
          <a:xfrm>
            <a:off x="8758236" y="3258355"/>
            <a:ext cx="2909071" cy="3354479"/>
          </a:xfrm>
          <a:prstGeom prst="rect">
            <a:avLst/>
          </a:prstGeom>
        </p:spPr>
      </p:pic>
    </p:spTree>
    <p:extLst>
      <p:ext uri="{BB962C8B-B14F-4D97-AF65-F5344CB8AC3E}">
        <p14:creationId xmlns:p14="http://schemas.microsoft.com/office/powerpoint/2010/main" val="127374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011" y="0"/>
            <a:ext cx="6752822" cy="2246769"/>
          </a:xfrm>
          <a:prstGeom prst="rect">
            <a:avLst/>
          </a:prstGeom>
        </p:spPr>
        <p:txBody>
          <a:bodyPr wrap="square">
            <a:spAutoFit/>
          </a:bodyPr>
          <a:lstStyle/>
          <a:p>
            <a:r>
              <a:rPr lang="en-US" sz="2800" dirty="0">
                <a:solidFill>
                  <a:srgbClr val="FF0000"/>
                </a:solidFill>
              </a:rPr>
              <a:t>8) Go Green by planning trees :</a:t>
            </a:r>
          </a:p>
          <a:p>
            <a:r>
              <a:rPr lang="en-US" sz="2800" dirty="0"/>
              <a:t>We can plant more trees as they are good noise absorbents. According to studies, it can reduce noise by 5 to 10 decibels around them.</a:t>
            </a:r>
            <a:endParaRPr lang="en-IN" sz="2800" dirty="0"/>
          </a:p>
        </p:txBody>
      </p:sp>
      <p:pic>
        <p:nvPicPr>
          <p:cNvPr id="5" name="Picture 4"/>
          <p:cNvPicPr>
            <a:picLocks noChangeAspect="1"/>
          </p:cNvPicPr>
          <p:nvPr/>
        </p:nvPicPr>
        <p:blipFill>
          <a:blip r:embed="rId2"/>
          <a:stretch>
            <a:fillRect/>
          </a:stretch>
        </p:blipFill>
        <p:spPr>
          <a:xfrm>
            <a:off x="8149778" y="103633"/>
            <a:ext cx="3914373" cy="2935780"/>
          </a:xfrm>
          <a:prstGeom prst="rect">
            <a:avLst/>
          </a:prstGeom>
        </p:spPr>
      </p:pic>
      <p:sp>
        <p:nvSpPr>
          <p:cNvPr id="6" name="Rectangle 5"/>
          <p:cNvSpPr/>
          <p:nvPr/>
        </p:nvSpPr>
        <p:spPr>
          <a:xfrm>
            <a:off x="176011" y="2246769"/>
            <a:ext cx="7973767" cy="3970318"/>
          </a:xfrm>
          <a:prstGeom prst="rect">
            <a:avLst/>
          </a:prstGeom>
        </p:spPr>
        <p:txBody>
          <a:bodyPr wrap="square">
            <a:spAutoFit/>
          </a:bodyPr>
          <a:lstStyle/>
          <a:p>
            <a:pPr algn="just"/>
            <a:r>
              <a:rPr lang="en-US" sz="2800" dirty="0">
                <a:solidFill>
                  <a:srgbClr val="FF0000"/>
                </a:solidFill>
              </a:rPr>
              <a:t>9) Create Healthy noise to eliminate unwanted noise :</a:t>
            </a:r>
          </a:p>
          <a:p>
            <a:pPr algn="just"/>
            <a:r>
              <a:rPr lang="en-US" sz="2800" dirty="0"/>
              <a:t>If we can’t eliminate unwanted noise coming from outside then we can create healthier noise such as music, singing birds or waterfalls in homes or offices.</a:t>
            </a:r>
          </a:p>
          <a:p>
            <a:pPr algn="just"/>
            <a:endParaRPr lang="en-US" sz="2800" dirty="0"/>
          </a:p>
          <a:p>
            <a:pPr algn="just"/>
            <a:r>
              <a:rPr lang="en-US" sz="2800" dirty="0">
                <a:solidFill>
                  <a:srgbClr val="FF0000"/>
                </a:solidFill>
              </a:rPr>
              <a:t>10 ) Use Noise absorbents in noisy machineries :</a:t>
            </a:r>
          </a:p>
          <a:p>
            <a:pPr algn="just"/>
            <a:r>
              <a:rPr lang="en-US" sz="2800" dirty="0"/>
              <a:t>We can check for pieces of machinery which are creating noise due to vibrations and put some noise absorbents to reduce noise.</a:t>
            </a:r>
            <a:endParaRPr lang="en-IN" sz="2800" dirty="0"/>
          </a:p>
        </p:txBody>
      </p:sp>
      <p:pic>
        <p:nvPicPr>
          <p:cNvPr id="7" name="Picture 6"/>
          <p:cNvPicPr>
            <a:picLocks noChangeAspect="1"/>
          </p:cNvPicPr>
          <p:nvPr/>
        </p:nvPicPr>
        <p:blipFill>
          <a:blip r:embed="rId3"/>
          <a:stretch>
            <a:fillRect/>
          </a:stretch>
        </p:blipFill>
        <p:spPr>
          <a:xfrm>
            <a:off x="8433850" y="4053356"/>
            <a:ext cx="3561548" cy="2489111"/>
          </a:xfrm>
          <a:prstGeom prst="rect">
            <a:avLst/>
          </a:prstGeom>
        </p:spPr>
      </p:pic>
    </p:spTree>
    <p:extLst>
      <p:ext uri="{BB962C8B-B14F-4D97-AF65-F5344CB8AC3E}">
        <p14:creationId xmlns:p14="http://schemas.microsoft.com/office/powerpoint/2010/main" val="37437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556" y="156366"/>
            <a:ext cx="7963437" cy="2246769"/>
          </a:xfrm>
          <a:prstGeom prst="rect">
            <a:avLst/>
          </a:prstGeom>
        </p:spPr>
        <p:txBody>
          <a:bodyPr wrap="square">
            <a:spAutoFit/>
          </a:bodyPr>
          <a:lstStyle/>
          <a:p>
            <a:r>
              <a:rPr lang="en-US" sz="2800" dirty="0">
                <a:solidFill>
                  <a:srgbClr val="FF0000"/>
                </a:solidFill>
              </a:rPr>
              <a:t>11) Use Proper Lubrication and Better maintenance :</a:t>
            </a:r>
          </a:p>
          <a:p>
            <a:r>
              <a:rPr lang="en-US" sz="2800" dirty="0"/>
              <a:t>We can use proper lubrication as well as better maintenance of machines to reduce noise pollution and improve efficiency. It reduces friction between movable parts and helps to reduce noise.</a:t>
            </a:r>
            <a:endParaRPr lang="en-IN" sz="2800" dirty="0"/>
          </a:p>
        </p:txBody>
      </p:sp>
      <p:pic>
        <p:nvPicPr>
          <p:cNvPr id="5" name="Picture 4"/>
          <p:cNvPicPr>
            <a:picLocks noChangeAspect="1"/>
          </p:cNvPicPr>
          <p:nvPr/>
        </p:nvPicPr>
        <p:blipFill>
          <a:blip r:embed="rId2"/>
          <a:stretch>
            <a:fillRect/>
          </a:stretch>
        </p:blipFill>
        <p:spPr>
          <a:xfrm>
            <a:off x="8903453" y="145571"/>
            <a:ext cx="3200540" cy="2400405"/>
          </a:xfrm>
          <a:prstGeom prst="rect">
            <a:avLst/>
          </a:prstGeom>
        </p:spPr>
      </p:pic>
      <p:sp>
        <p:nvSpPr>
          <p:cNvPr id="6" name="Rectangle 5"/>
          <p:cNvSpPr/>
          <p:nvPr/>
        </p:nvSpPr>
        <p:spPr>
          <a:xfrm>
            <a:off x="330556" y="3029965"/>
            <a:ext cx="8800565" cy="3108543"/>
          </a:xfrm>
          <a:prstGeom prst="rect">
            <a:avLst/>
          </a:prstGeom>
        </p:spPr>
        <p:txBody>
          <a:bodyPr wrap="square">
            <a:spAutoFit/>
          </a:bodyPr>
          <a:lstStyle/>
          <a:p>
            <a:r>
              <a:rPr lang="en-US" sz="2800" dirty="0">
                <a:solidFill>
                  <a:srgbClr val="FF0000"/>
                </a:solidFill>
              </a:rPr>
              <a:t>12) Notify Authorities about Disobedience of Noise Rules :</a:t>
            </a:r>
          </a:p>
          <a:p>
            <a:r>
              <a:rPr lang="en-US" sz="2800" dirty="0"/>
              <a:t>We can notify government agencies if someone is not following rules and regulation regarding noise levels.</a:t>
            </a:r>
          </a:p>
          <a:p>
            <a:endParaRPr lang="en-US" sz="2800" dirty="0"/>
          </a:p>
          <a:p>
            <a:r>
              <a:rPr lang="en-US" sz="2800" dirty="0">
                <a:solidFill>
                  <a:srgbClr val="FF0000"/>
                </a:solidFill>
              </a:rPr>
              <a:t> 13) Regularly check noise levels :</a:t>
            </a:r>
          </a:p>
          <a:p>
            <a:r>
              <a:rPr lang="en-US" sz="2800" dirty="0"/>
              <a:t>Regularly checking noise level in an industrial complex and indoor to keep noise level within the limit.</a:t>
            </a:r>
            <a:endParaRPr lang="en-IN" sz="2800" dirty="0"/>
          </a:p>
        </p:txBody>
      </p:sp>
      <p:pic>
        <p:nvPicPr>
          <p:cNvPr id="7" name="Picture 6"/>
          <p:cNvPicPr>
            <a:picLocks noChangeAspect="1"/>
          </p:cNvPicPr>
          <p:nvPr/>
        </p:nvPicPr>
        <p:blipFill>
          <a:blip r:embed="rId3"/>
          <a:stretch>
            <a:fillRect/>
          </a:stretch>
        </p:blipFill>
        <p:spPr>
          <a:xfrm>
            <a:off x="9020309" y="3683689"/>
            <a:ext cx="2857500" cy="2857500"/>
          </a:xfrm>
          <a:prstGeom prst="rect">
            <a:avLst/>
          </a:prstGeom>
        </p:spPr>
      </p:pic>
    </p:spTree>
    <p:extLst>
      <p:ext uri="{BB962C8B-B14F-4D97-AF65-F5344CB8AC3E}">
        <p14:creationId xmlns:p14="http://schemas.microsoft.com/office/powerpoint/2010/main" val="200369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305" y="180304"/>
            <a:ext cx="8474299" cy="523220"/>
          </a:xfrm>
          <a:prstGeom prst="rect">
            <a:avLst/>
          </a:prstGeom>
          <a:noFill/>
        </p:spPr>
        <p:txBody>
          <a:bodyPr wrap="square" rtlCol="0">
            <a:spAutoFit/>
          </a:bodyPr>
          <a:lstStyle/>
          <a:p>
            <a:r>
              <a:rPr lang="en-US" sz="2800" dirty="0">
                <a:solidFill>
                  <a:srgbClr val="FF0000"/>
                </a:solidFill>
              </a:rPr>
              <a:t>14) Government regulation and public awareness : </a:t>
            </a:r>
            <a:endParaRPr lang="en-IN" sz="2800" dirty="0">
              <a:solidFill>
                <a:srgbClr val="FF0000"/>
              </a:solidFill>
            </a:endParaRPr>
          </a:p>
        </p:txBody>
      </p:sp>
      <p:sp>
        <p:nvSpPr>
          <p:cNvPr id="5" name="TextBox 4"/>
          <p:cNvSpPr txBox="1"/>
          <p:nvPr/>
        </p:nvSpPr>
        <p:spPr>
          <a:xfrm>
            <a:off x="180305" y="824247"/>
            <a:ext cx="8139449" cy="3970318"/>
          </a:xfrm>
          <a:prstGeom prst="rect">
            <a:avLst/>
          </a:prstGeom>
          <a:noFill/>
        </p:spPr>
        <p:txBody>
          <a:bodyPr wrap="square" rtlCol="0">
            <a:spAutoFit/>
          </a:bodyPr>
          <a:lstStyle/>
          <a:p>
            <a:pPr algn="just"/>
            <a:r>
              <a:rPr lang="en-US" sz="2800" dirty="0"/>
              <a:t>As per as ill effects of Noise Pollution are concerned our Government is serious For controlling it and thus we have </a:t>
            </a:r>
            <a:r>
              <a:rPr lang="en-US" sz="2800" b="1" dirty="0"/>
              <a:t>Noise Pollution Act 2000</a:t>
            </a:r>
            <a:r>
              <a:rPr lang="en-US" sz="2800" dirty="0"/>
              <a:t>. Objective of the </a:t>
            </a:r>
            <a:r>
              <a:rPr lang="en-US" sz="2800" b="1" dirty="0"/>
              <a:t>Noise Pollution (Regulation &amp; Control) Rules,2000</a:t>
            </a:r>
            <a:r>
              <a:rPr lang="en-US" sz="2800" dirty="0"/>
              <a:t>- to regulate and control noise producing and generating sources with the objective of maintaining the ambient air quality standards in respect of noise. But it’s not enough to just formulate the laws but make public aware about the problem and alternative solution. </a:t>
            </a:r>
            <a:endParaRPr lang="en-IN" sz="2800" dirty="0"/>
          </a:p>
        </p:txBody>
      </p:sp>
      <p:pic>
        <p:nvPicPr>
          <p:cNvPr id="7" name="Picture 6"/>
          <p:cNvPicPr>
            <a:picLocks noChangeAspect="1"/>
          </p:cNvPicPr>
          <p:nvPr/>
        </p:nvPicPr>
        <p:blipFill>
          <a:blip r:embed="rId2"/>
          <a:stretch>
            <a:fillRect/>
          </a:stretch>
        </p:blipFill>
        <p:spPr>
          <a:xfrm>
            <a:off x="8654604" y="364639"/>
            <a:ext cx="3219717" cy="3219717"/>
          </a:xfrm>
          <a:prstGeom prst="rect">
            <a:avLst/>
          </a:prstGeom>
        </p:spPr>
      </p:pic>
      <p:pic>
        <p:nvPicPr>
          <p:cNvPr id="8" name="Picture 7"/>
          <p:cNvPicPr>
            <a:picLocks noChangeAspect="1"/>
          </p:cNvPicPr>
          <p:nvPr/>
        </p:nvPicPr>
        <p:blipFill>
          <a:blip r:embed="rId3"/>
          <a:stretch>
            <a:fillRect/>
          </a:stretch>
        </p:blipFill>
        <p:spPr>
          <a:xfrm>
            <a:off x="8311903" y="4399349"/>
            <a:ext cx="3880097" cy="2306724"/>
          </a:xfrm>
          <a:prstGeom prst="rect">
            <a:avLst/>
          </a:prstGeom>
        </p:spPr>
      </p:pic>
    </p:spTree>
    <p:extLst>
      <p:ext uri="{BB962C8B-B14F-4D97-AF65-F5344CB8AC3E}">
        <p14:creationId xmlns:p14="http://schemas.microsoft.com/office/powerpoint/2010/main" val="219792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417C73-60E1-4608-B908-55BC7A6BDCD6}"/>
              </a:ext>
            </a:extLst>
          </p:cNvPr>
          <p:cNvPicPr>
            <a:picLocks noChangeAspect="1"/>
          </p:cNvPicPr>
          <p:nvPr/>
        </p:nvPicPr>
        <p:blipFill>
          <a:blip r:embed="rId2"/>
          <a:stretch>
            <a:fillRect/>
          </a:stretch>
        </p:blipFill>
        <p:spPr>
          <a:xfrm>
            <a:off x="612689" y="1676401"/>
            <a:ext cx="9886998" cy="4298695"/>
          </a:xfrm>
          <a:prstGeom prst="rect">
            <a:avLst/>
          </a:prstGeom>
        </p:spPr>
      </p:pic>
      <p:sp>
        <p:nvSpPr>
          <p:cNvPr id="4" name="TextBox 3">
            <a:extLst>
              <a:ext uri="{FF2B5EF4-FFF2-40B4-BE49-F238E27FC236}">
                <a16:creationId xmlns:a16="http://schemas.microsoft.com/office/drawing/2014/main" id="{955B64CA-5570-47C6-BA81-397C4F887657}"/>
              </a:ext>
            </a:extLst>
          </p:cNvPr>
          <p:cNvSpPr txBox="1"/>
          <p:nvPr/>
        </p:nvSpPr>
        <p:spPr>
          <a:xfrm>
            <a:off x="612689" y="631120"/>
            <a:ext cx="5549153" cy="707886"/>
          </a:xfrm>
          <a:prstGeom prst="rect">
            <a:avLst/>
          </a:prstGeom>
          <a:noFill/>
        </p:spPr>
        <p:txBody>
          <a:bodyPr wrap="square" rtlCol="0">
            <a:spAutoFit/>
          </a:bodyPr>
          <a:lstStyle/>
          <a:p>
            <a:r>
              <a:rPr lang="en-IN" sz="4000" dirty="0"/>
              <a:t>In Maharashtra, …</a:t>
            </a:r>
          </a:p>
        </p:txBody>
      </p:sp>
    </p:spTree>
    <p:extLst>
      <p:ext uri="{BB962C8B-B14F-4D97-AF65-F5344CB8AC3E}">
        <p14:creationId xmlns:p14="http://schemas.microsoft.com/office/powerpoint/2010/main" val="12742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244699"/>
            <a:ext cx="7199290" cy="2246769"/>
          </a:xfrm>
          <a:prstGeom prst="rect">
            <a:avLst/>
          </a:prstGeom>
          <a:noFill/>
        </p:spPr>
        <p:txBody>
          <a:bodyPr wrap="square" rtlCol="0">
            <a:spAutoFit/>
          </a:bodyPr>
          <a:lstStyle/>
          <a:p>
            <a:pPr algn="just"/>
            <a:r>
              <a:rPr lang="en-US" sz="2800" dirty="0">
                <a:solidFill>
                  <a:srgbClr val="FF0000"/>
                </a:solidFill>
              </a:rPr>
              <a:t>15) Better design and research :</a:t>
            </a:r>
          </a:p>
          <a:p>
            <a:pPr algn="just"/>
            <a:r>
              <a:rPr lang="en-US" sz="2800" dirty="0"/>
              <a:t>As a engineer we have responsibility to design better products and bring innovation by applying our knowledge to reduce noise pollution.  </a:t>
            </a:r>
            <a:endParaRPr lang="en-IN" sz="2800" dirty="0"/>
          </a:p>
        </p:txBody>
      </p:sp>
      <p:pic>
        <p:nvPicPr>
          <p:cNvPr id="5" name="Picture 4"/>
          <p:cNvPicPr>
            <a:picLocks noChangeAspect="1"/>
          </p:cNvPicPr>
          <p:nvPr/>
        </p:nvPicPr>
        <p:blipFill>
          <a:blip r:embed="rId2"/>
          <a:stretch>
            <a:fillRect/>
          </a:stretch>
        </p:blipFill>
        <p:spPr>
          <a:xfrm>
            <a:off x="7942061" y="556417"/>
            <a:ext cx="4249939" cy="2379966"/>
          </a:xfrm>
          <a:prstGeom prst="rect">
            <a:avLst/>
          </a:prstGeom>
        </p:spPr>
      </p:pic>
      <p:sp>
        <p:nvSpPr>
          <p:cNvPr id="6" name="TextBox 5"/>
          <p:cNvSpPr txBox="1"/>
          <p:nvPr/>
        </p:nvSpPr>
        <p:spPr>
          <a:xfrm>
            <a:off x="2331077" y="4713667"/>
            <a:ext cx="7199290" cy="156966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9600" dirty="0">
                <a:latin typeface="Arial Rounded MT Bold" panose="020F0704030504030204" pitchFamily="34" charset="0"/>
              </a:rPr>
              <a:t>Thank You !</a:t>
            </a:r>
            <a:endParaRPr lang="en-IN" sz="9600" dirty="0">
              <a:latin typeface="Arial Rounded MT Bold" panose="020F0704030504030204" pitchFamily="34" charset="0"/>
            </a:endParaRPr>
          </a:p>
        </p:txBody>
      </p:sp>
    </p:spTree>
    <p:extLst>
      <p:ext uri="{BB962C8B-B14F-4D97-AF65-F5344CB8AC3E}">
        <p14:creationId xmlns:p14="http://schemas.microsoft.com/office/powerpoint/2010/main" val="88871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687" y="230220"/>
            <a:ext cx="4237149" cy="584775"/>
          </a:xfrm>
          <a:prstGeom prst="rect">
            <a:avLst/>
          </a:prstGeom>
          <a:noFill/>
        </p:spPr>
        <p:txBody>
          <a:bodyPr wrap="square" rtlCol="0">
            <a:spAutoFit/>
          </a:bodyPr>
          <a:lstStyle/>
          <a:p>
            <a:r>
              <a:rPr lang="en-US" sz="3200" dirty="0">
                <a:solidFill>
                  <a:srgbClr val="FF0000"/>
                </a:solidFill>
              </a:rPr>
              <a:t>References :</a:t>
            </a:r>
            <a:endParaRPr lang="en-IN" sz="3200" dirty="0">
              <a:solidFill>
                <a:srgbClr val="FF0000"/>
              </a:solidFill>
            </a:endParaRPr>
          </a:p>
        </p:txBody>
      </p:sp>
      <p:sp>
        <p:nvSpPr>
          <p:cNvPr id="5" name="Rectangle 4"/>
          <p:cNvSpPr/>
          <p:nvPr/>
        </p:nvSpPr>
        <p:spPr>
          <a:xfrm>
            <a:off x="330558" y="929305"/>
            <a:ext cx="9637690" cy="523220"/>
          </a:xfrm>
          <a:prstGeom prst="rect">
            <a:avLst/>
          </a:prstGeom>
        </p:spPr>
        <p:txBody>
          <a:bodyPr wrap="square">
            <a:spAutoFit/>
          </a:bodyPr>
          <a:lstStyle/>
          <a:p>
            <a:r>
              <a:rPr lang="en-IN" sz="2800" dirty="0"/>
              <a:t>https://www.ppsthane.com/blog/how-to-reduce-noise-pollution</a:t>
            </a:r>
          </a:p>
        </p:txBody>
      </p:sp>
      <p:sp>
        <p:nvSpPr>
          <p:cNvPr id="6" name="Rectangle 5"/>
          <p:cNvSpPr/>
          <p:nvPr/>
        </p:nvSpPr>
        <p:spPr>
          <a:xfrm>
            <a:off x="330558" y="1681145"/>
            <a:ext cx="6907369" cy="523220"/>
          </a:xfrm>
          <a:prstGeom prst="rect">
            <a:avLst/>
          </a:prstGeom>
        </p:spPr>
        <p:txBody>
          <a:bodyPr wrap="square">
            <a:spAutoFit/>
          </a:bodyPr>
          <a:lstStyle/>
          <a:p>
            <a:r>
              <a:rPr lang="en-IN" sz="2800" dirty="0"/>
              <a:t>https://en.wikipedia.org/wiki/Noise_pollution</a:t>
            </a:r>
          </a:p>
        </p:txBody>
      </p:sp>
      <p:sp>
        <p:nvSpPr>
          <p:cNvPr id="7" name="Rectangle 6"/>
          <p:cNvSpPr/>
          <p:nvPr/>
        </p:nvSpPr>
        <p:spPr>
          <a:xfrm>
            <a:off x="425687" y="2432985"/>
            <a:ext cx="7876580" cy="523220"/>
          </a:xfrm>
          <a:prstGeom prst="rect">
            <a:avLst/>
          </a:prstGeom>
        </p:spPr>
        <p:txBody>
          <a:bodyPr wrap="none">
            <a:spAutoFit/>
          </a:bodyPr>
          <a:lstStyle/>
          <a:p>
            <a:r>
              <a:rPr lang="en-IN" sz="2800" dirty="0"/>
              <a:t>https://www.britannica.com/science/noise-pollution</a:t>
            </a:r>
          </a:p>
        </p:txBody>
      </p:sp>
      <p:sp>
        <p:nvSpPr>
          <p:cNvPr id="8" name="TextBox 7"/>
          <p:cNvSpPr txBox="1"/>
          <p:nvPr/>
        </p:nvSpPr>
        <p:spPr>
          <a:xfrm>
            <a:off x="425687" y="3184825"/>
            <a:ext cx="6336406" cy="523220"/>
          </a:xfrm>
          <a:prstGeom prst="rect">
            <a:avLst/>
          </a:prstGeom>
          <a:noFill/>
        </p:spPr>
        <p:txBody>
          <a:bodyPr wrap="square" rtlCol="0">
            <a:spAutoFit/>
          </a:bodyPr>
          <a:lstStyle/>
          <a:p>
            <a:r>
              <a:rPr lang="en-US" sz="2800" dirty="0"/>
              <a:t>WWW. YOUTUBE . COM</a:t>
            </a:r>
            <a:endParaRPr lang="en-IN" sz="2800" dirty="0"/>
          </a:p>
        </p:txBody>
      </p:sp>
      <p:sp>
        <p:nvSpPr>
          <p:cNvPr id="9" name="TextBox 8"/>
          <p:cNvSpPr txBox="1"/>
          <p:nvPr/>
        </p:nvSpPr>
        <p:spPr>
          <a:xfrm>
            <a:off x="425687" y="3844332"/>
            <a:ext cx="4391696" cy="523220"/>
          </a:xfrm>
          <a:prstGeom prst="rect">
            <a:avLst/>
          </a:prstGeom>
          <a:noFill/>
        </p:spPr>
        <p:txBody>
          <a:bodyPr wrap="square" rtlCol="0">
            <a:spAutoFit/>
          </a:bodyPr>
          <a:lstStyle/>
          <a:p>
            <a:r>
              <a:rPr lang="en-US" sz="2800" dirty="0"/>
              <a:t>WWW.GOOGLE.COM</a:t>
            </a:r>
            <a:endParaRPr lang="en-IN" sz="2800" dirty="0"/>
          </a:p>
        </p:txBody>
      </p:sp>
      <p:sp>
        <p:nvSpPr>
          <p:cNvPr id="10" name="Rectangle 9"/>
          <p:cNvSpPr/>
          <p:nvPr/>
        </p:nvSpPr>
        <p:spPr>
          <a:xfrm>
            <a:off x="388513" y="4503839"/>
            <a:ext cx="11099442" cy="954107"/>
          </a:xfrm>
          <a:prstGeom prst="rect">
            <a:avLst/>
          </a:prstGeom>
        </p:spPr>
        <p:txBody>
          <a:bodyPr wrap="square">
            <a:spAutoFit/>
          </a:bodyPr>
          <a:lstStyle/>
          <a:p>
            <a:r>
              <a:rPr lang="en-IN" sz="2800" dirty="0"/>
              <a:t>https://www.iberdrola.com/sustainability/what-is-noise-pollution-causes-effects-solutions</a:t>
            </a:r>
          </a:p>
        </p:txBody>
      </p:sp>
    </p:spTree>
    <p:extLst>
      <p:ext uri="{BB962C8B-B14F-4D97-AF65-F5344CB8AC3E}">
        <p14:creationId xmlns:p14="http://schemas.microsoft.com/office/powerpoint/2010/main" val="25098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7565" y="218195"/>
            <a:ext cx="11716870" cy="1107996"/>
          </a:xfrm>
          <a:prstGeom prst="rect">
            <a:avLst/>
          </a:prstGeom>
          <a:noFill/>
        </p:spPr>
        <p:txBody>
          <a:bodyPr wrap="square" rtlCol="0">
            <a:spAutoFit/>
          </a:bodyPr>
          <a:lstStyle/>
          <a:p>
            <a:pPr algn="ctr"/>
            <a:r>
              <a:rPr lang="en-US" sz="6600" dirty="0">
                <a:solidFill>
                  <a:srgbClr val="FF0000"/>
                </a:solidFill>
                <a:latin typeface="Arial Rounded MT Bold" panose="020F0704030504030204" pitchFamily="34" charset="0"/>
              </a:rPr>
              <a:t>Quiz</a:t>
            </a:r>
            <a:endParaRPr lang="en-IN" sz="6600" dirty="0">
              <a:solidFill>
                <a:srgbClr val="FF0000"/>
              </a:solidFill>
              <a:latin typeface="Arial Rounded MT Bold" panose="020F0704030504030204" pitchFamily="34" charset="0"/>
            </a:endParaRPr>
          </a:p>
        </p:txBody>
      </p:sp>
      <p:sp>
        <p:nvSpPr>
          <p:cNvPr id="2" name="TextBox 1">
            <a:extLst>
              <a:ext uri="{FF2B5EF4-FFF2-40B4-BE49-F238E27FC236}">
                <a16:creationId xmlns:a16="http://schemas.microsoft.com/office/drawing/2014/main" id="{81E04223-986B-422F-8B44-5B6EFA8B283F}"/>
              </a:ext>
            </a:extLst>
          </p:cNvPr>
          <p:cNvSpPr txBox="1"/>
          <p:nvPr/>
        </p:nvSpPr>
        <p:spPr>
          <a:xfrm>
            <a:off x="331694" y="1326191"/>
            <a:ext cx="11331388" cy="5355312"/>
          </a:xfrm>
          <a:prstGeom prst="rect">
            <a:avLst/>
          </a:prstGeom>
          <a:noFill/>
        </p:spPr>
        <p:txBody>
          <a:bodyPr wrap="square" rtlCol="0">
            <a:spAutoFit/>
          </a:bodyPr>
          <a:lstStyle/>
          <a:p>
            <a:pPr marL="342900" indent="-342900">
              <a:buAutoNum type="arabicParenR"/>
            </a:pPr>
            <a:r>
              <a:rPr lang="en-US" dirty="0"/>
              <a:t>Noise Pollution is also known as,</a:t>
            </a:r>
            <a:endParaRPr lang="en-IN" dirty="0"/>
          </a:p>
          <a:p>
            <a:pPr marL="342900" indent="-342900">
              <a:buAutoNum type="alphaUcPeriod"/>
            </a:pPr>
            <a:r>
              <a:rPr lang="en-IN" dirty="0"/>
              <a:t>Environmental Noise</a:t>
            </a:r>
          </a:p>
          <a:p>
            <a:pPr marL="342900" indent="-342900">
              <a:buAutoNum type="alphaUcPeriod"/>
            </a:pPr>
            <a:r>
              <a:rPr lang="en-IN" dirty="0"/>
              <a:t>Environmental Pollution</a:t>
            </a:r>
          </a:p>
          <a:p>
            <a:pPr marL="342900" indent="-342900">
              <a:buAutoNum type="alphaUcPeriod"/>
            </a:pPr>
            <a:r>
              <a:rPr lang="en-IN" dirty="0"/>
              <a:t>Environmental Sound</a:t>
            </a:r>
          </a:p>
          <a:p>
            <a:pPr marL="342900" indent="-342900">
              <a:buAutoNum type="alphaUcPeriod"/>
            </a:pPr>
            <a:r>
              <a:rPr lang="en-IN" dirty="0"/>
              <a:t>Environmental </a:t>
            </a:r>
          </a:p>
          <a:p>
            <a:pPr marL="342900" indent="-342900">
              <a:buAutoNum type="alphaUcPeriod"/>
            </a:pPr>
            <a:endParaRPr lang="en-IN" dirty="0"/>
          </a:p>
          <a:p>
            <a:r>
              <a:rPr lang="en-IN" dirty="0"/>
              <a:t>2) Which of the following is not a source of noise pollution?</a:t>
            </a:r>
          </a:p>
          <a:p>
            <a:pPr marL="342900" indent="-342900">
              <a:buAutoNum type="alphaUcPeriod"/>
            </a:pPr>
            <a:r>
              <a:rPr lang="en-IN" dirty="0"/>
              <a:t>Road-traffic noise</a:t>
            </a:r>
          </a:p>
          <a:p>
            <a:pPr marL="342900" indent="-342900">
              <a:buAutoNum type="alphaUcPeriod"/>
            </a:pPr>
            <a:r>
              <a:rPr lang="en-IN" dirty="0"/>
              <a:t>Noise from railroads</a:t>
            </a:r>
          </a:p>
          <a:p>
            <a:pPr marL="342900" indent="-342900">
              <a:buAutoNum type="alphaUcPeriod"/>
            </a:pPr>
            <a:r>
              <a:rPr lang="en-IN" dirty="0"/>
              <a:t>Talking with a friend</a:t>
            </a:r>
          </a:p>
          <a:p>
            <a:pPr marL="342900" indent="-342900">
              <a:buAutoNum type="alphaUcPeriod"/>
            </a:pPr>
            <a:r>
              <a:rPr lang="en-IN" dirty="0"/>
              <a:t>Construction noise</a:t>
            </a:r>
          </a:p>
          <a:p>
            <a:pPr marL="342900" indent="-342900">
              <a:buAutoNum type="alphaUcPeriod"/>
            </a:pPr>
            <a:endParaRPr lang="en-IN" dirty="0"/>
          </a:p>
          <a:p>
            <a:r>
              <a:rPr lang="en-IN" dirty="0"/>
              <a:t>3) Which of the following is India’s noisiest city?</a:t>
            </a:r>
          </a:p>
          <a:p>
            <a:pPr marL="342900" indent="-342900">
              <a:buAutoNum type="alphaUcPeriod"/>
            </a:pPr>
            <a:r>
              <a:rPr lang="en-IN" dirty="0"/>
              <a:t>Mumbai</a:t>
            </a:r>
          </a:p>
          <a:p>
            <a:pPr marL="342900" indent="-342900">
              <a:buAutoNum type="alphaUcPeriod"/>
            </a:pPr>
            <a:r>
              <a:rPr lang="en-IN" dirty="0"/>
              <a:t>Pune</a:t>
            </a:r>
          </a:p>
          <a:p>
            <a:pPr marL="342900" indent="-342900">
              <a:buAutoNum type="alphaUcPeriod"/>
            </a:pPr>
            <a:r>
              <a:rPr lang="en-IN" dirty="0"/>
              <a:t>Delhi</a:t>
            </a:r>
          </a:p>
          <a:p>
            <a:pPr marL="342900" indent="-342900">
              <a:buAutoNum type="alphaUcPeriod"/>
            </a:pPr>
            <a:r>
              <a:rPr lang="en-IN" dirty="0"/>
              <a:t>Chennai</a:t>
            </a:r>
          </a:p>
          <a:p>
            <a:pPr marL="342900" indent="-342900">
              <a:buAutoNum type="alphaUcPeriod"/>
            </a:pPr>
            <a:endParaRPr lang="en-IN" dirty="0"/>
          </a:p>
          <a:p>
            <a:pPr marL="342900" indent="-342900">
              <a:buAutoNum type="alphaUcPeriod"/>
            </a:pPr>
            <a:endParaRPr lang="en-US" dirty="0"/>
          </a:p>
        </p:txBody>
      </p:sp>
    </p:spTree>
    <p:extLst>
      <p:ext uri="{BB962C8B-B14F-4D97-AF65-F5344CB8AC3E}">
        <p14:creationId xmlns:p14="http://schemas.microsoft.com/office/powerpoint/2010/main" val="2886090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A2BE0-BD01-40E2-BFAE-48E6D1E34D0C}"/>
              </a:ext>
            </a:extLst>
          </p:cNvPr>
          <p:cNvSpPr txBox="1"/>
          <p:nvPr/>
        </p:nvSpPr>
        <p:spPr>
          <a:xfrm>
            <a:off x="381000" y="233082"/>
            <a:ext cx="11430000" cy="6740307"/>
          </a:xfrm>
          <a:prstGeom prst="rect">
            <a:avLst/>
          </a:prstGeom>
          <a:noFill/>
        </p:spPr>
        <p:txBody>
          <a:bodyPr wrap="square" rtlCol="0">
            <a:spAutoFit/>
          </a:bodyPr>
          <a:lstStyle/>
          <a:p>
            <a:r>
              <a:rPr lang="en-US" dirty="0"/>
              <a:t>Q4) How much is the loudness ( in dB ) when you’re talking to someone?</a:t>
            </a:r>
          </a:p>
          <a:p>
            <a:pPr marL="342900" indent="-342900">
              <a:buAutoNum type="alphaUcPeriod"/>
            </a:pPr>
            <a:r>
              <a:rPr lang="en-US" dirty="0"/>
              <a:t>0 dB</a:t>
            </a:r>
          </a:p>
          <a:p>
            <a:pPr marL="342900" indent="-342900">
              <a:buAutoNum type="alphaUcPeriod"/>
            </a:pPr>
            <a:r>
              <a:rPr lang="en-US" dirty="0"/>
              <a:t>60 dB</a:t>
            </a:r>
          </a:p>
          <a:p>
            <a:pPr marL="342900" indent="-342900">
              <a:buAutoNum type="alphaUcPeriod"/>
            </a:pPr>
            <a:r>
              <a:rPr lang="en-US" dirty="0"/>
              <a:t>100 dB</a:t>
            </a:r>
          </a:p>
          <a:p>
            <a:pPr marL="342900" indent="-342900">
              <a:buAutoNum type="alphaUcPeriod"/>
            </a:pPr>
            <a:r>
              <a:rPr lang="en-US" dirty="0"/>
              <a:t>600 dB</a:t>
            </a:r>
          </a:p>
          <a:p>
            <a:pPr marL="342900" indent="-342900">
              <a:buAutoNum type="alphaUcPeriod"/>
            </a:pPr>
            <a:endParaRPr lang="en-US" dirty="0"/>
          </a:p>
          <a:p>
            <a:r>
              <a:rPr lang="en-US" dirty="0"/>
              <a:t>Q5) Which of these is not an effect of noise pollution?</a:t>
            </a:r>
          </a:p>
          <a:p>
            <a:pPr marL="342900" indent="-342900">
              <a:buAutoNum type="alphaUcPeriod"/>
            </a:pPr>
            <a:r>
              <a:rPr lang="en-US" dirty="0"/>
              <a:t>Fatigue</a:t>
            </a:r>
          </a:p>
          <a:p>
            <a:pPr marL="342900" indent="-342900">
              <a:buAutoNum type="alphaUcPeriod"/>
            </a:pPr>
            <a:r>
              <a:rPr lang="en-US" dirty="0"/>
              <a:t>Blood pressure</a:t>
            </a:r>
          </a:p>
          <a:p>
            <a:pPr marL="342900" indent="-342900">
              <a:buAutoNum type="alphaUcPeriod"/>
            </a:pPr>
            <a:r>
              <a:rPr lang="en-US" dirty="0"/>
              <a:t>Sleep disturbance</a:t>
            </a:r>
          </a:p>
          <a:p>
            <a:pPr marL="342900" indent="-342900">
              <a:buAutoNum type="alphaUcPeriod"/>
            </a:pPr>
            <a:r>
              <a:rPr lang="en-US" dirty="0"/>
              <a:t>Stomach ache</a:t>
            </a:r>
          </a:p>
          <a:p>
            <a:pPr marL="342900" indent="-342900">
              <a:buAutoNum type="alphaUcPeriod"/>
            </a:pPr>
            <a:endParaRPr lang="en-US" dirty="0"/>
          </a:p>
          <a:p>
            <a:r>
              <a:rPr lang="en-US" dirty="0"/>
              <a:t>Q6) Which of the following noise-levels is unsafe, according to psychologists?</a:t>
            </a:r>
          </a:p>
          <a:p>
            <a:pPr marL="342900" indent="-342900">
              <a:buAutoNum type="alphaUcPeriod"/>
            </a:pPr>
            <a:r>
              <a:rPr lang="en-US" dirty="0"/>
              <a:t>80-100 dB</a:t>
            </a:r>
          </a:p>
          <a:p>
            <a:pPr marL="342900" indent="-342900">
              <a:buAutoNum type="alphaUcPeriod"/>
            </a:pPr>
            <a:r>
              <a:rPr lang="en-US" dirty="0"/>
              <a:t>15-20 dB</a:t>
            </a:r>
          </a:p>
          <a:p>
            <a:pPr marL="342900" indent="-342900">
              <a:buAutoNum type="alphaUcPeriod"/>
            </a:pPr>
            <a:r>
              <a:rPr lang="en-US" dirty="0"/>
              <a:t>60-70 dB</a:t>
            </a:r>
          </a:p>
          <a:p>
            <a:pPr marL="342900" indent="-342900">
              <a:buAutoNum type="alphaUcPeriod"/>
            </a:pPr>
            <a:r>
              <a:rPr lang="en-US" dirty="0"/>
              <a:t>50-70 dB</a:t>
            </a:r>
          </a:p>
          <a:p>
            <a:pPr marL="342900" indent="-342900">
              <a:buAutoNum type="alphaUcPeriod"/>
            </a:pPr>
            <a:endParaRPr lang="en-US" dirty="0"/>
          </a:p>
          <a:p>
            <a:r>
              <a:rPr lang="en-US" dirty="0"/>
              <a:t>Q7) Which of the following Act is amended in the Indian Constitution so as to prevent noise pollution?</a:t>
            </a:r>
          </a:p>
          <a:p>
            <a:pPr marL="342900" indent="-342900">
              <a:buAutoNum type="alphaUcPeriod"/>
            </a:pPr>
            <a:r>
              <a:rPr lang="en-US" dirty="0"/>
              <a:t>Noise Pollution Act 1990</a:t>
            </a:r>
          </a:p>
          <a:p>
            <a:pPr marL="342900" indent="-342900">
              <a:buAutoNum type="alphaUcPeriod"/>
            </a:pPr>
            <a:r>
              <a:rPr lang="en-US" dirty="0"/>
              <a:t>Noise Pollution Prevention Act 2012</a:t>
            </a:r>
          </a:p>
          <a:p>
            <a:pPr marL="342900" indent="-342900">
              <a:buAutoNum type="alphaUcPeriod"/>
            </a:pPr>
            <a:r>
              <a:rPr lang="en-US" dirty="0"/>
              <a:t>Noise Pollution Act 2000</a:t>
            </a:r>
          </a:p>
          <a:p>
            <a:pPr marL="342900" indent="-342900">
              <a:buAutoNum type="alphaUcPeriod"/>
            </a:pPr>
            <a:r>
              <a:rPr lang="en-US" dirty="0"/>
              <a:t>Noise Pollution Act 2020</a:t>
            </a:r>
          </a:p>
          <a:p>
            <a:pPr marL="342900" indent="-342900">
              <a:buAutoNum type="alphaUcPeriod"/>
            </a:pPr>
            <a:endParaRPr lang="en-IN" dirty="0"/>
          </a:p>
        </p:txBody>
      </p:sp>
    </p:spTree>
    <p:extLst>
      <p:ext uri="{BB962C8B-B14F-4D97-AF65-F5344CB8AC3E}">
        <p14:creationId xmlns:p14="http://schemas.microsoft.com/office/powerpoint/2010/main" val="181428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ADB677-A4A1-4591-B7FC-A47F9AACD55B}"/>
              </a:ext>
            </a:extLst>
          </p:cNvPr>
          <p:cNvSpPr txBox="1"/>
          <p:nvPr/>
        </p:nvSpPr>
        <p:spPr>
          <a:xfrm>
            <a:off x="179294" y="322729"/>
            <a:ext cx="11636188" cy="1477328"/>
          </a:xfrm>
          <a:prstGeom prst="rect">
            <a:avLst/>
          </a:prstGeom>
          <a:noFill/>
        </p:spPr>
        <p:txBody>
          <a:bodyPr wrap="square" rtlCol="0">
            <a:spAutoFit/>
          </a:bodyPr>
          <a:lstStyle/>
          <a:p>
            <a:r>
              <a:rPr lang="en-IN" dirty="0"/>
              <a:t>Q8) Which of the following is an ill-effect of noise pollution?</a:t>
            </a:r>
          </a:p>
          <a:p>
            <a:pPr marL="342900" indent="-342900">
              <a:buAutoNum type="alphaUcPeriod"/>
            </a:pPr>
            <a:r>
              <a:rPr lang="en-IN" dirty="0"/>
              <a:t>Delayed cognitive development in children</a:t>
            </a:r>
          </a:p>
          <a:p>
            <a:pPr marL="342900" indent="-342900">
              <a:buAutoNum type="alphaUcPeriod"/>
            </a:pPr>
            <a:r>
              <a:rPr lang="en-IN" dirty="0"/>
              <a:t>Blindness</a:t>
            </a:r>
          </a:p>
          <a:p>
            <a:pPr marL="342900" indent="-342900">
              <a:buAutoNum type="alphaUcPeriod"/>
            </a:pPr>
            <a:r>
              <a:rPr lang="en-IN" dirty="0"/>
              <a:t>Increase in dopamine level</a:t>
            </a:r>
          </a:p>
          <a:p>
            <a:pPr marL="342900" indent="-342900">
              <a:buAutoNum type="alphaUcPeriod"/>
            </a:pPr>
            <a:r>
              <a:rPr lang="en-IN" dirty="0"/>
              <a:t>Decrease in Vitamin-D in body</a:t>
            </a:r>
          </a:p>
        </p:txBody>
      </p:sp>
    </p:spTree>
    <p:extLst>
      <p:ext uri="{BB962C8B-B14F-4D97-AF65-F5344CB8AC3E}">
        <p14:creationId xmlns:p14="http://schemas.microsoft.com/office/powerpoint/2010/main" val="281005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761" y="386366"/>
            <a:ext cx="7160653" cy="584775"/>
          </a:xfrm>
          <a:prstGeom prst="rect">
            <a:avLst/>
          </a:prstGeom>
          <a:noFill/>
        </p:spPr>
        <p:txBody>
          <a:bodyPr wrap="square" rtlCol="0">
            <a:spAutoFit/>
          </a:bodyPr>
          <a:lstStyle/>
          <a:p>
            <a:r>
              <a:rPr lang="en-US" sz="3200" dirty="0">
                <a:solidFill>
                  <a:srgbClr val="FF0000"/>
                </a:solidFill>
              </a:rPr>
              <a:t>WHAT IS NOISE POLLUTION ?</a:t>
            </a:r>
            <a:endParaRPr lang="en-IN" sz="3200" dirty="0">
              <a:solidFill>
                <a:srgbClr val="FF0000"/>
              </a:solidFill>
            </a:endParaRPr>
          </a:p>
        </p:txBody>
      </p:sp>
      <p:sp>
        <p:nvSpPr>
          <p:cNvPr id="5" name="TextBox 4"/>
          <p:cNvSpPr txBox="1"/>
          <p:nvPr/>
        </p:nvSpPr>
        <p:spPr>
          <a:xfrm>
            <a:off x="450761" y="1094705"/>
            <a:ext cx="11250146" cy="2246769"/>
          </a:xfrm>
          <a:prstGeom prst="rect">
            <a:avLst/>
          </a:prstGeom>
          <a:noFill/>
        </p:spPr>
        <p:txBody>
          <a:bodyPr wrap="square" rtlCol="0">
            <a:spAutoFit/>
          </a:bodyPr>
          <a:lstStyle/>
          <a:p>
            <a:r>
              <a:rPr lang="en-US" dirty="0"/>
              <a:t> </a:t>
            </a:r>
            <a:r>
              <a:rPr lang="en-US" sz="2800" dirty="0"/>
              <a:t>According to Britannica, noise pollution is unwanted or excessive sound that can have deleterious effects on human health, wildlife, and environmental quality. Noise pollution is commonly generated inside many industrial facilities and some other workplaces, but it also comes from highway, railway, and airplane traffic and from outdoor construction activities.</a:t>
            </a:r>
            <a:endParaRPr lang="en-IN" sz="2800" dirty="0"/>
          </a:p>
        </p:txBody>
      </p:sp>
      <p:pic>
        <p:nvPicPr>
          <p:cNvPr id="6" name="Picture 5"/>
          <p:cNvPicPr>
            <a:picLocks noChangeAspect="1"/>
          </p:cNvPicPr>
          <p:nvPr/>
        </p:nvPicPr>
        <p:blipFill>
          <a:blip r:embed="rId2"/>
          <a:stretch>
            <a:fillRect/>
          </a:stretch>
        </p:blipFill>
        <p:spPr>
          <a:xfrm>
            <a:off x="7482088" y="4326812"/>
            <a:ext cx="4218819" cy="2177019"/>
          </a:xfrm>
          <a:prstGeom prst="rect">
            <a:avLst/>
          </a:prstGeom>
        </p:spPr>
      </p:pic>
      <p:sp>
        <p:nvSpPr>
          <p:cNvPr id="7" name="TextBox 6"/>
          <p:cNvSpPr txBox="1"/>
          <p:nvPr/>
        </p:nvSpPr>
        <p:spPr>
          <a:xfrm>
            <a:off x="386367" y="4056846"/>
            <a:ext cx="6684135" cy="2092881"/>
          </a:xfrm>
          <a:prstGeom prst="rect">
            <a:avLst/>
          </a:prstGeom>
          <a:noFill/>
        </p:spPr>
        <p:txBody>
          <a:bodyPr wrap="square" rtlCol="0">
            <a:spAutoFit/>
          </a:bodyPr>
          <a:lstStyle/>
          <a:p>
            <a:r>
              <a:rPr lang="en-US" sz="2800" dirty="0"/>
              <a:t>It’s also known as environmental noise and it occurs  through the propagation of noise with frequency range dangerous to humans as well as animals.</a:t>
            </a:r>
          </a:p>
          <a:p>
            <a:endParaRPr lang="en-IN" dirty="0"/>
          </a:p>
        </p:txBody>
      </p:sp>
    </p:spTree>
    <p:extLst>
      <p:ext uri="{BB962C8B-B14F-4D97-AF65-F5344CB8AC3E}">
        <p14:creationId xmlns:p14="http://schemas.microsoft.com/office/powerpoint/2010/main" val="343833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304" y="218942"/>
            <a:ext cx="9878096" cy="584775"/>
          </a:xfrm>
          <a:prstGeom prst="rect">
            <a:avLst/>
          </a:prstGeom>
          <a:noFill/>
        </p:spPr>
        <p:txBody>
          <a:bodyPr wrap="square" rtlCol="0">
            <a:spAutoFit/>
          </a:bodyPr>
          <a:lstStyle/>
          <a:p>
            <a:r>
              <a:rPr lang="en-US" sz="3200" dirty="0">
                <a:solidFill>
                  <a:srgbClr val="FF0000"/>
                </a:solidFill>
              </a:rPr>
              <a:t>What are the sources of noise pollution ?</a:t>
            </a:r>
            <a:endParaRPr lang="en-IN" sz="3200" dirty="0">
              <a:solidFill>
                <a:srgbClr val="FF0000"/>
              </a:solidFill>
            </a:endParaRPr>
          </a:p>
        </p:txBody>
      </p:sp>
      <p:sp>
        <p:nvSpPr>
          <p:cNvPr id="6" name="TextBox 5"/>
          <p:cNvSpPr txBox="1"/>
          <p:nvPr/>
        </p:nvSpPr>
        <p:spPr>
          <a:xfrm>
            <a:off x="238259" y="1030310"/>
            <a:ext cx="11631012" cy="5262979"/>
          </a:xfrm>
          <a:prstGeom prst="rect">
            <a:avLst/>
          </a:prstGeom>
          <a:noFill/>
        </p:spPr>
        <p:txBody>
          <a:bodyPr wrap="square" rtlCol="0">
            <a:spAutoFit/>
          </a:bodyPr>
          <a:lstStyle/>
          <a:p>
            <a:pPr algn="just"/>
            <a:r>
              <a:rPr lang="en-US" sz="2800" dirty="0"/>
              <a:t>Noise pollution like other pollutants is also a by- product of industrialization, urbanizations and modern civilization. Broadly speaking , the noise pollution has two sources, i.e. industrial and non- industrial. </a:t>
            </a:r>
          </a:p>
          <a:p>
            <a:pPr algn="just"/>
            <a:r>
              <a:rPr lang="en-US" sz="2800" dirty="0"/>
              <a:t>The industrial source includes the noise from various industries and big machines working at a very high speed and high noise intensity. </a:t>
            </a:r>
          </a:p>
          <a:p>
            <a:pPr algn="just"/>
            <a:r>
              <a:rPr lang="en-US" sz="2800" dirty="0"/>
              <a:t>Non- industrial source of noise includes the noise created by transport/vehicular traffic and the neighborhood noise generated by various noise pollution can also be divided in the categories , namely, natural and manmade. </a:t>
            </a:r>
          </a:p>
          <a:p>
            <a:pPr algn="just"/>
            <a:r>
              <a:rPr lang="en-US" sz="2800" dirty="0"/>
              <a:t>Most leading noise sources will fall into the following categories: roads traffic, aircraft, railroads, construction, industry, noise in buildings, and consumer products.</a:t>
            </a:r>
            <a:endParaRPr lang="en-IN" sz="2800" dirty="0"/>
          </a:p>
        </p:txBody>
      </p:sp>
    </p:spTree>
    <p:extLst>
      <p:ext uri="{BB962C8B-B14F-4D97-AF65-F5344CB8AC3E}">
        <p14:creationId xmlns:p14="http://schemas.microsoft.com/office/powerpoint/2010/main" val="140613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1" y="321972"/>
            <a:ext cx="9852338" cy="2923877"/>
          </a:xfrm>
          <a:prstGeom prst="rect">
            <a:avLst/>
          </a:prstGeom>
          <a:noFill/>
        </p:spPr>
        <p:txBody>
          <a:bodyPr wrap="square" rtlCol="0">
            <a:spAutoFit/>
          </a:bodyPr>
          <a:lstStyle/>
          <a:p>
            <a:pPr algn="just"/>
            <a:r>
              <a:rPr lang="en-US" sz="2800" b="1" dirty="0">
                <a:solidFill>
                  <a:srgbClr val="FF0000"/>
                </a:solidFill>
              </a:rPr>
              <a:t>1. Road Traffic Noise:</a:t>
            </a:r>
          </a:p>
          <a:p>
            <a:pPr algn="just"/>
            <a:r>
              <a:rPr lang="en-US" sz="2600" dirty="0"/>
              <a:t>In the city, the main sources of traffic noise are the motors and exhaust system of autos , smaller trucks, buses, and motorcycles. This type of noise can be augmented by narrow streets and tall buildings, which produce a canyon in which traffic noise reverberates.</a:t>
            </a:r>
          </a:p>
          <a:p>
            <a:pPr algn="just"/>
            <a:r>
              <a:rPr lang="en-US" sz="2600" dirty="0"/>
              <a:t>Ex: Pune-</a:t>
            </a:r>
            <a:r>
              <a:rPr lang="en-US" sz="2600" dirty="0" err="1"/>
              <a:t>Satara</a:t>
            </a:r>
            <a:r>
              <a:rPr lang="en-US" sz="2600" dirty="0"/>
              <a:t> Road, where there are buildings on either sides of the road.</a:t>
            </a:r>
            <a:endParaRPr lang="en-IN" sz="2600" dirty="0"/>
          </a:p>
        </p:txBody>
      </p:sp>
      <p:sp>
        <p:nvSpPr>
          <p:cNvPr id="5" name="TextBox 4"/>
          <p:cNvSpPr txBox="1"/>
          <p:nvPr/>
        </p:nvSpPr>
        <p:spPr>
          <a:xfrm>
            <a:off x="321971" y="3245849"/>
            <a:ext cx="9659155" cy="3354765"/>
          </a:xfrm>
          <a:prstGeom prst="rect">
            <a:avLst/>
          </a:prstGeom>
          <a:noFill/>
        </p:spPr>
        <p:txBody>
          <a:bodyPr wrap="square" rtlCol="0">
            <a:spAutoFit/>
          </a:bodyPr>
          <a:lstStyle/>
          <a:p>
            <a:r>
              <a:rPr lang="en-US" sz="2800" b="1" dirty="0">
                <a:solidFill>
                  <a:srgbClr val="FF0000"/>
                </a:solidFill>
              </a:rPr>
              <a:t>2. Air Craft Noise:</a:t>
            </a:r>
          </a:p>
          <a:p>
            <a:pPr algn="just"/>
            <a:r>
              <a:rPr lang="en-US" sz="2800" dirty="0"/>
              <a:t> </a:t>
            </a:r>
            <a:r>
              <a:rPr lang="en-US" sz="2600" dirty="0"/>
              <a:t>Now-a-days , the problem of low flying military aircraft has added a new dimension to community annoyance, as the nation seeks to improve its nap-of the- earth aircraft operations over national parks, wilderness areas , and other areas previously unaffected by aircraft noise has claimed national attention over recent years.</a:t>
            </a:r>
          </a:p>
          <a:p>
            <a:pPr algn="just"/>
            <a:r>
              <a:rPr lang="en-US" sz="2600" dirty="0"/>
              <a:t>Ex: Areas like </a:t>
            </a:r>
            <a:r>
              <a:rPr lang="en-US" sz="2600" dirty="0" err="1"/>
              <a:t>Viman</a:t>
            </a:r>
            <a:r>
              <a:rPr lang="en-US" sz="2600" dirty="0"/>
              <a:t> Nagar and J. P. Nagar in Pune where aircrafts operate.</a:t>
            </a:r>
          </a:p>
        </p:txBody>
      </p:sp>
    </p:spTree>
    <p:extLst>
      <p:ext uri="{BB962C8B-B14F-4D97-AF65-F5344CB8AC3E}">
        <p14:creationId xmlns:p14="http://schemas.microsoft.com/office/powerpoint/2010/main" val="79506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740" y="249274"/>
            <a:ext cx="9998298" cy="6155531"/>
          </a:xfrm>
          <a:prstGeom prst="rect">
            <a:avLst/>
          </a:prstGeom>
        </p:spPr>
        <p:txBody>
          <a:bodyPr wrap="square">
            <a:spAutoFit/>
          </a:bodyPr>
          <a:lstStyle/>
          <a:p>
            <a:r>
              <a:rPr lang="en-US" sz="2800" b="1" dirty="0">
                <a:solidFill>
                  <a:srgbClr val="FF0000"/>
                </a:solidFill>
              </a:rPr>
              <a:t>3. Noise from railroads:</a:t>
            </a:r>
          </a:p>
          <a:p>
            <a:pPr algn="just"/>
            <a:r>
              <a:rPr lang="en-US" sz="2600" dirty="0"/>
              <a:t>The noise from locomotive engines, horns and whistles, and switching and shunting operation in rail yards can impact neighboring communities and railroad workers. For example, rail car retarders can produce a high frequency, high level screech that can reach peak levels of 120 dB at a distance of 100 feet, which translates to levels as high as 138, or 140 dB at the railroad worker’s ear.</a:t>
            </a:r>
          </a:p>
          <a:p>
            <a:pPr algn="just"/>
            <a:r>
              <a:rPr lang="en-US" sz="2600" dirty="0"/>
              <a:t>Ex: Chawls or small houses in Mumbai which are made just besides the railway track.</a:t>
            </a:r>
          </a:p>
          <a:p>
            <a:pPr algn="just"/>
            <a:endParaRPr lang="en-US" sz="2800" dirty="0"/>
          </a:p>
          <a:p>
            <a:r>
              <a:rPr lang="en-US" sz="2600" b="1" dirty="0">
                <a:solidFill>
                  <a:srgbClr val="FF0000"/>
                </a:solidFill>
              </a:rPr>
              <a:t>4. Construction Noise:</a:t>
            </a:r>
          </a:p>
          <a:p>
            <a:pPr algn="just"/>
            <a:r>
              <a:rPr lang="en-US" sz="2600" dirty="0"/>
              <a:t>The noise from the construction of highways , city streets , and buildings is a major contributor to the urban scene . Construction noise sources include pneumatic hammers, air compressors, bulldozers, loaders, dump trucks (and their back-up signals), and pavement breakers.</a:t>
            </a:r>
          </a:p>
        </p:txBody>
      </p:sp>
    </p:spTree>
    <p:extLst>
      <p:ext uri="{BB962C8B-B14F-4D97-AF65-F5344CB8AC3E}">
        <p14:creationId xmlns:p14="http://schemas.microsoft.com/office/powerpoint/2010/main" val="72079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789" y="218941"/>
            <a:ext cx="11539470" cy="6709529"/>
          </a:xfrm>
          <a:prstGeom prst="rect">
            <a:avLst/>
          </a:prstGeom>
          <a:noFill/>
        </p:spPr>
        <p:txBody>
          <a:bodyPr wrap="square" rtlCol="0">
            <a:spAutoFit/>
          </a:bodyPr>
          <a:lstStyle/>
          <a:p>
            <a:r>
              <a:rPr lang="en-US" sz="2800" b="1" dirty="0">
                <a:solidFill>
                  <a:srgbClr val="FF0000"/>
                </a:solidFill>
              </a:rPr>
              <a:t>5. Noise in Industry:</a:t>
            </a:r>
          </a:p>
          <a:p>
            <a:r>
              <a:rPr lang="en-US" sz="2600" dirty="0"/>
              <a:t>Although industrial noise is one of the less prevalent community noise problems, neighbors of noisy manufacturing plants can be disturbed by sources such as fans, motors, and compressors mounted on the outside of buildings Interior noise can also be transmitted to the community through open windows and doors, and even through building walls. These interior noise sources have significant impacts on industrial workers, among whom noise- induced hearing loss is unfortunately common.</a:t>
            </a:r>
          </a:p>
          <a:p>
            <a:r>
              <a:rPr lang="en-US" sz="2600" dirty="0"/>
              <a:t>Ex: Forging factories in MIDC </a:t>
            </a:r>
            <a:r>
              <a:rPr lang="en-US" sz="2600" dirty="0" err="1"/>
              <a:t>Bhosari</a:t>
            </a:r>
            <a:r>
              <a:rPr lang="en-US" sz="2600" dirty="0"/>
              <a:t> where a huge amount of noise is generated due to die-punch machines.</a:t>
            </a:r>
          </a:p>
          <a:p>
            <a:endParaRPr lang="en-US" sz="2800" dirty="0"/>
          </a:p>
          <a:p>
            <a:r>
              <a:rPr lang="en-US" sz="2600" b="1" dirty="0">
                <a:solidFill>
                  <a:srgbClr val="FF0000"/>
                </a:solidFill>
              </a:rPr>
              <a:t>6. Noise in building:</a:t>
            </a:r>
          </a:p>
          <a:p>
            <a:r>
              <a:rPr lang="en-US" sz="2600" dirty="0"/>
              <a:t>Apartment dwellers are often annoyed by noise in their homes, especially when the building is not well designed and constructed. In this case, internal building noise from plumbing, boilers, generators, air conditioners, and fans, can be audible and annoying. </a:t>
            </a:r>
            <a:endParaRPr lang="en-IN" sz="2600" dirty="0"/>
          </a:p>
        </p:txBody>
      </p:sp>
    </p:spTree>
    <p:extLst>
      <p:ext uri="{BB962C8B-B14F-4D97-AF65-F5344CB8AC3E}">
        <p14:creationId xmlns:p14="http://schemas.microsoft.com/office/powerpoint/2010/main" val="207617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6010" y="375308"/>
            <a:ext cx="7989195" cy="3108543"/>
          </a:xfrm>
          <a:prstGeom prst="rect">
            <a:avLst/>
          </a:prstGeom>
        </p:spPr>
        <p:txBody>
          <a:bodyPr wrap="square">
            <a:spAutoFit/>
          </a:bodyPr>
          <a:lstStyle/>
          <a:p>
            <a:pPr algn="just"/>
            <a:r>
              <a:rPr lang="en-US" sz="2800" dirty="0"/>
              <a:t>Improperly insulated walls and ceilings can reveal the sound of-amplified music, voices, footfalls and noisy activities from neighboring units. External noise from emergency vehicles, traffic, refuse collection, and other city noises can be a problem for urban residents, especially when windows are open or insufficiently glaze</a:t>
            </a:r>
          </a:p>
        </p:txBody>
      </p:sp>
      <p:sp>
        <p:nvSpPr>
          <p:cNvPr id="7" name="Rectangle 6"/>
          <p:cNvSpPr/>
          <p:nvPr/>
        </p:nvSpPr>
        <p:spPr>
          <a:xfrm>
            <a:off x="176009" y="3746403"/>
            <a:ext cx="7989195" cy="2677656"/>
          </a:xfrm>
          <a:prstGeom prst="rect">
            <a:avLst/>
          </a:prstGeom>
        </p:spPr>
        <p:txBody>
          <a:bodyPr wrap="square">
            <a:spAutoFit/>
          </a:bodyPr>
          <a:lstStyle/>
          <a:p>
            <a:r>
              <a:rPr lang="en-US" sz="2800" b="1" dirty="0">
                <a:solidFill>
                  <a:srgbClr val="FF0000"/>
                </a:solidFill>
              </a:rPr>
              <a:t>7. Noise from Consumer products:</a:t>
            </a:r>
          </a:p>
          <a:p>
            <a:r>
              <a:rPr lang="en-US" sz="2800" dirty="0"/>
              <a:t>Certain household equipment, such as vacuum cleaners and some kitchen appliances have been and continue to be noisemakers, although their contribution to the daily noise dose is usually not very large.</a:t>
            </a:r>
          </a:p>
        </p:txBody>
      </p:sp>
      <p:pic>
        <p:nvPicPr>
          <p:cNvPr id="8" name="Picture 7"/>
          <p:cNvPicPr>
            <a:picLocks noChangeAspect="1"/>
          </p:cNvPicPr>
          <p:nvPr/>
        </p:nvPicPr>
        <p:blipFill>
          <a:blip r:embed="rId2"/>
          <a:stretch>
            <a:fillRect/>
          </a:stretch>
        </p:blipFill>
        <p:spPr>
          <a:xfrm>
            <a:off x="8320756" y="375308"/>
            <a:ext cx="3559149" cy="2598314"/>
          </a:xfrm>
          <a:prstGeom prst="rect">
            <a:avLst/>
          </a:prstGeom>
        </p:spPr>
      </p:pic>
      <p:pic>
        <p:nvPicPr>
          <p:cNvPr id="9" name="Picture 8"/>
          <p:cNvPicPr>
            <a:picLocks noChangeAspect="1"/>
          </p:cNvPicPr>
          <p:nvPr/>
        </p:nvPicPr>
        <p:blipFill>
          <a:blip r:embed="rId3"/>
          <a:stretch>
            <a:fillRect/>
          </a:stretch>
        </p:blipFill>
        <p:spPr>
          <a:xfrm>
            <a:off x="8320756" y="3483851"/>
            <a:ext cx="3621741" cy="2940208"/>
          </a:xfrm>
          <a:prstGeom prst="rect">
            <a:avLst/>
          </a:prstGeom>
        </p:spPr>
      </p:pic>
    </p:spTree>
    <p:extLst>
      <p:ext uri="{BB962C8B-B14F-4D97-AF65-F5344CB8AC3E}">
        <p14:creationId xmlns:p14="http://schemas.microsoft.com/office/powerpoint/2010/main" val="179776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8789"/>
            <a:ext cx="10174309" cy="584775"/>
          </a:xfrm>
          <a:prstGeom prst="rect">
            <a:avLst/>
          </a:prstGeom>
          <a:noFill/>
        </p:spPr>
        <p:txBody>
          <a:bodyPr wrap="square" rtlCol="0">
            <a:spAutoFit/>
          </a:bodyPr>
          <a:lstStyle/>
          <a:p>
            <a:r>
              <a:rPr lang="en-US" sz="3200" b="1" dirty="0">
                <a:solidFill>
                  <a:srgbClr val="FF0000"/>
                </a:solidFill>
              </a:rPr>
              <a:t>WHAT ARE CAUSES AND EFFECTS OF SOUND POLLUTION ?</a:t>
            </a:r>
            <a:endParaRPr lang="en-IN" sz="3200" b="1" dirty="0">
              <a:solidFill>
                <a:srgbClr val="FF0000"/>
              </a:solidFill>
            </a:endParaRPr>
          </a:p>
        </p:txBody>
      </p:sp>
      <p:graphicFrame>
        <p:nvGraphicFramePr>
          <p:cNvPr id="10" name="Chart 9"/>
          <p:cNvGraphicFramePr/>
          <p:nvPr>
            <p:extLst>
              <p:ext uri="{D42A27DB-BD31-4B8C-83A1-F6EECF244321}">
                <p14:modId xmlns:p14="http://schemas.microsoft.com/office/powerpoint/2010/main" val="2817810383"/>
              </p:ext>
            </p:extLst>
          </p:nvPr>
        </p:nvGraphicFramePr>
        <p:xfrm>
          <a:off x="4697926" y="713565"/>
          <a:ext cx="6274873" cy="384050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6494613" y="4323238"/>
            <a:ext cx="4649273" cy="461665"/>
          </a:xfrm>
          <a:prstGeom prst="rect">
            <a:avLst/>
          </a:prstGeom>
          <a:noFill/>
        </p:spPr>
        <p:txBody>
          <a:bodyPr wrap="square" rtlCol="0">
            <a:spAutoFit/>
          </a:bodyPr>
          <a:lstStyle/>
          <a:p>
            <a:r>
              <a:rPr lang="en-US" sz="2400" b="1" dirty="0">
                <a:solidFill>
                  <a:srgbClr val="C00000"/>
                </a:solidFill>
              </a:rPr>
              <a:t>Causes of Noise pollution in Delhi </a:t>
            </a:r>
            <a:endParaRPr lang="en-IN" sz="2400" b="1" dirty="0">
              <a:solidFill>
                <a:srgbClr val="C00000"/>
              </a:solidFill>
            </a:endParaRPr>
          </a:p>
        </p:txBody>
      </p:sp>
      <p:pic>
        <p:nvPicPr>
          <p:cNvPr id="14" name="Picture 13"/>
          <p:cNvPicPr>
            <a:picLocks noChangeAspect="1"/>
          </p:cNvPicPr>
          <p:nvPr/>
        </p:nvPicPr>
        <p:blipFill>
          <a:blip r:embed="rId3"/>
          <a:stretch>
            <a:fillRect/>
          </a:stretch>
        </p:blipFill>
        <p:spPr>
          <a:xfrm>
            <a:off x="508315" y="971143"/>
            <a:ext cx="5642677" cy="5249354"/>
          </a:xfrm>
          <a:prstGeom prst="rect">
            <a:avLst/>
          </a:prstGeom>
        </p:spPr>
      </p:pic>
      <p:pic>
        <p:nvPicPr>
          <p:cNvPr id="3" name="Picture 2">
            <a:extLst>
              <a:ext uri="{FF2B5EF4-FFF2-40B4-BE49-F238E27FC236}">
                <a16:creationId xmlns:a16="http://schemas.microsoft.com/office/drawing/2014/main" id="{30A12CFA-7457-4792-87FD-9EBE78A52163}"/>
              </a:ext>
            </a:extLst>
          </p:cNvPr>
          <p:cNvPicPr>
            <a:picLocks noChangeAspect="1"/>
          </p:cNvPicPr>
          <p:nvPr/>
        </p:nvPicPr>
        <p:blipFill>
          <a:blip r:embed="rId4"/>
          <a:stretch>
            <a:fillRect/>
          </a:stretch>
        </p:blipFill>
        <p:spPr>
          <a:xfrm>
            <a:off x="6557856" y="4784903"/>
            <a:ext cx="4242781" cy="1933749"/>
          </a:xfrm>
          <a:prstGeom prst="rect">
            <a:avLst/>
          </a:prstGeom>
        </p:spPr>
      </p:pic>
    </p:spTree>
    <p:extLst>
      <p:ext uri="{BB962C8B-B14F-4D97-AF65-F5344CB8AC3E}">
        <p14:creationId xmlns:p14="http://schemas.microsoft.com/office/powerpoint/2010/main" val="191264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TotalTime>
  <Words>2330</Words>
  <Application>Microsoft Office PowerPoint</Application>
  <PresentationFormat>Widescreen</PresentationFormat>
  <Paragraphs>163</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Rounded MT Bold</vt:lpstr>
      <vt:lpstr>Calibri</vt:lpstr>
      <vt:lpstr>Calibri Light</vt:lpstr>
      <vt:lpstr>Office Theme</vt:lpstr>
      <vt:lpstr>NOISE POLLUTION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dc:title>
  <dc:creator>10168_Vishal_21-22</dc:creator>
  <cp:lastModifiedBy>Shubham Panchal</cp:lastModifiedBy>
  <cp:revision>34</cp:revision>
  <dcterms:created xsi:type="dcterms:W3CDTF">2022-04-10T15:48:13Z</dcterms:created>
  <dcterms:modified xsi:type="dcterms:W3CDTF">2022-04-26T14:27:40Z</dcterms:modified>
</cp:coreProperties>
</file>